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4.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5.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6" r:id="rId4"/>
    <p:sldMasterId id="2147484142" r:id="rId5"/>
    <p:sldMasterId id="2147484051" r:id="rId6"/>
    <p:sldMasterId id="2147484081" r:id="rId7"/>
    <p:sldMasterId id="2147484110" r:id="rId8"/>
    <p:sldMasterId id="2147484170" r:id="rId9"/>
    <p:sldMasterId id="2147483723" r:id="rId10"/>
  </p:sldMasterIdLst>
  <p:notesMasterIdLst>
    <p:notesMasterId r:id="rId32"/>
  </p:notesMasterIdLst>
  <p:handoutMasterIdLst>
    <p:handoutMasterId r:id="rId33"/>
  </p:handoutMasterIdLst>
  <p:sldIdLst>
    <p:sldId id="274" r:id="rId11"/>
    <p:sldId id="290" r:id="rId12"/>
    <p:sldId id="286" r:id="rId13"/>
    <p:sldId id="897" r:id="rId14"/>
    <p:sldId id="890" r:id="rId15"/>
    <p:sldId id="819" r:id="rId16"/>
    <p:sldId id="841" r:id="rId17"/>
    <p:sldId id="871" r:id="rId18"/>
    <p:sldId id="891" r:id="rId19"/>
    <p:sldId id="847" r:id="rId20"/>
    <p:sldId id="880" r:id="rId21"/>
    <p:sldId id="860" r:id="rId22"/>
    <p:sldId id="895" r:id="rId23"/>
    <p:sldId id="894" r:id="rId24"/>
    <p:sldId id="896" r:id="rId25"/>
    <p:sldId id="836" r:id="rId26"/>
    <p:sldId id="845" r:id="rId27"/>
    <p:sldId id="264" r:id="rId28"/>
    <p:sldId id="816" r:id="rId29"/>
    <p:sldId id="898" r:id="rId30"/>
    <p:sldId id="89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CB2075-A894-4AAE-8115-399D595A79A3}">
          <p14:sldIdLst>
            <p14:sldId id="274"/>
            <p14:sldId id="290"/>
            <p14:sldId id="286"/>
            <p14:sldId id="897"/>
            <p14:sldId id="890"/>
            <p14:sldId id="819"/>
            <p14:sldId id="841"/>
            <p14:sldId id="871"/>
            <p14:sldId id="891"/>
            <p14:sldId id="847"/>
            <p14:sldId id="880"/>
            <p14:sldId id="860"/>
            <p14:sldId id="895"/>
            <p14:sldId id="894"/>
            <p14:sldId id="896"/>
          </p14:sldIdLst>
        </p14:section>
        <p14:section name="OLD / FOR REFERENCE" id="{FD34F937-B0DE-4DCA-80CE-B961132443A1}">
          <p14:sldIdLst>
            <p14:sldId id="836"/>
            <p14:sldId id="845"/>
            <p14:sldId id="264"/>
            <p14:sldId id="816"/>
            <p14:sldId id="898"/>
            <p14:sldId id="8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92E321-D006-D640-A89A-1CB24AB56116}" name="Huebner, Steven F CIV (USA)" initials="H(" userId="S::steven.f.huebner@usace.army.mil::59f6c180-ace5-4dab-99fc-7b779849ce00" providerId="AD"/>
  <p188:author id="{56860139-457C-B604-F9B0-D6C2918D4643}" name="Cackler, Olivia CIV USARMY CENAN (USA)" initials="C(" userId="S::olivia.n.cackler@usace.army.mil::dffe9175-b67d-4da9-b681-cb86da3e2e66" providerId="AD"/>
  <p188:author id="{FEE01C6A-495E-C1CB-7500-2AD1F6A0B5FC}" name="Masia, Giovanna CIV USARMY CENAN (USA)" initials="GM" userId="S::Giovanna.Masia@usace.army.mil::feaaecd8-676e-4577-8cc8-622c7b93ba39" providerId="AD"/>
  <p188:author id="{F0ED2E8B-9434-B2F8-1142-CD3E55A5CE23}" name="Baumert, Karen L CIV USARMY CENAN (USA)" initials="KB" userId="S::Karen.L.Baumert@usace.army.mil::c402c18e-8f66-41b1-89bb-806699a08438" providerId="AD"/>
  <p188:author id="{DED42992-587F-E49B-0726-8E34D504EB90}" name="Mccaulley, Reegan A CIV USARMY CENAN (USA)" initials="RM" userId="S::Reegan.A.Mccaulley@usace.army.mil::15340b17-16b1-4ab8-964d-ababc81ca3e0" providerId="AD"/>
  <p188:author id="{734F889D-3897-CD08-4083-D9344F9909FE}" name="Brown, Dana R CIV USARMY CENAN (USA)" initials="" userId="S::Danarose.Brown@usace.army.mil::cc883797-9ef8-4ae2-943f-4dce8a7d0978" providerId="AD"/>
  <p188:author id="{1039C9AC-E102-FA20-CA41-3E78975CA362}" name="Brown, Dana R CIV USARMY CENAN (USA)" initials="B(" userId="S::danarose.brown@usace.army.mil::cc883797-9ef8-4ae2-943f-4dce8a7d0978" providerId="AD"/>
  <p188:author id="{657E82F8-3474-2156-113C-0AE2CA4B47CF}" name="Cackler, Olivia CIV USARMY CENAN (USA)" initials="OC" userId="S::Olivia.N.Cackler@usace.army.mil::dffe9175-b67d-4da9-b681-cb86da3e2e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40AC"/>
    <a:srgbClr val="2F74FF"/>
    <a:srgbClr val="6C9DFF"/>
    <a:srgbClr val="000000"/>
    <a:srgbClr val="7BCD48"/>
    <a:srgbClr val="001A6E"/>
    <a:srgbClr val="FFE067"/>
    <a:srgbClr val="AAFF7E"/>
    <a:srgbClr val="7CFF3B"/>
    <a:srgbClr val="7942C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BF1CE-B19C-8C0E-2B1F-4C5C4AE19D66}" v="324" dt="2025-03-17T21:20:35.896"/>
    <p1510:client id="{01EE5F1C-1620-456D-A6C0-9F5A306186B9}" v="527" dt="2025-03-17T18:54:21.176"/>
    <p1510:client id="{E7D2E81E-7DDA-4776-A5AC-104AC22B2CFC}" v="3773" dt="2025-03-17T20:28:09.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14" y="7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8/10/relationships/authors" Target="authors.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u="none" strike="noStrike" baseline="0"/>
              <a:t>Structures Experiencing Immediate Vicinity Flooding at MHHW with Int SLC</a:t>
            </a:r>
            <a:endParaRPr lang="en-US" sz="16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70206158823171"/>
          <c:y val="0.10233800809887718"/>
          <c:w val="0.88429793841176829"/>
          <c:h val="0.77044216102270813"/>
        </c:manualLayout>
      </c:layout>
      <c:lineChart>
        <c:grouping val="standard"/>
        <c:varyColors val="0"/>
        <c:ser>
          <c:idx val="0"/>
          <c:order val="0"/>
          <c:tx>
            <c:strRef>
              <c:f>Sheet1!$B$1</c:f>
              <c:strCache>
                <c:ptCount val="1"/>
                <c:pt idx="0">
                  <c:v>Series 1</c:v>
                </c:pt>
              </c:strCache>
            </c:strRef>
          </c:tx>
          <c:spPr>
            <a:ln w="28575" cap="rnd">
              <a:solidFill>
                <a:srgbClr val="9340AC"/>
              </a:solidFill>
              <a:round/>
            </a:ln>
            <a:effectLst/>
          </c:spPr>
          <c:marker>
            <c:symbol val="none"/>
          </c:marker>
          <c:cat>
            <c:numRef>
              <c:f>Sheet1!$A$2:$A$7</c:f>
              <c:numCache>
                <c:formatCode>General</c:formatCode>
                <c:ptCount val="6"/>
                <c:pt idx="0">
                  <c:v>2035</c:v>
                </c:pt>
                <c:pt idx="1">
                  <c:v>2045</c:v>
                </c:pt>
                <c:pt idx="2">
                  <c:v>2055</c:v>
                </c:pt>
                <c:pt idx="3">
                  <c:v>2065</c:v>
                </c:pt>
                <c:pt idx="4">
                  <c:v>2075</c:v>
                </c:pt>
                <c:pt idx="5">
                  <c:v>2085</c:v>
                </c:pt>
              </c:numCache>
            </c:numRef>
          </c:cat>
          <c:val>
            <c:numRef>
              <c:f>Sheet1!$B$2:$B$7</c:f>
              <c:numCache>
                <c:formatCode>General</c:formatCode>
                <c:ptCount val="6"/>
                <c:pt idx="0">
                  <c:v>50</c:v>
                </c:pt>
                <c:pt idx="1">
                  <c:v>52</c:v>
                </c:pt>
                <c:pt idx="2">
                  <c:v>60</c:v>
                </c:pt>
                <c:pt idx="3">
                  <c:v>65</c:v>
                </c:pt>
                <c:pt idx="4">
                  <c:v>95</c:v>
                </c:pt>
                <c:pt idx="5">
                  <c:v>130</c:v>
                </c:pt>
              </c:numCache>
            </c:numRef>
          </c:val>
          <c:smooth val="0"/>
          <c:extLst>
            <c:ext xmlns:c16="http://schemas.microsoft.com/office/drawing/2014/chart" uri="{C3380CC4-5D6E-409C-BE32-E72D297353CC}">
              <c16:uniqueId val="{00000000-2180-4761-95D1-3A26F95068C8}"/>
            </c:ext>
          </c:extLst>
        </c:ser>
        <c:dLbls>
          <c:showLegendKey val="0"/>
          <c:showVal val="0"/>
          <c:showCatName val="0"/>
          <c:showSerName val="0"/>
          <c:showPercent val="0"/>
          <c:showBubbleSize val="0"/>
        </c:dLbls>
        <c:smooth val="0"/>
        <c:axId val="1823037311"/>
        <c:axId val="1823037791"/>
      </c:lineChart>
      <c:catAx>
        <c:axId val="182303731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3037791"/>
        <c:crosses val="autoZero"/>
        <c:auto val="1"/>
        <c:lblAlgn val="ctr"/>
        <c:lblOffset val="100"/>
        <c:noMultiLvlLbl val="0"/>
      </c:catAx>
      <c:valAx>
        <c:axId val="18230377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Inaccessible</a:t>
                </a:r>
                <a:r>
                  <a:rPr lang="en-US" baseline="0"/>
                  <a:t> Structures</a:t>
                </a:r>
                <a:endParaRPr lang="en-US"/>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3037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20000"/>
          <a:lumOff val="80000"/>
          <a:alpha val="93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u="none" strike="noStrike" baseline="0"/>
              <a:t>Structures Experiencing Immediate Vicinity Flooding at MHHW with Int SLC</a:t>
            </a:r>
            <a:endParaRPr lang="en-US" sz="16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70206158823171"/>
          <c:y val="0.10233800809887718"/>
          <c:w val="0.88429793841176829"/>
          <c:h val="0.77044216102270813"/>
        </c:manualLayout>
      </c:layout>
      <c:lineChart>
        <c:grouping val="standard"/>
        <c:varyColors val="0"/>
        <c:ser>
          <c:idx val="0"/>
          <c:order val="0"/>
          <c:tx>
            <c:strRef>
              <c:f>Sheet1!$B$1</c:f>
              <c:strCache>
                <c:ptCount val="1"/>
                <c:pt idx="0">
                  <c:v>Series 1</c:v>
                </c:pt>
              </c:strCache>
            </c:strRef>
          </c:tx>
          <c:spPr>
            <a:ln w="28575" cap="rnd">
              <a:solidFill>
                <a:schemeClr val="accent5"/>
              </a:solidFill>
              <a:round/>
            </a:ln>
            <a:effectLst/>
          </c:spPr>
          <c:marker>
            <c:symbol val="none"/>
          </c:marker>
          <c:cat>
            <c:numRef>
              <c:f>Sheet1!$A$2:$A$7</c:f>
              <c:numCache>
                <c:formatCode>General</c:formatCode>
                <c:ptCount val="6"/>
                <c:pt idx="0">
                  <c:v>2035</c:v>
                </c:pt>
                <c:pt idx="1">
                  <c:v>2045</c:v>
                </c:pt>
                <c:pt idx="2">
                  <c:v>2055</c:v>
                </c:pt>
                <c:pt idx="3">
                  <c:v>2065</c:v>
                </c:pt>
                <c:pt idx="4">
                  <c:v>2075</c:v>
                </c:pt>
                <c:pt idx="5">
                  <c:v>2085</c:v>
                </c:pt>
              </c:numCache>
            </c:numRef>
          </c:cat>
          <c:val>
            <c:numRef>
              <c:f>Sheet1!$B$2:$B$7</c:f>
              <c:numCache>
                <c:formatCode>General</c:formatCode>
                <c:ptCount val="6"/>
                <c:pt idx="0">
                  <c:v>50</c:v>
                </c:pt>
                <c:pt idx="1">
                  <c:v>52</c:v>
                </c:pt>
                <c:pt idx="2">
                  <c:v>60</c:v>
                </c:pt>
                <c:pt idx="3">
                  <c:v>65</c:v>
                </c:pt>
                <c:pt idx="4">
                  <c:v>95</c:v>
                </c:pt>
                <c:pt idx="5">
                  <c:v>130</c:v>
                </c:pt>
              </c:numCache>
            </c:numRef>
          </c:val>
          <c:smooth val="0"/>
          <c:extLst>
            <c:ext xmlns:c16="http://schemas.microsoft.com/office/drawing/2014/chart" uri="{C3380CC4-5D6E-409C-BE32-E72D297353CC}">
              <c16:uniqueId val="{00000000-EE64-4239-9791-1CF5E5F6CF23}"/>
            </c:ext>
          </c:extLst>
        </c:ser>
        <c:dLbls>
          <c:showLegendKey val="0"/>
          <c:showVal val="0"/>
          <c:showCatName val="0"/>
          <c:showSerName val="0"/>
          <c:showPercent val="0"/>
          <c:showBubbleSize val="0"/>
        </c:dLbls>
        <c:smooth val="0"/>
        <c:axId val="1823037311"/>
        <c:axId val="1823037791"/>
      </c:lineChart>
      <c:catAx>
        <c:axId val="182303731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3037791"/>
        <c:crosses val="autoZero"/>
        <c:auto val="1"/>
        <c:lblAlgn val="ctr"/>
        <c:lblOffset val="100"/>
        <c:noMultiLvlLbl val="0"/>
      </c:catAx>
      <c:valAx>
        <c:axId val="18230377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Inaccessible</a:t>
                </a:r>
                <a:r>
                  <a:rPr lang="en-US" baseline="0"/>
                  <a:t> Structures</a:t>
                </a:r>
                <a:endParaRPr lang="en-US"/>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3037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20000"/>
          <a:lumOff val="80000"/>
          <a:alpha val="93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3/20/2025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qchron.com/editions/south/saturday-flood-hits-in-howard-beach/article_90b0f663-eaa9-54d4-9cda-9a2508531bb4.html?mode=image"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lickr.com/photos/keithmichaelnyc/2028248374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Sources: </a:t>
            </a:r>
            <a:r>
              <a:rPr lang="en-US">
                <a:hlinkClick r:id="rId3"/>
              </a:rPr>
              <a:t>Saturday flood hits in Howard Beach | | qchron.com</a:t>
            </a:r>
            <a:endParaRPr lang="en-US"/>
          </a:p>
          <a:p>
            <a:endParaRPr lang="en-US"/>
          </a:p>
          <a:p>
            <a:r>
              <a:rPr lang="en-US">
                <a:hlinkClick r:id="rId4"/>
              </a:rPr>
              <a:t>Howard Beach | Queens, NY August 9, 2015 | Keith Michael | Flickr</a:t>
            </a:r>
            <a:endParaRPr lang="en-US"/>
          </a:p>
          <a:p>
            <a:endParaRPr lang="en-US"/>
          </a:p>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1433426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a:t>
            </a:r>
            <a:endParaRPr lang="en-US" dirty="0"/>
          </a:p>
          <a:p>
            <a:endParaRPr lang="en-US"/>
          </a:p>
          <a:p>
            <a:r>
              <a:rPr lang="en-US" dirty="0"/>
              <a:t>The low lying topography of the study area makes it exceptionally difficult to formulate solutions for CSRM using our "defend" strategy. The alignment shown here was designed to +7ft NAVD88 with tie-ins around 10 feet, assuming approximately 3 ft of freeboard. It is consistent with the proposed alignment for the NYNJ Harbors and Tributaries Study (HFFRRS) High Frequency Flooding Risk Reduction Features, which includes structural measures such as navigable gates, floodwalls, and vegetated berms.  The 7ft elevation coincides with the 100% Annual Exceedance Probability event with 50 years of SLC, so this alignment is only designed to reduce risk from high frequency, lower intensity flooding. Despite this being the lowest exceedance probability event we looked at, this alignment would require a closure gate across the MTA A-line subway track at the far eastern boundary of the study area in order to tie into high ground. To reduce risk for the 1 year event, this alternative would require the gates to be operated frequently, contributing to high O&amp;M costs and possibly water quality concerns. Nonstructural measures (accommodating strategy?) may need to be considered as well for flooding that occurs more frequently than the gates are closed. </a:t>
            </a:r>
            <a:endParaRPr lang="en-US" dirty="0">
              <a:ea typeface="Calibri" panose="020F0502020204030204"/>
              <a:cs typeface="Calibri" panose="020F0502020204030204"/>
            </a:endParaRPr>
          </a:p>
          <a:p>
            <a:endParaRPr lang="en-US"/>
          </a:p>
          <a:p>
            <a:endParaRPr lang="en-US" b="1" dirty="0">
              <a:ea typeface="Calibri"/>
              <a:cs typeface="Calibri"/>
            </a:endParaRPr>
          </a:p>
          <a:p>
            <a:endParaRPr lang="en-US"/>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BC3A86D8-1D95-4DFF-A26B-8F86AC3AC58E}" type="slidenum">
              <a:rPr lang="en-US" smtClean="0"/>
              <a:t>10</a:t>
            </a:fld>
            <a:endParaRPr lang="en-US"/>
          </a:p>
        </p:txBody>
      </p:sp>
    </p:spTree>
    <p:extLst>
      <p:ext uri="{BB962C8B-B14F-4D97-AF65-F5344CB8AC3E}">
        <p14:creationId xmlns:p14="http://schemas.microsoft.com/office/powerpoint/2010/main" val="4280539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a:t>
            </a:r>
            <a:endParaRPr lang="en-US"/>
          </a:p>
          <a:p>
            <a:r>
              <a:rPr lang="en-US" dirty="0"/>
              <a:t>When we reduce the frequency but increase the intensity of a storm event, the required alignment expands greatly. We can see this even when comparing  the 20 year event with 50 years of intermediate SLC to the previous 1 year event. During the 20 year event, the design water level increases to 10 ft NAVD88, with tie-ins at an elevation of approximately 13 ft NAVD88. This alignment also includes storm surge barriers on the mouths of Hawtree and </a:t>
            </a:r>
            <a:r>
              <a:rPr lang="en-US" dirty="0" err="1"/>
              <a:t>Shellbank</a:t>
            </a:r>
            <a:r>
              <a:rPr lang="en-US" dirty="0"/>
              <a:t> basins, and requires extensive </a:t>
            </a:r>
            <a:r>
              <a:rPr lang="en-US" dirty="0" err="1"/>
              <a:t>stuctural</a:t>
            </a:r>
            <a:r>
              <a:rPr lang="en-US" dirty="0"/>
              <a:t> measures such as floodwalls or vegetated berms in order to meet the necessary high ground tie-in elevation. In developing this alignment, we also needed to avoid the adjacent HTRW area to the west of the alignment, reducing the possible measures and eliminating the use of high ground tie-ins that lie within it. We anticipate a lot difficulties with implementing this amount of structural measures and the required closure gate over the MTA tracks.</a:t>
            </a:r>
            <a:endParaRPr lang="en-US" dirty="0">
              <a:ea typeface="Calibri"/>
              <a:cs typeface="Calibri"/>
            </a:endParaRPr>
          </a:p>
          <a:p>
            <a:r>
              <a:rPr lang="en-US" dirty="0"/>
              <a:t>It is important to note that this would not address frequently flooded structures nor roads, unless the gates were operated on a frequent basis, and nonstructural measures may need to be considered as well.  This would result in exceptionally high O&amp;M costs, and may have negative water quality impacts.  </a:t>
            </a:r>
            <a:endParaRPr lang="en-US" dirty="0">
              <a:sym typeface="Wingdings" panose="05000000000000000000" pitchFamily="2" charset="2"/>
            </a:endParaRPr>
          </a:p>
          <a:p>
            <a:endParaRPr lang="en-U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BC3A86D8-1D95-4DFF-A26B-8F86AC3AC58E}" type="slidenum">
              <a:rPr lang="en-US" smtClean="0"/>
              <a:t>11</a:t>
            </a:fld>
            <a:endParaRPr lang="en-US"/>
          </a:p>
        </p:txBody>
      </p:sp>
    </p:spTree>
    <p:extLst>
      <p:ext uri="{BB962C8B-B14F-4D97-AF65-F5344CB8AC3E}">
        <p14:creationId xmlns:p14="http://schemas.microsoft.com/office/powerpoint/2010/main" val="3377136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Looking at an even higher intensity event, we can see that almost the entirety of the project area could be inundation in the future under a 100 year event with 50 years of intermediate SLC. The proposed alignment for this condition is similar to the alignment shown for the 20 year storm, but includes higher tie-in elevations, and adds a closure gate across Cross Bay Boulevard. Formulating a solution for a storm of this intensity and magnitude of inundation only exacerbates the constraints present in this area. </a:t>
            </a:r>
          </a:p>
        </p:txBody>
      </p:sp>
      <p:sp>
        <p:nvSpPr>
          <p:cNvPr id="4" name="Slide Number Placeholder 3"/>
          <p:cNvSpPr>
            <a:spLocks noGrp="1"/>
          </p:cNvSpPr>
          <p:nvPr>
            <p:ph type="sldNum" sz="quarter" idx="5"/>
          </p:nvPr>
        </p:nvSpPr>
        <p:spPr/>
        <p:txBody>
          <a:bodyPr/>
          <a:lstStyle/>
          <a:p>
            <a:fld id="{BC3A86D8-1D95-4DFF-A26B-8F86AC3AC58E}" type="slidenum">
              <a:rPr lang="en-US" smtClean="0"/>
              <a:t>12</a:t>
            </a:fld>
            <a:endParaRPr lang="en-US"/>
          </a:p>
        </p:txBody>
      </p:sp>
    </p:spTree>
    <p:extLst>
      <p:ext uri="{BB962C8B-B14F-4D97-AF65-F5344CB8AC3E}">
        <p14:creationId xmlns:p14="http://schemas.microsoft.com/office/powerpoint/2010/main" val="4250168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These are the different categories of metrics that we will use to evaluate, compare, and eventually select an alternative. Its important to note that traditionally, the Corps has focused on a Benefit-Cost ratio, but we do recognize the importance of considering environmental and social impacts as well as the acceptability of a plan by congress and the public.</a:t>
            </a:r>
          </a:p>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13</a:t>
            </a:fld>
            <a:endParaRPr lang="en-US"/>
          </a:p>
        </p:txBody>
      </p:sp>
    </p:spTree>
    <p:extLst>
      <p:ext uri="{BB962C8B-B14F-4D97-AF65-F5344CB8AC3E}">
        <p14:creationId xmlns:p14="http://schemas.microsoft.com/office/powerpoint/2010/main" val="1419651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to highlight that this is just the beginning of our study, as we move forward through iteration of plans,  and evaluation and comparison of alternatives, we will solicit feedback from our study partners, community stakeholders, and resource agencies, and incorporate it into our plan development and selection. </a:t>
            </a:r>
          </a:p>
        </p:txBody>
      </p:sp>
      <p:sp>
        <p:nvSpPr>
          <p:cNvPr id="4" name="Slide Number Placeholder 3"/>
          <p:cNvSpPr>
            <a:spLocks noGrp="1"/>
          </p:cNvSpPr>
          <p:nvPr>
            <p:ph type="sldNum" sz="quarter" idx="5"/>
          </p:nvPr>
        </p:nvSpPr>
        <p:spPr/>
        <p:txBody>
          <a:bodyPr/>
          <a:lstStyle/>
          <a:p>
            <a:fld id="{BC3A86D8-1D95-4DFF-A26B-8F86AC3AC58E}" type="slidenum">
              <a:rPr lang="en-US" smtClean="0"/>
              <a:t>14</a:t>
            </a:fld>
            <a:endParaRPr lang="en-US"/>
          </a:p>
        </p:txBody>
      </p:sp>
    </p:spTree>
    <p:extLst>
      <p:ext uri="{BB962C8B-B14F-4D97-AF65-F5344CB8AC3E}">
        <p14:creationId xmlns:p14="http://schemas.microsoft.com/office/powerpoint/2010/main" val="1585741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presentation. We will open it up for questions now. </a:t>
            </a:r>
          </a:p>
        </p:txBody>
      </p:sp>
      <p:sp>
        <p:nvSpPr>
          <p:cNvPr id="4" name="Slide Number Placeholder 3"/>
          <p:cNvSpPr>
            <a:spLocks noGrp="1"/>
          </p:cNvSpPr>
          <p:nvPr>
            <p:ph type="sldNum" sz="quarter" idx="5"/>
          </p:nvPr>
        </p:nvSpPr>
        <p:spPr/>
        <p:txBody>
          <a:bodyPr/>
          <a:lstStyle/>
          <a:p>
            <a:fld id="{BC3A86D8-1D95-4DFF-A26B-8F86AC3AC58E}" type="slidenum">
              <a:rPr lang="en-US" smtClean="0"/>
              <a:t>15</a:t>
            </a:fld>
            <a:endParaRPr lang="en-US"/>
          </a:p>
        </p:txBody>
      </p:sp>
    </p:spTree>
    <p:extLst>
      <p:ext uri="{BB962C8B-B14F-4D97-AF65-F5344CB8AC3E}">
        <p14:creationId xmlns:p14="http://schemas.microsoft.com/office/powerpoint/2010/main" val="3804750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the number of structures in the study area that are expected to become inaccessible due to high tide flooding with incorporated SLC in ten year intervals throughout our projected period of analysis. You can see here that the number of structures increases steadily, but in 2075 and then in 2085, there are pretty significant jumps in the total number of structures.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a:cs typeface="Segoe UI"/>
              </a:rPr>
              <a:t>VIABILITY OF STRUCTURES</a:t>
            </a:r>
            <a:br>
              <a:rPr lang="en-US" sz="1800">
                <a:effectLst/>
                <a:latin typeface="Segoe UI" panose="020B0502040204020203" pitchFamily="34" charset="0"/>
                <a:cs typeface="Segoe UI"/>
              </a:rPr>
            </a:br>
            <a:r>
              <a:rPr lang="en-US" sz="1800">
                <a:effectLst/>
                <a:latin typeface="Segoe UI"/>
                <a:cs typeface="Segoe UI"/>
              </a:rPr>
              <a:t>Assume structures that are inaccessible at MHHW in the future are not eligible for elevations Nor floodproofing.</a:t>
            </a:r>
            <a:br>
              <a:rPr lang="en-US" sz="1800">
                <a:effectLst/>
                <a:latin typeface="Segoe UI" panose="020B0502040204020203" pitchFamily="34" charset="0"/>
                <a:cs typeface="Segoe UI"/>
              </a:rPr>
            </a:br>
            <a:r>
              <a:rPr lang="en-US" sz="1800">
                <a:effectLst/>
                <a:latin typeface="Segoe UI"/>
                <a:cs typeface="Segoe UI"/>
              </a:rPr>
              <a:t>Inaccessibility defined as structures with 6” of water on the ground in their vicinity at MHHW in 30 years at the various SLC scenarios.</a:t>
            </a:r>
          </a:p>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16</a:t>
            </a:fld>
            <a:endParaRPr lang="en-US"/>
          </a:p>
        </p:txBody>
      </p:sp>
    </p:spTree>
    <p:extLst>
      <p:ext uri="{BB962C8B-B14F-4D97-AF65-F5344CB8AC3E}">
        <p14:creationId xmlns:p14="http://schemas.microsoft.com/office/powerpoint/2010/main" val="87031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figure is showing us the 100% storm in the dark turquoise color, and the 1% storm in green, but this map takes into account 50 years of intermediate LSR, so you can see that the 1% storm becomes very problematic in Hamilton Beach and parts of Old Howard Beach. A 1% AEP event under this scenario looks to be </a:t>
            </a:r>
            <a:r>
              <a:rPr lang="en-US" err="1"/>
              <a:t>catastroprhic</a:t>
            </a:r>
            <a:r>
              <a:rPr lang="en-US"/>
              <a:t> for the area. </a:t>
            </a:r>
          </a:p>
        </p:txBody>
      </p:sp>
      <p:sp>
        <p:nvSpPr>
          <p:cNvPr id="4" name="Slide Number Placeholder 3"/>
          <p:cNvSpPr>
            <a:spLocks noGrp="1"/>
          </p:cNvSpPr>
          <p:nvPr>
            <p:ph type="sldNum" sz="quarter" idx="5"/>
          </p:nvPr>
        </p:nvSpPr>
        <p:spPr/>
        <p:txBody>
          <a:bodyPr/>
          <a:lstStyle/>
          <a:p>
            <a:fld id="{BC3A86D8-1D95-4DFF-A26B-8F86AC3AC58E}" type="slidenum">
              <a:rPr lang="en-US" smtClean="0"/>
              <a:t>17</a:t>
            </a:fld>
            <a:endParaRPr lang="en-US"/>
          </a:p>
        </p:txBody>
      </p:sp>
    </p:spTree>
    <p:extLst>
      <p:ext uri="{BB962C8B-B14F-4D97-AF65-F5344CB8AC3E}">
        <p14:creationId xmlns:p14="http://schemas.microsoft.com/office/powerpoint/2010/main" val="84092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 just outlines all of the storm events with current WSEL with the intermediate SLR we would be seeing about an additional 2 feet of water, while the USACE projections are lower than the city's, </a:t>
            </a:r>
            <a:r>
              <a:rPr lang="en-US" err="1"/>
              <a:t>theyre</a:t>
            </a:r>
            <a:r>
              <a:rPr lang="en-US"/>
              <a:t> not that far off, and the city and state projections are almost identical </a:t>
            </a:r>
          </a:p>
        </p:txBody>
      </p:sp>
      <p:sp>
        <p:nvSpPr>
          <p:cNvPr id="4" name="Slide Number Placeholder 3"/>
          <p:cNvSpPr>
            <a:spLocks noGrp="1"/>
          </p:cNvSpPr>
          <p:nvPr>
            <p:ph type="sldNum" sz="quarter" idx="5"/>
          </p:nvPr>
        </p:nvSpPr>
        <p:spPr/>
        <p:txBody>
          <a:bodyPr/>
          <a:lstStyle/>
          <a:p>
            <a:fld id="{BC3A86D8-1D95-4DFF-A26B-8F86AC3AC58E}" type="slidenum">
              <a:rPr lang="en-US" smtClean="0"/>
              <a:t>18</a:t>
            </a:fld>
            <a:endParaRPr lang="en-US"/>
          </a:p>
        </p:txBody>
      </p:sp>
    </p:spTree>
    <p:extLst>
      <p:ext uri="{BB962C8B-B14F-4D97-AF65-F5344CB8AC3E}">
        <p14:creationId xmlns:p14="http://schemas.microsoft.com/office/powerpoint/2010/main" val="267142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measures that the team considered and some that were screened due to being not applicable, or space constraints, and the coastal environment is not conducive to the coastal environment and would not, as primary features, provide the risk reduction that is needed in this area, are shown with red –</a:t>
            </a:r>
            <a:r>
              <a:rPr lang="en-US" err="1"/>
              <a:t>xs</a:t>
            </a:r>
            <a:r>
              <a:rPr lang="en-US"/>
              <a:t> here </a:t>
            </a:r>
          </a:p>
          <a:p>
            <a:endParaRPr lang="en-US"/>
          </a:p>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19</a:t>
            </a:fld>
            <a:endParaRPr lang="en-US"/>
          </a:p>
        </p:txBody>
      </p:sp>
    </p:spTree>
    <p:extLst>
      <p:ext uri="{BB962C8B-B14F-4D97-AF65-F5344CB8AC3E}">
        <p14:creationId xmlns:p14="http://schemas.microsoft.com/office/powerpoint/2010/main" val="195765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Reegan</a:t>
            </a:r>
          </a:p>
          <a:p>
            <a:endParaRPr lang="en-US" b="1">
              <a:ea typeface="Calibri"/>
              <a:cs typeface="Calibri"/>
            </a:endParaRPr>
          </a:p>
          <a:p>
            <a:r>
              <a:rPr lang="en-US" b="1">
                <a:ea typeface="Calibri"/>
                <a:cs typeface="Calibri"/>
              </a:rPr>
              <a:t>We are the U.S. Army Corps of Engineers, we are a federal agency, we have military and civil works missions, today we will be talking about the civil works mission of coastal storm risk management, but we also do FRM, Navigation and Ecosystem restoration. We do all work in partnership and typically cost share with state and local governments to study, design, and construct projects, we get all authorization and appropriation directly from Congress. </a:t>
            </a:r>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2</a:t>
            </a:fld>
            <a:endParaRPr lang="en-US"/>
          </a:p>
        </p:txBody>
      </p:sp>
    </p:spTree>
    <p:extLst>
      <p:ext uri="{BB962C8B-B14F-4D97-AF65-F5344CB8AC3E}">
        <p14:creationId xmlns:p14="http://schemas.microsoft.com/office/powerpoint/2010/main" val="3740007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chart on the left: Filtered DEM to only show ground level that is at .5 or below MHHW value at each 10-year increment </a:t>
            </a:r>
          </a:p>
          <a:p>
            <a:endParaRPr lang="en-US"/>
          </a:p>
          <a:p>
            <a:r>
              <a:rPr lang="en-US"/>
              <a:t>Figure on the right: Since MHHW + 50ft INT SLC identifies the water level hits 4.75ft NAVD88 – I filtered the DEM to only show where the ground elevation was at or below 4.25ft since anything at or below that elevation would experience inundation at 0.5ft or more. </a:t>
            </a:r>
          </a:p>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20</a:t>
            </a:fld>
            <a:endParaRPr lang="en-US"/>
          </a:p>
        </p:txBody>
      </p:sp>
    </p:spTree>
    <p:extLst>
      <p:ext uri="{BB962C8B-B14F-4D97-AF65-F5344CB8AC3E}">
        <p14:creationId xmlns:p14="http://schemas.microsoft.com/office/powerpoint/2010/main" val="176345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a:cs typeface="Calibri"/>
              </a:rPr>
              <a:t>Reegan </a:t>
            </a:r>
          </a:p>
          <a:p>
            <a:endParaRPr lang="en-US" sz="1800">
              <a:cs typeface="Calibri"/>
            </a:endParaRPr>
          </a:p>
          <a:p>
            <a:r>
              <a:rPr lang="en-US" sz="1800">
                <a:cs typeface="Calibri"/>
              </a:rPr>
              <a:t>The Study area we are talking about today is located in the State of New York, Borough of Queens, New York City. More specifically we are on the northern shore of the Jamaica Bay. The Study area shown in yellow here encompasses all identified areas subject to risk by the FEMA 500-year floodplain. It includes the communities of Howard Beach, Old Howard Beach, Lindenwood, and Hamilton Beach. This figure also outlines some of the critical infrastructure in the area which includes a WWTP, Fire Depts, Schools, and an MTA Subway Station. John F Kennedy International Airport is also located directly East of our study area. HTRW is a major concern as we know there is an ongoing CERCLA investigation in the large undeveloped area shown here, Spring Creek Park, that is owned and operated by the National Park Service. </a:t>
            </a:r>
            <a:endParaRPr lang="en-US"/>
          </a:p>
        </p:txBody>
      </p:sp>
      <p:sp>
        <p:nvSpPr>
          <p:cNvPr id="4" name="Slide Number Placeholder 3"/>
          <p:cNvSpPr>
            <a:spLocks noGrp="1"/>
          </p:cNvSpPr>
          <p:nvPr>
            <p:ph type="sldNum" sz="quarter" idx="5"/>
          </p:nvPr>
        </p:nvSpPr>
        <p:spPr/>
        <p:txBody>
          <a:bodyPr/>
          <a:lstStyle/>
          <a:p>
            <a:pPr marL="0" marR="0" lvl="0" indent="0" algn="r" defTabSz="1463040" rtl="0" eaLnBrk="1" fontAlgn="auto" latinLnBrk="0" hangingPunct="1">
              <a:lnSpc>
                <a:spcPct val="100000"/>
              </a:lnSpc>
              <a:spcBef>
                <a:spcPts val="0"/>
              </a:spcBef>
              <a:spcAft>
                <a:spcPts val="0"/>
              </a:spcAft>
              <a:buClrTx/>
              <a:buSzTx/>
              <a:buFontTx/>
              <a:buNone/>
              <a:tabLst/>
              <a:defRPr/>
            </a:pPr>
            <a:fld id="{B7930D64-E0AA-4A11-B107-66B9D5AFA2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46304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61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Reegan </a:t>
            </a:r>
          </a:p>
          <a:p>
            <a:endParaRPr lang="en-US"/>
          </a:p>
          <a:p>
            <a:r>
              <a:rPr lang="en-US"/>
              <a:t>This map is to show the land use of the study area, as you can see its </a:t>
            </a:r>
            <a:r>
              <a:rPr lang="en-US">
                <a:ea typeface="Calibri"/>
                <a:cs typeface="Calibri"/>
              </a:rPr>
              <a:t>densely populated, the green shows that it is mostly residential, some pockets of commercial structures shown in red , and some industrial and public facilities throughout shown in blue and yellow. The photos on the right hand side are to highlight that some residential structures are raised to varying heights in the study area, and there is development directly on the waterways. </a:t>
            </a:r>
          </a:p>
        </p:txBody>
      </p:sp>
      <p:sp>
        <p:nvSpPr>
          <p:cNvPr id="4" name="Slide Number Placeholder 3"/>
          <p:cNvSpPr>
            <a:spLocks noGrp="1"/>
          </p:cNvSpPr>
          <p:nvPr>
            <p:ph type="sldNum" sz="quarter" idx="5"/>
          </p:nvPr>
        </p:nvSpPr>
        <p:spPr/>
        <p:txBody>
          <a:bodyPr/>
          <a:lstStyle/>
          <a:p>
            <a:fld id="{BC3A86D8-1D95-4DFF-A26B-8F86AC3AC58E}" type="slidenum">
              <a:rPr lang="en-US" smtClean="0"/>
              <a:t>4</a:t>
            </a:fld>
            <a:endParaRPr lang="en-US"/>
          </a:p>
        </p:txBody>
      </p:sp>
    </p:spTree>
    <p:extLst>
      <p:ext uri="{BB962C8B-B14F-4D97-AF65-F5344CB8AC3E}">
        <p14:creationId xmlns:p14="http://schemas.microsoft.com/office/powerpoint/2010/main" val="268812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Reegan </a:t>
            </a:r>
          </a:p>
          <a:p>
            <a:endParaRPr lang="en-US"/>
          </a:p>
          <a:p>
            <a:r>
              <a:rPr lang="en-US"/>
              <a:t>There are many considerations and constraints within this study area. DR will touch more on these throughout her slides but to name a few, we have rising water levels with various projections of SLR, we know there will be impacts to transportation including major evacuation routes, there is existing and known hazardous toxic and radioactive waste that we are actively avoiding, there is low lying development and space and elevation constraints on available tie-ins for coastal storm risk management features. </a:t>
            </a:r>
          </a:p>
          <a:p>
            <a:endParaRPr lang="en-US"/>
          </a:p>
          <a:p>
            <a:r>
              <a:rPr lang="en-US"/>
              <a:t>We have to take viability and accessibility of structures in the future into consideration as we typically assume that structures that will be inaccessible at MHHW in the future would not be eligible for elevations or floodproofing. Therefore, this category of structures would likely result is buyouts. Inaccessibility it this case has been defined as structures with 6 inches of water on the ground in their immediate vicinity at MHHW in 30 years (so in this case 2055). </a:t>
            </a:r>
          </a:p>
        </p:txBody>
      </p:sp>
      <p:sp>
        <p:nvSpPr>
          <p:cNvPr id="4" name="Slide Number Placeholder 3"/>
          <p:cNvSpPr>
            <a:spLocks noGrp="1"/>
          </p:cNvSpPr>
          <p:nvPr>
            <p:ph type="sldNum" sz="quarter" idx="5"/>
          </p:nvPr>
        </p:nvSpPr>
        <p:spPr/>
        <p:txBody>
          <a:bodyPr/>
          <a:lstStyle/>
          <a:p>
            <a:fld id="{BC3A86D8-1D95-4DFF-A26B-8F86AC3AC58E}" type="slidenum">
              <a:rPr lang="en-US" smtClean="0"/>
              <a:t>5</a:t>
            </a:fld>
            <a:endParaRPr lang="en-US"/>
          </a:p>
        </p:txBody>
      </p:sp>
    </p:spTree>
    <p:extLst>
      <p:ext uri="{BB962C8B-B14F-4D97-AF65-F5344CB8AC3E}">
        <p14:creationId xmlns:p14="http://schemas.microsoft.com/office/powerpoint/2010/main" val="103967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Reegan </a:t>
            </a:r>
          </a:p>
        </p:txBody>
      </p:sp>
      <p:sp>
        <p:nvSpPr>
          <p:cNvPr id="4" name="Slide Number Placeholder 3"/>
          <p:cNvSpPr>
            <a:spLocks noGrp="1"/>
          </p:cNvSpPr>
          <p:nvPr>
            <p:ph type="sldNum" sz="quarter" idx="5"/>
          </p:nvPr>
        </p:nvSpPr>
        <p:spPr/>
        <p:txBody>
          <a:bodyPr/>
          <a:lstStyle/>
          <a:p>
            <a:fld id="{BC3A86D8-1D95-4DFF-A26B-8F86AC3AC58E}" type="slidenum">
              <a:rPr lang="en-US" smtClean="0"/>
              <a:t>6</a:t>
            </a:fld>
            <a:endParaRPr lang="en-US"/>
          </a:p>
        </p:txBody>
      </p:sp>
    </p:spTree>
    <p:extLst>
      <p:ext uri="{BB962C8B-B14F-4D97-AF65-F5344CB8AC3E}">
        <p14:creationId xmlns:p14="http://schemas.microsoft.com/office/powerpoint/2010/main" val="329825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DR</a:t>
            </a:r>
          </a:p>
          <a:p>
            <a:endParaRPr lang="en-US" b="1"/>
          </a:p>
          <a:p>
            <a:r>
              <a:rPr lang="en-US" dirty="0"/>
              <a:t>To help us better understand the existing conditions, this figure shows the current water levels in the project area - the purple shows the current inundation during MHHW, the blue line shows the current inundation during a 1-year event, and the green shows the current inundation during a 100 year event. As you can see, even at current sea level conditions we expect significant flooding at the</a:t>
            </a:r>
            <a:r>
              <a:rPr lang="en-US" b="1" dirty="0"/>
              <a:t> </a:t>
            </a:r>
            <a:r>
              <a:rPr lang="en-US" dirty="0"/>
              <a:t>100-year event with inundation through the majority of the study area. Portions of Hamilton Beach are also vulnerable during a 1-year event </a:t>
            </a:r>
            <a:r>
              <a:rPr lang="en-US" b="1" dirty="0"/>
              <a:t>and some even see inundation at high tide. </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BC3A86D8-1D95-4DFF-A26B-8F86AC3AC58E}" type="slidenum">
              <a:rPr lang="en-US" smtClean="0"/>
              <a:t>7</a:t>
            </a:fld>
            <a:endParaRPr lang="en-US"/>
          </a:p>
        </p:txBody>
      </p:sp>
    </p:spTree>
    <p:extLst>
      <p:ext uri="{BB962C8B-B14F-4D97-AF65-F5344CB8AC3E}">
        <p14:creationId xmlns:p14="http://schemas.microsoft.com/office/powerpoint/2010/main" val="372513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DR</a:t>
            </a:r>
            <a:endParaRPr lang="en-US" dirty="0">
              <a:ea typeface="Calibri"/>
              <a:cs typeface="Calibri"/>
            </a:endParaRPr>
          </a:p>
          <a:p>
            <a:r>
              <a:rPr lang="en-US" dirty="0">
                <a:ea typeface="Calibri"/>
                <a:cs typeface="Calibri"/>
              </a:rPr>
              <a:t>Here you can see the projected sea level change scenarios for our project area, including the USACE low, intermediate, and high projections, as well as the NY state intermediate and high and NYC high. There is a lot of uncertainty about what the future holds, and as shown here there is a wide range of possibilities. Historically, the average sea level trend has been tracking between the intermediate and high USACE projections, so we will be focusing on both of these in the coming slides.</a:t>
            </a:r>
          </a:p>
          <a:p>
            <a:endParaRPr lang="en-US" b="1">
              <a:ea typeface="Calibri"/>
              <a:cs typeface="Calibri"/>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366208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 frequently occurring scenario, the figure on the left shows future high tide flooding at MHHW with 50 years of intermediate and high sea level rise for our USACE SLR projections. Looking at the intermediate SLC scenario, we can expect future high tide flooding to impact parts of Hamilton Beach on a daily basis, while under the high SLC scenario it is anticipated that Hamilton Beach would be almost completely inundated at high tide daily, and a large portion of Old Howard Beach would be affected on a daily basis from high tide flooding as well. The figure on the right shows the number of structures in the study area that are expected to become inaccessible due to high tide flooding with incorporated SLC in ten year intervals throughout our projected period of analysis. You can see here that the number of structures increases steadily, but in 2075 and then in 2085, there are pretty significant jumps in the total number of structures. The biggest takeaway here is that it is projected that inundation in portions of Hamilton Beach and some road flooding in other parts of the study area will happen very frequently.</a:t>
            </a:r>
            <a:r>
              <a:rPr lang="en-US" b="1" dirty="0"/>
              <a:t> Our "retreat" strategy is considered for our formulation in this area, as we expect many structures to be inaccessible at high tide in the future. </a:t>
            </a:r>
            <a:endParaRPr lang="en-US" dirty="0">
              <a:ea typeface="Calibri"/>
              <a:cs typeface="Calibri"/>
            </a:endParaRPr>
          </a:p>
          <a:p>
            <a:pPr algn="r"/>
            <a:r>
              <a:rPr lang="en-US" sz="1800" b="1" i="0" u="none" strike="noStrike" kern="1200" dirty="0">
                <a:solidFill>
                  <a:srgbClr val="FFFFFF"/>
                </a:solidFill>
                <a:effectLst/>
                <a:latin typeface="Arial"/>
                <a:cs typeface="Arial"/>
              </a:rPr>
              <a:t>~270 Structures</a:t>
            </a:r>
            <a:endParaRPr lang="en-US" sz="1800" b="0" i="0" u="none" strike="noStrike" dirty="0">
              <a:effectLst/>
              <a:latin typeface="Arial"/>
              <a:cs typeface="Arial"/>
            </a:endParaRPr>
          </a:p>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9</a:t>
            </a:fld>
            <a:endParaRPr lang="en-US"/>
          </a:p>
        </p:txBody>
      </p:sp>
    </p:spTree>
    <p:extLst>
      <p:ext uri="{BB962C8B-B14F-4D97-AF65-F5344CB8AC3E}">
        <p14:creationId xmlns:p14="http://schemas.microsoft.com/office/powerpoint/2010/main" val="134712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971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501760378"/>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
        <p:nvSpPr>
          <p:cNvPr id="3" name="TextBox 2">
            <a:extLst>
              <a:ext uri="{FF2B5EF4-FFF2-40B4-BE49-F238E27FC236}">
                <a16:creationId xmlns:a16="http://schemas.microsoft.com/office/drawing/2014/main" id="{C369F6EA-5BBB-736F-8B43-C8414A1A711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5" name="TextBox 4">
            <a:extLst>
              <a:ext uri="{FF2B5EF4-FFF2-40B4-BE49-F238E27FC236}">
                <a16:creationId xmlns:a16="http://schemas.microsoft.com/office/drawing/2014/main" id="{A49041E3-ECCE-7D4E-3D0F-271435F717AB}"/>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118713353"/>
      </p:ext>
    </p:extLst>
  </p:cSld>
  <p:clrMapOvr>
    <a:masterClrMapping/>
  </p:clrMapOvr>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bg2">
                    <a:lumMod val="50000"/>
                  </a:schemeClr>
                </a:solidFill>
              </a:rPr>
              <a:pPr algn="r">
                <a:spcBef>
                  <a:spcPct val="50000"/>
                </a:spcBef>
                <a:defRPr/>
              </a:pPr>
              <a:t>‹#›</a:t>
            </a:fld>
            <a:endParaRPr lang="en-US" sz="1100" b="0" baseline="0">
              <a:solidFill>
                <a:schemeClr val="bg2">
                  <a:lumMod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
        <p:nvSpPr>
          <p:cNvPr id="3" name="TextBox 2">
            <a:extLst>
              <a:ext uri="{FF2B5EF4-FFF2-40B4-BE49-F238E27FC236}">
                <a16:creationId xmlns:a16="http://schemas.microsoft.com/office/drawing/2014/main" id="{D9F0C27E-08F8-B2DC-3FBC-DBF8758A6EB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D1BF6447-1438-9DC9-A4D0-DA7BD956CC6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8060181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TextBox 2">
            <a:extLst>
              <a:ext uri="{FF2B5EF4-FFF2-40B4-BE49-F238E27FC236}">
                <a16:creationId xmlns:a16="http://schemas.microsoft.com/office/drawing/2014/main" id="{36CCC378-15A8-6972-3896-FF69DB1A86E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B4753ADC-3CDC-8585-1B64-FC71910FE39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2664343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
        <p:nvSpPr>
          <p:cNvPr id="3" name="TextBox 2">
            <a:extLst>
              <a:ext uri="{FF2B5EF4-FFF2-40B4-BE49-F238E27FC236}">
                <a16:creationId xmlns:a16="http://schemas.microsoft.com/office/drawing/2014/main" id="{2BA9C1D8-06A5-3CF2-8FFF-D157FCBDA838}"/>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27DC6927-6328-54A3-652D-C2A424EB7FF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3852469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630BD048-B218-74A4-3C87-05F3F4A8C07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5" name="TextBox 4">
            <a:extLst>
              <a:ext uri="{FF2B5EF4-FFF2-40B4-BE49-F238E27FC236}">
                <a16:creationId xmlns:a16="http://schemas.microsoft.com/office/drawing/2014/main" id="{3DB49293-9868-09DD-39EF-161AEFC6379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1835808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2" name="TextBox 1">
            <a:extLst>
              <a:ext uri="{FF2B5EF4-FFF2-40B4-BE49-F238E27FC236}">
                <a16:creationId xmlns:a16="http://schemas.microsoft.com/office/drawing/2014/main" id="{C4E397FB-1BD3-B604-0055-B801B36980F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F89B0BD2-2241-1984-EDA5-DF47FC1C5535}"/>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8977259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6B1A8707-5D07-168E-A660-71E24684D34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226D763A-45F5-16E1-3837-E3A03BFB0CE1}"/>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41451027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69DD5BFE-D25D-8741-ADAE-C79A9ECF903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2118CA89-9EB2-83A5-C690-ED0F196E89C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 Placeholder 3">
            <a:extLst>
              <a:ext uri="{FF2B5EF4-FFF2-40B4-BE49-F238E27FC236}">
                <a16:creationId xmlns:a16="http://schemas.microsoft.com/office/drawing/2014/main" id="{DF92E724-FB8E-DBF9-9C01-321A41DCF83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08794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D65A919C-BB57-C85E-D512-91C2F36D8E3C}"/>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9F43E06D-00DD-5633-AC95-2BB934291B1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7" name="Text Placeholder 3">
            <a:extLst>
              <a:ext uri="{FF2B5EF4-FFF2-40B4-BE49-F238E27FC236}">
                <a16:creationId xmlns:a16="http://schemas.microsoft.com/office/drawing/2014/main" id="{178FC1A7-865F-04A4-DEDA-753B0AAD0B77}"/>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420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601B32B-620F-5F12-C780-5B24254CA8D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D4C974F1-8C7E-A3AA-CFB8-4D193132218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7" name="Text Placeholder 3">
            <a:extLst>
              <a:ext uri="{FF2B5EF4-FFF2-40B4-BE49-F238E27FC236}">
                <a16:creationId xmlns:a16="http://schemas.microsoft.com/office/drawing/2014/main" id="{4F1F7A21-0DBA-C465-E0AA-72DD009C817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4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8028726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DC078E2E-5692-69A7-3932-C9B95BFB1455}"/>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7" name="TextBox 6">
            <a:extLst>
              <a:ext uri="{FF2B5EF4-FFF2-40B4-BE49-F238E27FC236}">
                <a16:creationId xmlns:a16="http://schemas.microsoft.com/office/drawing/2014/main" id="{34ACF833-FF07-52A0-1A00-9B26C0517AC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 Placeholder 3">
            <a:extLst>
              <a:ext uri="{FF2B5EF4-FFF2-40B4-BE49-F238E27FC236}">
                <a16:creationId xmlns:a16="http://schemas.microsoft.com/office/drawing/2014/main" id="{150C02F4-0DF1-F443-5C88-4EA1D8A61E60}"/>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57029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607A8A6-FDF1-80E7-F46D-BC408816EE4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E4982A8D-99E5-0832-4DAF-99DAD01113E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9" name="Text Placeholder 3">
            <a:extLst>
              <a:ext uri="{FF2B5EF4-FFF2-40B4-BE49-F238E27FC236}">
                <a16:creationId xmlns:a16="http://schemas.microsoft.com/office/drawing/2014/main" id="{F679BBB8-117C-A6C5-51B9-0962CFEA68C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680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93E-F997-9C1A-6F41-94195AEDC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22E9-B548-9861-17FE-B80B6A60E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52F3AF-A319-231F-545F-18799EF83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B70C4-3999-81B3-9B74-C670362B965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EF19D12-2F54-317E-96F3-9AAA761DFA0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0250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570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3681779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5084374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439278527"/>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29987383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5241193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33171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73658870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6246848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02421255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97822668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0495397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87711022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149928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875371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16431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097512708"/>
      </p:ext>
    </p:extLst>
  </p:cSld>
  <p:clrMapOvr>
    <a:masterClrMapping/>
  </p:clrMapOvr>
  <p:hf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679205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2416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36576388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3529951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59011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11750926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04254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002679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531608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5721053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1218552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45311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433437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870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7689096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4731682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433027956"/>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40110757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38400431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9747936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850718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64362267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11382885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269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47343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7793185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09019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6961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39457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88037867"/>
      </p:ext>
    </p:extLst>
  </p:cSld>
  <p:clrMapOvr>
    <a:masterClrMapping/>
  </p:clrMapOvr>
  <p:hf hdr="0" dt="0"/>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59704092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1176134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13141413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06925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993319496"/>
      </p:ext>
    </p:extLst>
  </p:cSld>
  <p:clrMapOvr>
    <a:masterClrMapping/>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4507271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112030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677665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81568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829850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964060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012897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981107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830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92656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152940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56290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852394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378027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6572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2740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44313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9994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22949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97382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C75A5-C520-4E22-9FC3-52789E767067}" type="datetime1">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497A8D-52F2-46C3-B156-7002EAF8FA7D}" type="slidenum">
              <a:rPr lang="en-US" smtClean="0"/>
              <a:pPr/>
              <a:t>‹#›</a:t>
            </a:fld>
            <a:endParaRPr lang="en-US"/>
          </a:p>
        </p:txBody>
      </p:sp>
    </p:spTree>
    <p:extLst>
      <p:ext uri="{BB962C8B-B14F-4D97-AF65-F5344CB8AC3E}">
        <p14:creationId xmlns:p14="http://schemas.microsoft.com/office/powerpoint/2010/main" val="1846689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405E-1D12-B6AF-1A75-E80C9DAD09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F2E050-9B93-5ABF-A356-75D62503C2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DB97D-D508-0265-8331-7EA549BD2969}"/>
              </a:ext>
            </a:extLst>
          </p:cNvPr>
          <p:cNvSpPr>
            <a:spLocks noGrp="1"/>
          </p:cNvSpPr>
          <p:nvPr>
            <p:ph type="dt" sz="half" idx="10"/>
          </p:nvPr>
        </p:nvSpPr>
        <p:spPr/>
        <p:txBody>
          <a:bodyPr/>
          <a:lstStyle/>
          <a:p>
            <a:fld id="{B41C6D98-2948-4340-A398-EC098B3F8BBD}" type="datetimeFigureOut">
              <a:rPr lang="en-US" smtClean="0"/>
              <a:t>3/20/2025</a:t>
            </a:fld>
            <a:endParaRPr lang="en-US"/>
          </a:p>
        </p:txBody>
      </p:sp>
      <p:sp>
        <p:nvSpPr>
          <p:cNvPr id="5" name="Footer Placeholder 4">
            <a:extLst>
              <a:ext uri="{FF2B5EF4-FFF2-40B4-BE49-F238E27FC236}">
                <a16:creationId xmlns:a16="http://schemas.microsoft.com/office/drawing/2014/main" id="{84F6CA9C-1418-7AC5-D54A-EAC7A20F2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51CC-8DD2-297A-0FE0-A35D145AE788}"/>
              </a:ext>
            </a:extLst>
          </p:cNvPr>
          <p:cNvSpPr>
            <a:spLocks noGrp="1"/>
          </p:cNvSpPr>
          <p:nvPr>
            <p:ph type="sldNum" sz="quarter" idx="12"/>
          </p:nvPr>
        </p:nvSpPr>
        <p:spPr/>
        <p:txBody>
          <a:bodyPr/>
          <a:lstStyle/>
          <a:p>
            <a:fld id="{A062A971-8268-424B-B74D-F08FFFAAFE11}" type="slidenum">
              <a:rPr lang="en-US" smtClean="0"/>
              <a:t>‹#›</a:t>
            </a:fld>
            <a:endParaRPr lang="en-US"/>
          </a:p>
        </p:txBody>
      </p:sp>
    </p:spTree>
    <p:extLst>
      <p:ext uri="{BB962C8B-B14F-4D97-AF65-F5344CB8AC3E}">
        <p14:creationId xmlns:p14="http://schemas.microsoft.com/office/powerpoint/2010/main" val="411857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995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7677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083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52096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2625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210396694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78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64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61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649818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9779040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392458453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6932272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51635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8197936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3843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61439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1594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556249665"/>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37340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24976461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201979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572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772206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1697280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107278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187335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59931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839277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5781678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80306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65914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94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7415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797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44361"/>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8199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2472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892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2748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02577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89877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85282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80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46813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7756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05146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4652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290452761"/>
      </p:ext>
    </p:extLst>
  </p:cSld>
  <p:clrMapOvr>
    <a:masterClrMapping/>
  </p:clrMapOvr>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4719099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798164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42094505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388322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15719959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15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3750384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9744591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51862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710544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799151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974162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60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8215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720236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683895260"/>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343208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91691140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486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6835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0359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8862977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78765859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94306714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31934036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92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020949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2432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2.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image" Target="../media/image1.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theme" Target="../theme/theme3.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image" Target="../media/image5.pn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theme" Target="../theme/theme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image" Target="../media/image5.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29" Type="http://schemas.openxmlformats.org/officeDocument/2006/relationships/image" Target="../media/image1.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theme" Target="../theme/theme5.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26" Type="http://schemas.openxmlformats.org/officeDocument/2006/relationships/slideLayout" Target="../slideLayouts/slideLayout165.xml"/><Relationship Id="rId3" Type="http://schemas.openxmlformats.org/officeDocument/2006/relationships/slideLayout" Target="../slideLayouts/slideLayout142.xml"/><Relationship Id="rId21" Type="http://schemas.openxmlformats.org/officeDocument/2006/relationships/slideLayout" Target="../slideLayouts/slideLayout160.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slideLayout" Target="../slideLayouts/slideLayout159.xml"/><Relationship Id="rId29" Type="http://schemas.openxmlformats.org/officeDocument/2006/relationships/image" Target="../media/image1.png"/><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theme" Target="../theme/theme6.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slideLayout" Target="../slideLayouts/slideLayout166.xml"/><Relationship Id="rId30"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32"/>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266700" y="319470"/>
            <a:ext cx="681666" cy="451942"/>
          </a:xfrm>
          <a:prstGeom prst="rect">
            <a:avLst/>
          </a:prstGeom>
        </p:spPr>
      </p:pic>
    </p:spTree>
    <p:extLst>
      <p:ext uri="{BB962C8B-B14F-4D97-AF65-F5344CB8AC3E}">
        <p14:creationId xmlns:p14="http://schemas.microsoft.com/office/powerpoint/2010/main" val="234645006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4079" r:id="rId19"/>
    <p:sldLayoutId id="2147483987" r:id="rId20"/>
    <p:sldLayoutId id="2147483988" r:id="rId21"/>
    <p:sldLayoutId id="2147483989" r:id="rId22"/>
    <p:sldLayoutId id="2147483990" r:id="rId23"/>
    <p:sldLayoutId id="2147483991" r:id="rId24"/>
    <p:sldLayoutId id="2147483992" r:id="rId25"/>
    <p:sldLayoutId id="2147483993" r:id="rId26"/>
    <p:sldLayoutId id="2147484109" r:id="rId27"/>
    <p:sldLayoutId id="2147484198" r:id="rId28"/>
    <p:sldLayoutId id="2147484199" r:id="rId29"/>
    <p:sldLayoutId id="2147484200" r:id="rId30"/>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266700" y="319470"/>
            <a:ext cx="681666" cy="451942"/>
          </a:xfrm>
          <a:prstGeom prst="rect">
            <a:avLst/>
          </a:prstGeom>
        </p:spPr>
      </p:pic>
      <p:sp>
        <p:nvSpPr>
          <p:cNvPr id="2" name="TextBox 1">
            <a:extLst>
              <a:ext uri="{FF2B5EF4-FFF2-40B4-BE49-F238E27FC236}">
                <a16:creationId xmlns:a16="http://schemas.microsoft.com/office/drawing/2014/main" id="{13C93DB8-8109-4839-4533-D52647F330B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0958721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72588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266700" y="113697"/>
            <a:ext cx="644814" cy="811816"/>
          </a:xfrm>
          <a:prstGeom prst="rect">
            <a:avLst/>
          </a:prstGeom>
        </p:spPr>
      </p:pic>
      <p:sp>
        <p:nvSpPr>
          <p:cNvPr id="8" name="Rectangle 7">
            <a:extLst>
              <a:ext uri="{FF2B5EF4-FFF2-40B4-BE49-F238E27FC236}">
                <a16:creationId xmlns:a16="http://schemas.microsoft.com/office/drawing/2014/main" id="{7AD4339D-DBCA-B475-10A1-FBC7E6A007BD}"/>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828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39"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41"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cstate="email">
            <a:extLst>
              <a:ext uri="{28A0092B-C50C-407E-A947-70E740481C1C}">
                <a14:useLocalDpi xmlns:a14="http://schemas.microsoft.com/office/drawing/2010/main"/>
              </a:ext>
            </a:extLst>
          </a:blip>
          <a:srcRect/>
          <a:stretch/>
        </p:blipFill>
        <p:spPr>
          <a:xfrm>
            <a:off x="190500" y="86740"/>
            <a:ext cx="1970289" cy="874270"/>
          </a:xfrm>
          <a:prstGeom prst="rect">
            <a:avLst/>
          </a:prstGeom>
        </p:spPr>
      </p:pic>
    </p:spTree>
    <p:extLst>
      <p:ext uri="{BB962C8B-B14F-4D97-AF65-F5344CB8AC3E}">
        <p14:creationId xmlns:p14="http://schemas.microsoft.com/office/powerpoint/2010/main" val="288431918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40"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cstate="email">
            <a:extLst>
              <a:ext uri="{28A0092B-C50C-407E-A947-70E740481C1C}">
                <a14:useLocalDpi xmlns:a14="http://schemas.microsoft.com/office/drawing/2010/main"/>
              </a:ext>
            </a:extLst>
          </a:blip>
          <a:srcRect/>
          <a:stretch/>
        </p:blipFill>
        <p:spPr>
          <a:xfrm>
            <a:off x="190500" y="86740"/>
            <a:ext cx="1970289" cy="874270"/>
          </a:xfrm>
          <a:prstGeom prst="rect">
            <a:avLst/>
          </a:prstGeom>
        </p:spPr>
      </p:pic>
      <p:sp>
        <p:nvSpPr>
          <p:cNvPr id="2" name="TextBox 1">
            <a:extLst>
              <a:ext uri="{FF2B5EF4-FFF2-40B4-BE49-F238E27FC236}">
                <a16:creationId xmlns:a16="http://schemas.microsoft.com/office/drawing/2014/main" id="{0319D296-3ADD-602F-6280-AF09F0C8541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7564101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slide</a:t>
            </a: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hyperlink" Target="mailto:DanaRose.Brown@usace.army.mil" TargetMode="External"/><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hyperlink" Target="mailto:Karen.L.Baumert@usace.army.mil" TargetMode="External"/><Relationship Id="rId4" Type="http://schemas.openxmlformats.org/officeDocument/2006/relationships/hyperlink" Target="mailto:Reegan.A.McCaulley@usace.army.mil"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2.jpe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CD1B8-0FB9-6DE1-D901-F8B0186B1E44}"/>
              </a:ext>
            </a:extLst>
          </p:cNvPr>
          <p:cNvSpPr>
            <a:spLocks noGrp="1"/>
          </p:cNvSpPr>
          <p:nvPr>
            <p:ph type="title"/>
          </p:nvPr>
        </p:nvSpPr>
        <p:spPr>
          <a:xfrm>
            <a:off x="266700" y="260931"/>
            <a:ext cx="5821279" cy="2958519"/>
          </a:xfrm>
          <a:noFill/>
          <a:ln>
            <a:solidFill>
              <a:srgbClr val="7EADF1"/>
            </a:solidFill>
          </a:ln>
        </p:spPr>
        <p:txBody>
          <a:bodyPr/>
          <a:lstStyle/>
          <a:p>
            <a:r>
              <a:rPr lang="en-US">
                <a:solidFill>
                  <a:schemeClr val="tx2"/>
                </a:solidFill>
              </a:rPr>
              <a:t>The Challenges of Managing Coastal Storm Risk in a Low-Lying Area Impacted by Frequent Flooding</a:t>
            </a:r>
          </a:p>
        </p:txBody>
      </p:sp>
      <p:pic>
        <p:nvPicPr>
          <p:cNvPr id="3" name="Picture Placeholder 2" descr="A body of water with boats and buildings along it&#10;&#10;Description automatically generated with medium confidence">
            <a:extLst>
              <a:ext uri="{FF2B5EF4-FFF2-40B4-BE49-F238E27FC236}">
                <a16:creationId xmlns:a16="http://schemas.microsoft.com/office/drawing/2014/main" id="{D6E3F841-1FEA-501E-EBF6-649FD6E8F15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ln>
            <a:solidFill>
              <a:schemeClr val="accent5">
                <a:lumMod val="20000"/>
                <a:lumOff val="80000"/>
              </a:schemeClr>
            </a:solidFill>
          </a:ln>
        </p:spPr>
      </p:pic>
      <p:sp>
        <p:nvSpPr>
          <p:cNvPr id="9" name="Content Placeholder 8">
            <a:extLst>
              <a:ext uri="{FF2B5EF4-FFF2-40B4-BE49-F238E27FC236}">
                <a16:creationId xmlns:a16="http://schemas.microsoft.com/office/drawing/2014/main" id="{910D6B67-EB23-B871-0CBE-F377AEE7C411}"/>
              </a:ext>
            </a:extLst>
          </p:cNvPr>
          <p:cNvSpPr>
            <a:spLocks noGrp="1"/>
          </p:cNvSpPr>
          <p:nvPr>
            <p:ph sz="quarter" idx="17"/>
          </p:nvPr>
        </p:nvSpPr>
        <p:spPr>
          <a:xfrm>
            <a:off x="266700" y="3342062"/>
            <a:ext cx="5808663" cy="2025276"/>
          </a:xfrm>
          <a:ln>
            <a:solidFill>
              <a:srgbClr val="7EADF1"/>
            </a:solidFill>
          </a:ln>
        </p:spPr>
        <p:txBody>
          <a:bodyPr/>
          <a:lstStyle/>
          <a:p>
            <a:endParaRPr lang="en-US"/>
          </a:p>
          <a:p>
            <a:r>
              <a:rPr lang="en-US">
                <a:latin typeface="Arial"/>
                <a:ea typeface="ＭＳ Ｐゴシック"/>
                <a:cs typeface="Arial"/>
              </a:rPr>
              <a:t>March 19, 2025</a:t>
            </a:r>
          </a:p>
          <a:p>
            <a:endParaRPr lang="en-US">
              <a:latin typeface="Arial"/>
              <a:ea typeface="ＭＳ Ｐゴシック"/>
              <a:cs typeface="Arial"/>
            </a:endParaRPr>
          </a:p>
          <a:p>
            <a:r>
              <a:rPr lang="en-US" err="1">
                <a:latin typeface="Arial"/>
                <a:ea typeface="ＭＳ Ｐゴシック"/>
                <a:cs typeface="Arial"/>
              </a:rPr>
              <a:t>DanaRose</a:t>
            </a:r>
            <a:r>
              <a:rPr lang="en-US">
                <a:latin typeface="Arial"/>
                <a:ea typeface="ＭＳ Ｐゴシック"/>
                <a:cs typeface="Arial"/>
              </a:rPr>
              <a:t> Brown - Coastal Engineer</a:t>
            </a:r>
          </a:p>
          <a:p>
            <a:r>
              <a:rPr lang="en-US">
                <a:latin typeface="Arial"/>
                <a:ea typeface="ＭＳ Ｐゴシック"/>
                <a:cs typeface="Arial"/>
              </a:rPr>
              <a:t>Reegan McCaulley - Planner</a:t>
            </a:r>
          </a:p>
          <a:p>
            <a:r>
              <a:rPr lang="en-US">
                <a:latin typeface="Arial"/>
                <a:ea typeface="ＭＳ Ｐゴシック"/>
                <a:cs typeface="Arial"/>
              </a:rPr>
              <a:t>Karen Baumert - Planner</a:t>
            </a:r>
            <a:endParaRPr lang="en-US"/>
          </a:p>
        </p:txBody>
      </p:sp>
      <p:pic>
        <p:nvPicPr>
          <p:cNvPr id="4" name="Picture 3">
            <a:extLst>
              <a:ext uri="{FF2B5EF4-FFF2-40B4-BE49-F238E27FC236}">
                <a16:creationId xmlns:a16="http://schemas.microsoft.com/office/drawing/2014/main" id="{BAD61650-5731-9B57-3053-F98F054059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4304" y="3429000"/>
            <a:ext cx="4433355" cy="3323880"/>
          </a:xfrm>
          <a:prstGeom prst="rect">
            <a:avLst/>
          </a:prstGeom>
          <a:ln w="19050">
            <a:solidFill>
              <a:schemeClr val="accent5">
                <a:lumMod val="20000"/>
                <a:lumOff val="80000"/>
              </a:schemeClr>
            </a:solidFill>
          </a:ln>
        </p:spPr>
      </p:pic>
    </p:spTree>
    <p:extLst>
      <p:ext uri="{BB962C8B-B14F-4D97-AF65-F5344CB8AC3E}">
        <p14:creationId xmlns:p14="http://schemas.microsoft.com/office/powerpoint/2010/main" val="195766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9C497-4BA3-C433-5307-E090C9361935}"/>
              </a:ext>
            </a:extLst>
          </p:cNvPr>
          <p:cNvSpPr>
            <a:spLocks noGrp="1"/>
          </p:cNvSpPr>
          <p:nvPr>
            <p:ph type="title"/>
          </p:nvPr>
        </p:nvSpPr>
        <p:spPr>
          <a:xfrm>
            <a:off x="980639" y="128981"/>
            <a:ext cx="11116286" cy="832920"/>
          </a:xfrm>
        </p:spPr>
        <p:txBody>
          <a:bodyPr/>
          <a:lstStyle/>
          <a:p>
            <a:r>
              <a:rPr lang="en-US" dirty="0">
                <a:latin typeface="Arial"/>
                <a:ea typeface="ＭＳ Ｐゴシック"/>
                <a:cs typeface="Arial"/>
              </a:rPr>
              <a:t>Future Coastal Storm Water Levels - DEFEND</a:t>
            </a:r>
            <a:endParaRPr lang="en-US" dirty="0"/>
          </a:p>
        </p:txBody>
      </p:sp>
      <p:sp>
        <p:nvSpPr>
          <p:cNvPr id="4" name="Title 1">
            <a:extLst>
              <a:ext uri="{FF2B5EF4-FFF2-40B4-BE49-F238E27FC236}">
                <a16:creationId xmlns:a16="http://schemas.microsoft.com/office/drawing/2014/main" id="{FF602E44-00BE-DA54-F88F-1F5180AE8EF9}"/>
              </a:ext>
            </a:extLst>
          </p:cNvPr>
          <p:cNvSpPr>
            <a:spLocks noGrp="1"/>
          </p:cNvSpPr>
          <p:nvPr/>
        </p:nvSpPr>
        <p:spPr>
          <a:xfrm>
            <a:off x="7806402" y="961807"/>
            <a:ext cx="4290523" cy="2849797"/>
          </a:xfrm>
          <a:prstGeom prst="rect">
            <a:avLst/>
          </a:prstGeom>
          <a:ln w="57150">
            <a:solidFill>
              <a:srgbClr val="7EADF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1600" b="1">
                <a:cs typeface="Calibri Light"/>
              </a:rPr>
              <a:t>100% AEP (1 yr) + 50 yr Intermediate Sea Level Change (USACE)</a:t>
            </a:r>
          </a:p>
          <a:p>
            <a:pPr marL="285750" indent="-285750">
              <a:lnSpc>
                <a:spcPct val="110000"/>
              </a:lnSpc>
              <a:buFont typeface="Arial"/>
              <a:buChar char="•"/>
            </a:pPr>
            <a:r>
              <a:rPr lang="en-US" sz="1600">
                <a:cs typeface="Calibri Light"/>
              </a:rPr>
              <a:t>Design Water Level: </a:t>
            </a:r>
            <a:r>
              <a:rPr lang="en-US" sz="1600" b="1">
                <a:cs typeface="Calibri Light"/>
              </a:rPr>
              <a:t>+7.0 ft</a:t>
            </a:r>
            <a:r>
              <a:rPr lang="en-US" sz="1600">
                <a:cs typeface="Calibri Light"/>
              </a:rPr>
              <a:t> NAVD88</a:t>
            </a:r>
            <a:endParaRPr lang="en-US" sz="1600" b="1">
              <a:cs typeface="Arial"/>
            </a:endParaRPr>
          </a:p>
          <a:p>
            <a:pPr marL="285750" indent="-285750">
              <a:lnSpc>
                <a:spcPct val="110000"/>
              </a:lnSpc>
              <a:buFont typeface="Arial"/>
              <a:buChar char="•"/>
            </a:pPr>
            <a:r>
              <a:rPr lang="en-US" sz="1600">
                <a:cs typeface="Arial"/>
              </a:rPr>
              <a:t>Crest elevation and tie-ins at approximately +</a:t>
            </a:r>
            <a:r>
              <a:rPr lang="en-US" sz="1600" b="1">
                <a:cs typeface="Arial"/>
              </a:rPr>
              <a:t>10 ft</a:t>
            </a:r>
            <a:r>
              <a:rPr lang="en-US" sz="1600">
                <a:cs typeface="Arial"/>
              </a:rPr>
              <a:t> NAVD88</a:t>
            </a:r>
            <a:endParaRPr lang="en-US" sz="1600" b="1">
              <a:cs typeface="Arial"/>
            </a:endParaRPr>
          </a:p>
          <a:p>
            <a:pPr>
              <a:lnSpc>
                <a:spcPct val="110000"/>
              </a:lnSpc>
            </a:pPr>
            <a:endParaRPr lang="en-US" sz="1600" b="1">
              <a:cs typeface="Arial"/>
            </a:endParaRPr>
          </a:p>
          <a:p>
            <a:pPr>
              <a:lnSpc>
                <a:spcPct val="110000"/>
              </a:lnSpc>
            </a:pPr>
            <a:r>
              <a:rPr lang="en-US" sz="1600" b="1">
                <a:cs typeface="Arial"/>
              </a:rPr>
              <a:t>Considerations</a:t>
            </a:r>
            <a:endParaRPr lang="en-US" sz="1600">
              <a:cs typeface="Arial"/>
            </a:endParaRPr>
          </a:p>
          <a:p>
            <a:pPr marL="285750" indent="-285750">
              <a:lnSpc>
                <a:spcPct val="110000"/>
              </a:lnSpc>
              <a:buFont typeface="Arial"/>
              <a:buChar char="•"/>
            </a:pPr>
            <a:r>
              <a:rPr lang="en-US" sz="1600" b="1">
                <a:cs typeface="Arial"/>
              </a:rPr>
              <a:t>Greater</a:t>
            </a:r>
            <a:r>
              <a:rPr lang="en-US" sz="1600">
                <a:cs typeface="Arial"/>
              </a:rPr>
              <a:t> availability of tie-ins</a:t>
            </a:r>
          </a:p>
          <a:p>
            <a:pPr marL="285750" indent="-285750">
              <a:lnSpc>
                <a:spcPct val="110000"/>
              </a:lnSpc>
              <a:buFont typeface="Arial"/>
              <a:buChar char="•"/>
            </a:pPr>
            <a:r>
              <a:rPr lang="en-US" sz="1600">
                <a:cs typeface="Calibri Light"/>
              </a:rPr>
              <a:t>Closure gate on MTA A-line subway tracks</a:t>
            </a:r>
            <a:endParaRPr lang="en-US" sz="1600" b="1">
              <a:cs typeface="Arial"/>
            </a:endParaRPr>
          </a:p>
          <a:p>
            <a:pPr marL="285750" indent="-285750">
              <a:lnSpc>
                <a:spcPct val="110000"/>
              </a:lnSpc>
              <a:buFont typeface="Arial"/>
              <a:buChar char="•"/>
            </a:pPr>
            <a:r>
              <a:rPr lang="en-US" sz="1600">
                <a:cs typeface="Arial"/>
              </a:rPr>
              <a:t>Frequent</a:t>
            </a:r>
            <a:r>
              <a:rPr lang="en-US" sz="1600">
                <a:ea typeface="+mj-lt"/>
                <a:cs typeface="+mj-lt"/>
              </a:rPr>
              <a:t> gate closure, high O&amp;M costs</a:t>
            </a:r>
            <a:endParaRPr lang="en-US" sz="1600" b="1">
              <a:ea typeface="+mj-lt"/>
              <a:cs typeface="+mj-lt"/>
            </a:endParaRPr>
          </a:p>
        </p:txBody>
      </p:sp>
      <p:grpSp>
        <p:nvGrpSpPr>
          <p:cNvPr id="6" name="Group 5">
            <a:extLst>
              <a:ext uri="{FF2B5EF4-FFF2-40B4-BE49-F238E27FC236}">
                <a16:creationId xmlns:a16="http://schemas.microsoft.com/office/drawing/2014/main" id="{DF001F76-2E1C-6173-1452-9EC072583C70}"/>
              </a:ext>
            </a:extLst>
          </p:cNvPr>
          <p:cNvGrpSpPr/>
          <p:nvPr/>
        </p:nvGrpSpPr>
        <p:grpSpPr>
          <a:xfrm>
            <a:off x="6477000" y="1316369"/>
            <a:ext cx="298859" cy="1085735"/>
            <a:chOff x="6477000" y="1316369"/>
            <a:chExt cx="298859" cy="1085735"/>
          </a:xfrm>
        </p:grpSpPr>
        <p:sp>
          <p:nvSpPr>
            <p:cNvPr id="7" name="Arrow: Up 6">
              <a:extLst>
                <a:ext uri="{FF2B5EF4-FFF2-40B4-BE49-F238E27FC236}">
                  <a16:creationId xmlns:a16="http://schemas.microsoft.com/office/drawing/2014/main" id="{BC2D8123-2078-2E92-9F44-D875DF53C82C}"/>
                </a:ext>
              </a:extLst>
            </p:cNvPr>
            <p:cNvSpPr/>
            <p:nvPr/>
          </p:nvSpPr>
          <p:spPr>
            <a:xfrm>
              <a:off x="6585857" y="1316369"/>
              <a:ext cx="190002" cy="685625"/>
            </a:xfrm>
            <a:prstGeom prst="upArrow">
              <a:avLst/>
            </a:prstGeom>
            <a:solidFill>
              <a:schemeClr val="tx2">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C97632F-BCB1-E346-304F-CFE35F992B26}"/>
                </a:ext>
              </a:extLst>
            </p:cNvPr>
            <p:cNvSpPr txBox="1"/>
            <p:nvPr/>
          </p:nvSpPr>
          <p:spPr>
            <a:xfrm>
              <a:off x="6477000" y="2001994"/>
              <a:ext cx="298859" cy="400110"/>
            </a:xfrm>
            <a:prstGeom prst="rect">
              <a:avLst/>
            </a:prstGeom>
            <a:noFill/>
          </p:spPr>
          <p:txBody>
            <a:bodyPr wrap="square" rtlCol="0">
              <a:spAutoFit/>
            </a:bodyPr>
            <a:lstStyle/>
            <a:p>
              <a:r>
                <a:rPr lang="en-US" sz="2000" b="1">
                  <a:solidFill>
                    <a:schemeClr val="tx2"/>
                  </a:solidFill>
                </a:rPr>
                <a:t>N</a:t>
              </a:r>
            </a:p>
          </p:txBody>
        </p:sp>
      </p:grpSp>
      <p:sp>
        <p:nvSpPr>
          <p:cNvPr id="2" name="TextBox 1">
            <a:extLst>
              <a:ext uri="{FF2B5EF4-FFF2-40B4-BE49-F238E27FC236}">
                <a16:creationId xmlns:a16="http://schemas.microsoft.com/office/drawing/2014/main" id="{3D5A48B9-3B65-4CFC-13F0-941D0851BC86}"/>
              </a:ext>
            </a:extLst>
          </p:cNvPr>
          <p:cNvSpPr txBox="1"/>
          <p:nvPr/>
        </p:nvSpPr>
        <p:spPr>
          <a:xfrm>
            <a:off x="10635336" y="6588066"/>
            <a:ext cx="1592242" cy="307777"/>
          </a:xfrm>
          <a:prstGeom prst="rect">
            <a:avLst/>
          </a:prstGeom>
          <a:noFill/>
        </p:spPr>
        <p:txBody>
          <a:bodyPr wrap="square" rtlCol="0">
            <a:spAutoFit/>
          </a:bodyPr>
          <a:lstStyle/>
          <a:p>
            <a:r>
              <a:rPr lang="en-US" sz="1400"/>
              <a:t>Base year: 2034</a:t>
            </a:r>
          </a:p>
        </p:txBody>
      </p:sp>
      <p:pic>
        <p:nvPicPr>
          <p:cNvPr id="9" name="Picture 8">
            <a:extLst>
              <a:ext uri="{FF2B5EF4-FFF2-40B4-BE49-F238E27FC236}">
                <a16:creationId xmlns:a16="http://schemas.microsoft.com/office/drawing/2014/main" id="{C42661E4-871F-5270-352D-7633EABAC7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2" y="961807"/>
            <a:ext cx="7656513" cy="5896193"/>
          </a:xfrm>
          <a:prstGeom prst="rect">
            <a:avLst/>
          </a:prstGeom>
        </p:spPr>
      </p:pic>
      <p:sp>
        <p:nvSpPr>
          <p:cNvPr id="12" name="TextBox 11">
            <a:extLst>
              <a:ext uri="{FF2B5EF4-FFF2-40B4-BE49-F238E27FC236}">
                <a16:creationId xmlns:a16="http://schemas.microsoft.com/office/drawing/2014/main" id="{B7D1FA9B-D676-86A1-EB9E-93C6C1C9824C}"/>
              </a:ext>
            </a:extLst>
          </p:cNvPr>
          <p:cNvSpPr txBox="1"/>
          <p:nvPr/>
        </p:nvSpPr>
        <p:spPr>
          <a:xfrm>
            <a:off x="7881088" y="6029771"/>
            <a:ext cx="4125926" cy="646331"/>
          </a:xfrm>
          <a:prstGeom prst="rect">
            <a:avLst/>
          </a:prstGeom>
          <a:noFill/>
        </p:spPr>
        <p:txBody>
          <a:bodyPr wrap="square" lIns="91440" tIns="45720" rIns="91440" bIns="45720" rtlCol="0" anchor="t">
            <a:spAutoFit/>
          </a:bodyPr>
          <a:lstStyle/>
          <a:p>
            <a:pPr algn="ctr"/>
            <a:r>
              <a:rPr lang="en-US" b="1" dirty="0">
                <a:solidFill>
                  <a:schemeClr val="accent6"/>
                </a:solidFill>
              </a:rPr>
              <a:t>DRAFT ALIGNMENT FOR DISCUSSION PURPOSES ONLY.  </a:t>
            </a:r>
          </a:p>
        </p:txBody>
      </p:sp>
      <p:sp>
        <p:nvSpPr>
          <p:cNvPr id="5" name="TextBox 4">
            <a:extLst>
              <a:ext uri="{FF2B5EF4-FFF2-40B4-BE49-F238E27FC236}">
                <a16:creationId xmlns:a16="http://schemas.microsoft.com/office/drawing/2014/main" id="{C1ED6EC1-F442-E343-BA94-6B94D4D09943}"/>
              </a:ext>
            </a:extLst>
          </p:cNvPr>
          <p:cNvSpPr txBox="1"/>
          <p:nvPr/>
        </p:nvSpPr>
        <p:spPr>
          <a:xfrm>
            <a:off x="6258387" y="3963454"/>
            <a:ext cx="1034944" cy="492443"/>
          </a:xfrm>
          <a:prstGeom prst="rect">
            <a:avLst/>
          </a:prstGeom>
          <a:noFill/>
        </p:spPr>
        <p:txBody>
          <a:bodyPr wrap="square" lIns="0" tIns="0" rIns="0" bIns="0" rtlCol="0">
            <a:spAutoFit/>
          </a:bodyPr>
          <a:lstStyle/>
          <a:p>
            <a:pPr algn="ctr"/>
            <a:r>
              <a:rPr lang="en-US" sz="1600" b="1" dirty="0">
                <a:solidFill>
                  <a:srgbClr val="000000"/>
                </a:solidFill>
              </a:rPr>
              <a:t>Hamilton Beach</a:t>
            </a:r>
          </a:p>
        </p:txBody>
      </p:sp>
      <p:sp>
        <p:nvSpPr>
          <p:cNvPr id="14" name="TextBox 13">
            <a:extLst>
              <a:ext uri="{FF2B5EF4-FFF2-40B4-BE49-F238E27FC236}">
                <a16:creationId xmlns:a16="http://schemas.microsoft.com/office/drawing/2014/main" id="{21D562BD-B50A-B47E-83D1-56AB4EBE6BBC}"/>
              </a:ext>
            </a:extLst>
          </p:cNvPr>
          <p:cNvSpPr txBox="1"/>
          <p:nvPr/>
        </p:nvSpPr>
        <p:spPr>
          <a:xfrm>
            <a:off x="1085414" y="1311102"/>
            <a:ext cx="1298330" cy="246221"/>
          </a:xfrm>
          <a:prstGeom prst="rect">
            <a:avLst/>
          </a:prstGeom>
          <a:noFill/>
        </p:spPr>
        <p:txBody>
          <a:bodyPr wrap="square" lIns="0" tIns="0" rIns="0" bIns="0" rtlCol="0">
            <a:spAutoFit/>
          </a:bodyPr>
          <a:lstStyle/>
          <a:p>
            <a:pPr algn="ctr"/>
            <a:r>
              <a:rPr lang="en-US" sz="1600" b="1">
                <a:solidFill>
                  <a:srgbClr val="000000"/>
                </a:solidFill>
              </a:rPr>
              <a:t>Lindenwood</a:t>
            </a:r>
          </a:p>
        </p:txBody>
      </p:sp>
      <p:sp>
        <p:nvSpPr>
          <p:cNvPr id="16" name="TextBox 15">
            <a:extLst>
              <a:ext uri="{FF2B5EF4-FFF2-40B4-BE49-F238E27FC236}">
                <a16:creationId xmlns:a16="http://schemas.microsoft.com/office/drawing/2014/main" id="{BD68570B-D3F4-DC7E-0FAF-BD4FDFB89655}"/>
              </a:ext>
            </a:extLst>
          </p:cNvPr>
          <p:cNvSpPr txBox="1"/>
          <p:nvPr/>
        </p:nvSpPr>
        <p:spPr>
          <a:xfrm>
            <a:off x="2832979" y="2725552"/>
            <a:ext cx="1034944" cy="492443"/>
          </a:xfrm>
          <a:prstGeom prst="rect">
            <a:avLst/>
          </a:prstGeom>
          <a:noFill/>
        </p:spPr>
        <p:txBody>
          <a:bodyPr wrap="square" lIns="0" tIns="0" rIns="0" bIns="0" rtlCol="0">
            <a:spAutoFit/>
          </a:bodyPr>
          <a:lstStyle/>
          <a:p>
            <a:pPr algn="ctr"/>
            <a:r>
              <a:rPr lang="en-US" sz="1600" b="1">
                <a:solidFill>
                  <a:srgbClr val="000000"/>
                </a:solidFill>
              </a:rPr>
              <a:t>Howard Beach</a:t>
            </a:r>
          </a:p>
        </p:txBody>
      </p:sp>
      <p:sp>
        <p:nvSpPr>
          <p:cNvPr id="10" name="TextBox 9">
            <a:extLst>
              <a:ext uri="{FF2B5EF4-FFF2-40B4-BE49-F238E27FC236}">
                <a16:creationId xmlns:a16="http://schemas.microsoft.com/office/drawing/2014/main" id="{D69526C4-1313-5D0F-65CD-6EB707FDA3F7}"/>
              </a:ext>
            </a:extLst>
          </p:cNvPr>
          <p:cNvSpPr txBox="1"/>
          <p:nvPr/>
        </p:nvSpPr>
        <p:spPr>
          <a:xfrm>
            <a:off x="4854782" y="2356220"/>
            <a:ext cx="1034944" cy="738664"/>
          </a:xfrm>
          <a:prstGeom prst="rect">
            <a:avLst/>
          </a:prstGeom>
          <a:noFill/>
        </p:spPr>
        <p:txBody>
          <a:bodyPr wrap="square" lIns="0" tIns="0" rIns="0" bIns="0" rtlCol="0">
            <a:spAutoFit/>
          </a:bodyPr>
          <a:lstStyle/>
          <a:p>
            <a:pPr algn="ctr"/>
            <a:r>
              <a:rPr lang="en-US" sz="1600" b="1" dirty="0">
                <a:solidFill>
                  <a:srgbClr val="000000"/>
                </a:solidFill>
              </a:rPr>
              <a:t>Old Howard Beach</a:t>
            </a:r>
          </a:p>
        </p:txBody>
      </p:sp>
    </p:spTree>
    <p:extLst>
      <p:ext uri="{BB962C8B-B14F-4D97-AF65-F5344CB8AC3E}">
        <p14:creationId xmlns:p14="http://schemas.microsoft.com/office/powerpoint/2010/main" val="58829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2E56B9-DC61-D676-5884-2E096373DF71}"/>
              </a:ext>
            </a:extLst>
          </p:cNvPr>
          <p:cNvPicPr>
            <a:picLocks noChangeAspect="1"/>
          </p:cNvPicPr>
          <p:nvPr/>
        </p:nvPicPr>
        <p:blipFill>
          <a:blip r:embed="rId3"/>
          <a:stretch>
            <a:fillRect/>
          </a:stretch>
        </p:blipFill>
        <p:spPr>
          <a:xfrm>
            <a:off x="125572" y="5117628"/>
            <a:ext cx="1633890" cy="1339790"/>
          </a:xfrm>
          <a:prstGeom prst="rect">
            <a:avLst/>
          </a:prstGeom>
        </p:spPr>
      </p:pic>
      <p:pic>
        <p:nvPicPr>
          <p:cNvPr id="12" name="Content Placeholder 11">
            <a:extLst>
              <a:ext uri="{FF2B5EF4-FFF2-40B4-BE49-F238E27FC236}">
                <a16:creationId xmlns:a16="http://schemas.microsoft.com/office/drawing/2014/main" id="{E57642E7-F773-BD24-033F-400165E91DBE}"/>
              </a:ext>
            </a:extLst>
          </p:cNvPr>
          <p:cNvPicPr>
            <a:picLocks noGrp="1" noChangeAspect="1"/>
          </p:cNvPicPr>
          <p:nvPr>
            <p:ph sz="quarter" idx="10"/>
          </p:nvPr>
        </p:nvPicPr>
        <p:blipFill>
          <a:blip r:embed="rId4" cstate="email">
            <a:extLst>
              <a:ext uri="{28A0092B-C50C-407E-A947-70E740481C1C}">
                <a14:useLocalDpi xmlns:a14="http://schemas.microsoft.com/office/drawing/2010/main"/>
              </a:ext>
            </a:extLst>
          </a:blip>
          <a:stretch>
            <a:fillRect/>
          </a:stretch>
        </p:blipFill>
        <p:spPr>
          <a:xfrm>
            <a:off x="1396" y="958698"/>
            <a:ext cx="7629303" cy="5895371"/>
          </a:xfrm>
        </p:spPr>
      </p:pic>
      <p:sp>
        <p:nvSpPr>
          <p:cNvPr id="5" name="Title 1">
            <a:extLst>
              <a:ext uri="{FF2B5EF4-FFF2-40B4-BE49-F238E27FC236}">
                <a16:creationId xmlns:a16="http://schemas.microsoft.com/office/drawing/2014/main" id="{7C96B10F-F3C6-5B86-AECF-CB173C07BB8F}"/>
              </a:ext>
            </a:extLst>
          </p:cNvPr>
          <p:cNvSpPr>
            <a:spLocks noGrp="1"/>
          </p:cNvSpPr>
          <p:nvPr/>
        </p:nvSpPr>
        <p:spPr>
          <a:xfrm>
            <a:off x="7785620" y="961451"/>
            <a:ext cx="4308718" cy="3148535"/>
          </a:xfrm>
          <a:prstGeom prst="rect">
            <a:avLst/>
          </a:prstGeom>
          <a:ln w="57150">
            <a:solidFill>
              <a:srgbClr val="7EADF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1600" b="1">
                <a:cs typeface="Calibri Light"/>
              </a:rPr>
              <a:t>5% AEP (20 yr) + 50 yr Intermediate Sea Level Change (USACE)</a:t>
            </a:r>
          </a:p>
          <a:p>
            <a:pPr marL="285750" indent="-285750">
              <a:lnSpc>
                <a:spcPct val="110000"/>
              </a:lnSpc>
              <a:buFont typeface="Arial"/>
              <a:buChar char="•"/>
            </a:pPr>
            <a:r>
              <a:rPr lang="en-US" sz="1600">
                <a:cs typeface="Calibri Light"/>
              </a:rPr>
              <a:t>Design Water Level: </a:t>
            </a:r>
            <a:r>
              <a:rPr lang="en-US" sz="1600" b="1">
                <a:cs typeface="Calibri Light"/>
              </a:rPr>
              <a:t>+10.0ft</a:t>
            </a:r>
            <a:r>
              <a:rPr lang="en-US" sz="1600">
                <a:cs typeface="Calibri Light"/>
              </a:rPr>
              <a:t> NAVD88</a:t>
            </a:r>
            <a:endParaRPr lang="en-US" sz="1600">
              <a:cs typeface="Arial"/>
            </a:endParaRPr>
          </a:p>
          <a:p>
            <a:pPr marL="285750" indent="-285750">
              <a:lnSpc>
                <a:spcPct val="110000"/>
              </a:lnSpc>
              <a:buFont typeface="Arial"/>
              <a:buChar char="•"/>
            </a:pPr>
            <a:r>
              <a:rPr lang="en-US" sz="1600">
                <a:cs typeface="Arial"/>
              </a:rPr>
              <a:t>Crest elevation and tie-ins</a:t>
            </a:r>
            <a:r>
              <a:rPr lang="en-US" sz="1600">
                <a:ea typeface="+mj-lt"/>
                <a:cs typeface="+mj-lt"/>
              </a:rPr>
              <a:t> at approximately </a:t>
            </a:r>
            <a:r>
              <a:rPr lang="en-US" sz="1600" b="1">
                <a:ea typeface="+mj-lt"/>
                <a:cs typeface="+mj-lt"/>
              </a:rPr>
              <a:t>+13 ft</a:t>
            </a:r>
            <a:r>
              <a:rPr lang="en-US" sz="1600">
                <a:ea typeface="+mj-lt"/>
                <a:cs typeface="+mj-lt"/>
              </a:rPr>
              <a:t> NAVD88</a:t>
            </a:r>
            <a:endParaRPr lang="en-US" sz="1600">
              <a:cs typeface="Arial"/>
            </a:endParaRPr>
          </a:p>
          <a:p>
            <a:pPr>
              <a:lnSpc>
                <a:spcPct val="110000"/>
              </a:lnSpc>
            </a:pPr>
            <a:endParaRPr lang="en-US" sz="1600">
              <a:ea typeface="+mj-lt"/>
              <a:cs typeface="+mj-lt"/>
            </a:endParaRPr>
          </a:p>
          <a:p>
            <a:pPr>
              <a:lnSpc>
                <a:spcPct val="110000"/>
              </a:lnSpc>
            </a:pPr>
            <a:r>
              <a:rPr lang="en-US" sz="1600" b="1">
                <a:ea typeface="+mj-lt"/>
                <a:cs typeface="+mj-lt"/>
              </a:rPr>
              <a:t>Considerations</a:t>
            </a:r>
          </a:p>
          <a:p>
            <a:pPr marL="285750" indent="-285750">
              <a:lnSpc>
                <a:spcPct val="110000"/>
              </a:lnSpc>
              <a:buFont typeface="Arial"/>
              <a:buChar char="•"/>
            </a:pPr>
            <a:r>
              <a:rPr lang="en-US" sz="1600" b="1">
                <a:cs typeface="Calibri Light"/>
              </a:rPr>
              <a:t>Low</a:t>
            </a:r>
            <a:r>
              <a:rPr lang="en-US" sz="1600">
                <a:cs typeface="Calibri Light"/>
              </a:rPr>
              <a:t> availability of tie-ins</a:t>
            </a:r>
          </a:p>
          <a:p>
            <a:pPr marL="285750" indent="-285750">
              <a:lnSpc>
                <a:spcPct val="110000"/>
              </a:lnSpc>
              <a:buFont typeface="Arial"/>
              <a:buChar char="•"/>
            </a:pPr>
            <a:r>
              <a:rPr lang="en-US" sz="1600">
                <a:cs typeface="Calibri Light"/>
              </a:rPr>
              <a:t>Closure gate on MTA A-line subway tracks</a:t>
            </a:r>
            <a:endParaRPr lang="en-US" sz="1600">
              <a:cs typeface="Arial"/>
            </a:endParaRPr>
          </a:p>
          <a:p>
            <a:pPr marL="285750" indent="-285750">
              <a:lnSpc>
                <a:spcPct val="110000"/>
              </a:lnSpc>
              <a:buFont typeface="Arial"/>
              <a:buChar char="•"/>
            </a:pPr>
            <a:r>
              <a:rPr lang="en-US" sz="1600">
                <a:ea typeface="+mj-lt"/>
                <a:cs typeface="+mj-lt"/>
              </a:rPr>
              <a:t>Frequent gate closure, high O&amp;M costs</a:t>
            </a:r>
          </a:p>
          <a:p>
            <a:pPr marL="285750" indent="-285750">
              <a:lnSpc>
                <a:spcPct val="110000"/>
              </a:lnSpc>
              <a:buFont typeface="Arial"/>
              <a:buChar char="•"/>
            </a:pPr>
            <a:r>
              <a:rPr lang="en-US" sz="1600" b="1">
                <a:ea typeface="+mj-lt"/>
                <a:cs typeface="+mj-lt"/>
              </a:rPr>
              <a:t>Need to avoid HTRW</a:t>
            </a:r>
          </a:p>
        </p:txBody>
      </p:sp>
      <p:sp>
        <p:nvSpPr>
          <p:cNvPr id="14" name="Title 2">
            <a:extLst>
              <a:ext uri="{FF2B5EF4-FFF2-40B4-BE49-F238E27FC236}">
                <a16:creationId xmlns:a16="http://schemas.microsoft.com/office/drawing/2014/main" id="{BEEB59A6-6634-BE73-9108-C5363B80DF16}"/>
              </a:ext>
            </a:extLst>
          </p:cNvPr>
          <p:cNvSpPr>
            <a:spLocks noGrp="1"/>
          </p:cNvSpPr>
          <p:nvPr>
            <p:ph type="title"/>
          </p:nvPr>
        </p:nvSpPr>
        <p:spPr>
          <a:xfrm>
            <a:off x="980639" y="128981"/>
            <a:ext cx="11116286" cy="832920"/>
          </a:xfrm>
        </p:spPr>
        <p:txBody>
          <a:bodyPr/>
          <a:lstStyle/>
          <a:p>
            <a:r>
              <a:rPr lang="en-US" dirty="0">
                <a:latin typeface="Arial"/>
                <a:ea typeface="ＭＳ Ｐゴシック"/>
                <a:cs typeface="Arial"/>
              </a:rPr>
              <a:t>Future Coastal Storm Water Levels - DEFEND</a:t>
            </a:r>
            <a:endParaRPr lang="en-US" dirty="0"/>
          </a:p>
        </p:txBody>
      </p:sp>
      <p:sp>
        <p:nvSpPr>
          <p:cNvPr id="7" name="TextBox 6">
            <a:extLst>
              <a:ext uri="{FF2B5EF4-FFF2-40B4-BE49-F238E27FC236}">
                <a16:creationId xmlns:a16="http://schemas.microsoft.com/office/drawing/2014/main" id="{6CFF3B79-5C6E-3073-8CB1-47B76789FD76}"/>
              </a:ext>
            </a:extLst>
          </p:cNvPr>
          <p:cNvSpPr txBox="1"/>
          <p:nvPr/>
        </p:nvSpPr>
        <p:spPr>
          <a:xfrm>
            <a:off x="10635336" y="6588066"/>
            <a:ext cx="1592242" cy="307777"/>
          </a:xfrm>
          <a:prstGeom prst="rect">
            <a:avLst/>
          </a:prstGeom>
          <a:noFill/>
        </p:spPr>
        <p:txBody>
          <a:bodyPr wrap="square" rtlCol="0">
            <a:spAutoFit/>
          </a:bodyPr>
          <a:lstStyle/>
          <a:p>
            <a:r>
              <a:rPr lang="en-US" sz="1400"/>
              <a:t>Base year: 2034</a:t>
            </a:r>
          </a:p>
        </p:txBody>
      </p:sp>
      <p:sp>
        <p:nvSpPr>
          <p:cNvPr id="9" name="TextBox 8">
            <a:extLst>
              <a:ext uri="{FF2B5EF4-FFF2-40B4-BE49-F238E27FC236}">
                <a16:creationId xmlns:a16="http://schemas.microsoft.com/office/drawing/2014/main" id="{5E98119B-9B50-0E97-9075-FC6BC8B91241}"/>
              </a:ext>
            </a:extLst>
          </p:cNvPr>
          <p:cNvSpPr txBox="1"/>
          <p:nvPr/>
        </p:nvSpPr>
        <p:spPr>
          <a:xfrm>
            <a:off x="7881088" y="6029771"/>
            <a:ext cx="4125926" cy="646331"/>
          </a:xfrm>
          <a:prstGeom prst="rect">
            <a:avLst/>
          </a:prstGeom>
          <a:noFill/>
        </p:spPr>
        <p:txBody>
          <a:bodyPr wrap="square" lIns="91440" tIns="45720" rIns="91440" bIns="45720" rtlCol="0" anchor="t">
            <a:spAutoFit/>
          </a:bodyPr>
          <a:lstStyle/>
          <a:p>
            <a:pPr algn="ctr"/>
            <a:r>
              <a:rPr lang="en-US" b="1" dirty="0">
                <a:solidFill>
                  <a:schemeClr val="accent6"/>
                </a:solidFill>
              </a:rPr>
              <a:t>DRAFT ALIGNMENT FOR DISCUSSION PURPOSES ONLY.  </a:t>
            </a:r>
          </a:p>
        </p:txBody>
      </p:sp>
      <p:sp>
        <p:nvSpPr>
          <p:cNvPr id="10" name="TextBox 9">
            <a:extLst>
              <a:ext uri="{FF2B5EF4-FFF2-40B4-BE49-F238E27FC236}">
                <a16:creationId xmlns:a16="http://schemas.microsoft.com/office/drawing/2014/main" id="{1F9D5048-A84D-2D52-66D9-11E452FDBBBE}"/>
              </a:ext>
            </a:extLst>
          </p:cNvPr>
          <p:cNvSpPr txBox="1"/>
          <p:nvPr/>
        </p:nvSpPr>
        <p:spPr>
          <a:xfrm>
            <a:off x="1085414" y="1311102"/>
            <a:ext cx="1298330" cy="246221"/>
          </a:xfrm>
          <a:prstGeom prst="rect">
            <a:avLst/>
          </a:prstGeom>
          <a:noFill/>
        </p:spPr>
        <p:txBody>
          <a:bodyPr wrap="square" lIns="0" tIns="0" rIns="0" bIns="0" rtlCol="0">
            <a:spAutoFit/>
          </a:bodyPr>
          <a:lstStyle/>
          <a:p>
            <a:pPr algn="ctr"/>
            <a:r>
              <a:rPr lang="en-US" sz="1600" b="1">
                <a:solidFill>
                  <a:srgbClr val="000000"/>
                </a:solidFill>
              </a:rPr>
              <a:t>Lindenwood</a:t>
            </a:r>
          </a:p>
        </p:txBody>
      </p:sp>
      <p:sp>
        <p:nvSpPr>
          <p:cNvPr id="15" name="TextBox 14">
            <a:extLst>
              <a:ext uri="{FF2B5EF4-FFF2-40B4-BE49-F238E27FC236}">
                <a16:creationId xmlns:a16="http://schemas.microsoft.com/office/drawing/2014/main" id="{3220AEF8-1B2D-A46F-465F-2C25C2AC3B13}"/>
              </a:ext>
            </a:extLst>
          </p:cNvPr>
          <p:cNvSpPr txBox="1"/>
          <p:nvPr/>
        </p:nvSpPr>
        <p:spPr>
          <a:xfrm>
            <a:off x="2832979" y="2725552"/>
            <a:ext cx="1034944" cy="492443"/>
          </a:xfrm>
          <a:prstGeom prst="rect">
            <a:avLst/>
          </a:prstGeom>
          <a:noFill/>
        </p:spPr>
        <p:txBody>
          <a:bodyPr wrap="square" lIns="0" tIns="0" rIns="0" bIns="0" rtlCol="0">
            <a:spAutoFit/>
          </a:bodyPr>
          <a:lstStyle/>
          <a:p>
            <a:pPr algn="ctr"/>
            <a:r>
              <a:rPr lang="en-US" sz="1600" b="1">
                <a:solidFill>
                  <a:srgbClr val="000000"/>
                </a:solidFill>
              </a:rPr>
              <a:t>Howard Beach</a:t>
            </a:r>
          </a:p>
        </p:txBody>
      </p:sp>
      <p:sp>
        <p:nvSpPr>
          <p:cNvPr id="8" name="TextBox 7">
            <a:extLst>
              <a:ext uri="{FF2B5EF4-FFF2-40B4-BE49-F238E27FC236}">
                <a16:creationId xmlns:a16="http://schemas.microsoft.com/office/drawing/2014/main" id="{68207528-F5C2-8F26-AE70-C60C73577E16}"/>
              </a:ext>
            </a:extLst>
          </p:cNvPr>
          <p:cNvSpPr txBox="1"/>
          <p:nvPr/>
        </p:nvSpPr>
        <p:spPr>
          <a:xfrm>
            <a:off x="6258387" y="3963454"/>
            <a:ext cx="1034944" cy="492443"/>
          </a:xfrm>
          <a:prstGeom prst="rect">
            <a:avLst/>
          </a:prstGeom>
          <a:noFill/>
        </p:spPr>
        <p:txBody>
          <a:bodyPr wrap="square" lIns="0" tIns="0" rIns="0" bIns="0" rtlCol="0">
            <a:spAutoFit/>
          </a:bodyPr>
          <a:lstStyle/>
          <a:p>
            <a:pPr algn="ctr"/>
            <a:r>
              <a:rPr lang="en-US" sz="1600" b="1" dirty="0">
                <a:solidFill>
                  <a:srgbClr val="000000"/>
                </a:solidFill>
              </a:rPr>
              <a:t>Hamilton Beach</a:t>
            </a:r>
          </a:p>
        </p:txBody>
      </p:sp>
      <p:sp>
        <p:nvSpPr>
          <p:cNvPr id="16" name="TextBox 15">
            <a:extLst>
              <a:ext uri="{FF2B5EF4-FFF2-40B4-BE49-F238E27FC236}">
                <a16:creationId xmlns:a16="http://schemas.microsoft.com/office/drawing/2014/main" id="{EE0F442C-B606-1479-032B-C9E85CEF753C}"/>
              </a:ext>
            </a:extLst>
          </p:cNvPr>
          <p:cNvSpPr txBox="1"/>
          <p:nvPr/>
        </p:nvSpPr>
        <p:spPr>
          <a:xfrm>
            <a:off x="4854782" y="2356220"/>
            <a:ext cx="1034944" cy="738664"/>
          </a:xfrm>
          <a:prstGeom prst="rect">
            <a:avLst/>
          </a:prstGeom>
          <a:noFill/>
        </p:spPr>
        <p:txBody>
          <a:bodyPr wrap="square" lIns="0" tIns="0" rIns="0" bIns="0" rtlCol="0">
            <a:spAutoFit/>
          </a:bodyPr>
          <a:lstStyle/>
          <a:p>
            <a:pPr algn="ctr"/>
            <a:r>
              <a:rPr lang="en-US" sz="1600" b="1" dirty="0">
                <a:solidFill>
                  <a:srgbClr val="000000"/>
                </a:solidFill>
              </a:rPr>
              <a:t>Old Howard Beach</a:t>
            </a:r>
          </a:p>
        </p:txBody>
      </p:sp>
    </p:spTree>
    <p:extLst>
      <p:ext uri="{BB962C8B-B14F-4D97-AF65-F5344CB8AC3E}">
        <p14:creationId xmlns:p14="http://schemas.microsoft.com/office/powerpoint/2010/main" val="296725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DAA022-6A21-8F9B-2651-9FF4486B34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6" y="953241"/>
            <a:ext cx="7622847" cy="5890382"/>
          </a:xfrm>
          <a:prstGeom prst="rect">
            <a:avLst/>
          </a:prstGeom>
        </p:spPr>
      </p:pic>
      <p:sp>
        <p:nvSpPr>
          <p:cNvPr id="2" name="Title 1">
            <a:extLst>
              <a:ext uri="{FF2B5EF4-FFF2-40B4-BE49-F238E27FC236}">
                <a16:creationId xmlns:a16="http://schemas.microsoft.com/office/drawing/2014/main" id="{FF602E44-00BE-DA54-F88F-1F5180AE8EF9}"/>
              </a:ext>
            </a:extLst>
          </p:cNvPr>
          <p:cNvSpPr>
            <a:spLocks noGrp="1"/>
          </p:cNvSpPr>
          <p:nvPr/>
        </p:nvSpPr>
        <p:spPr>
          <a:xfrm>
            <a:off x="7790150" y="959953"/>
            <a:ext cx="4301531" cy="4794302"/>
          </a:xfrm>
          <a:prstGeom prst="rect">
            <a:avLst/>
          </a:prstGeom>
          <a:ln w="76200">
            <a:solidFill>
              <a:srgbClr val="7EADF1"/>
            </a:solidFill>
          </a:ln>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sz="1600" b="1">
                <a:cs typeface="Calibri Light"/>
              </a:rPr>
              <a:t>1% AEP (100 yr) + 50 yr Intermediate Sea Level Change (USACE) </a:t>
            </a:r>
          </a:p>
          <a:p>
            <a:pPr marL="285750" indent="-285750">
              <a:lnSpc>
                <a:spcPct val="120000"/>
              </a:lnSpc>
              <a:buFont typeface="Arial"/>
              <a:buChar char="•"/>
            </a:pPr>
            <a:r>
              <a:rPr lang="en-US" sz="1600">
                <a:cs typeface="Calibri Light"/>
              </a:rPr>
              <a:t>Design water level </a:t>
            </a:r>
            <a:r>
              <a:rPr lang="en-US" sz="1600" b="1">
                <a:cs typeface="Calibri Light"/>
              </a:rPr>
              <a:t>+12.3ft</a:t>
            </a:r>
            <a:r>
              <a:rPr lang="en-US" sz="1600">
                <a:cs typeface="Calibri Light"/>
              </a:rPr>
              <a:t> NAVD88</a:t>
            </a:r>
          </a:p>
          <a:p>
            <a:pPr marL="285750" indent="-285750">
              <a:lnSpc>
                <a:spcPct val="120000"/>
              </a:lnSpc>
              <a:buFont typeface="Arial"/>
              <a:buChar char="•"/>
            </a:pPr>
            <a:r>
              <a:rPr lang="en-US" sz="1600">
                <a:cs typeface="Arial"/>
              </a:rPr>
              <a:t>Crest elevation and t</a:t>
            </a:r>
            <a:r>
              <a:rPr lang="en-US" sz="1600">
                <a:cs typeface="Calibri Light"/>
              </a:rPr>
              <a:t>ie-ins at approximately </a:t>
            </a:r>
            <a:r>
              <a:rPr lang="en-US" sz="1600" b="1">
                <a:cs typeface="Calibri Light"/>
              </a:rPr>
              <a:t>+15ft</a:t>
            </a:r>
            <a:r>
              <a:rPr lang="en-US" sz="1600">
                <a:cs typeface="Calibri Light"/>
              </a:rPr>
              <a:t> NAVD88 </a:t>
            </a:r>
          </a:p>
          <a:p>
            <a:pPr>
              <a:lnSpc>
                <a:spcPct val="120000"/>
              </a:lnSpc>
            </a:pPr>
            <a:endParaRPr lang="en-US" sz="1600">
              <a:cs typeface="Calibri Light"/>
            </a:endParaRPr>
          </a:p>
          <a:p>
            <a:pPr>
              <a:lnSpc>
                <a:spcPct val="120000"/>
              </a:lnSpc>
            </a:pPr>
            <a:r>
              <a:rPr lang="en-US" sz="1600" b="1">
                <a:cs typeface="Calibri Light"/>
              </a:rPr>
              <a:t>Considerations</a:t>
            </a:r>
          </a:p>
          <a:p>
            <a:pPr marL="285750" indent="-285750">
              <a:lnSpc>
                <a:spcPct val="120000"/>
              </a:lnSpc>
              <a:buFont typeface="Arial"/>
              <a:buChar char="•"/>
            </a:pPr>
            <a:r>
              <a:rPr lang="en-US" sz="1600" b="1">
                <a:cs typeface="Calibri Light"/>
              </a:rPr>
              <a:t>Lowest</a:t>
            </a:r>
            <a:r>
              <a:rPr lang="en-US" sz="1600">
                <a:cs typeface="Calibri Light"/>
              </a:rPr>
              <a:t> availability of tie-ins</a:t>
            </a:r>
          </a:p>
          <a:p>
            <a:pPr marL="285750" indent="-285750">
              <a:lnSpc>
                <a:spcPct val="120000"/>
              </a:lnSpc>
              <a:buFont typeface="Arial"/>
              <a:buChar char="•"/>
            </a:pPr>
            <a:r>
              <a:rPr lang="en-US" sz="1600" b="1">
                <a:cs typeface="Calibri Light"/>
              </a:rPr>
              <a:t>Closure gates on Cross Bay Boulevard</a:t>
            </a:r>
            <a:endParaRPr lang="en-US" sz="1600" b="1">
              <a:cs typeface="Arial"/>
            </a:endParaRPr>
          </a:p>
          <a:p>
            <a:pPr marL="285750" indent="-285750">
              <a:lnSpc>
                <a:spcPct val="120000"/>
              </a:lnSpc>
              <a:buFont typeface="Arial"/>
              <a:buChar char="•"/>
            </a:pPr>
            <a:r>
              <a:rPr lang="en-US" sz="1600">
                <a:cs typeface="Calibri Light"/>
              </a:rPr>
              <a:t>Closure gate on MTA A-line subway tracks</a:t>
            </a:r>
          </a:p>
          <a:p>
            <a:pPr marL="285750" indent="-285750">
              <a:lnSpc>
                <a:spcPct val="120000"/>
              </a:lnSpc>
              <a:buFont typeface="Arial"/>
              <a:buChar char="•"/>
            </a:pPr>
            <a:r>
              <a:rPr lang="en-US" sz="1600" b="1">
                <a:cs typeface="Calibri Light"/>
              </a:rPr>
              <a:t>Need to avoid HTRW</a:t>
            </a:r>
          </a:p>
          <a:p>
            <a:pPr marL="285750" indent="-285750">
              <a:lnSpc>
                <a:spcPct val="120000"/>
              </a:lnSpc>
              <a:buFont typeface="Arial"/>
              <a:buChar char="•"/>
            </a:pPr>
            <a:r>
              <a:rPr lang="en-US" sz="1600" b="1">
                <a:cs typeface="Calibri Light"/>
              </a:rPr>
              <a:t>Lengthy floodwalls with big footprints</a:t>
            </a:r>
          </a:p>
          <a:p>
            <a:pPr marL="285750" indent="-285750">
              <a:lnSpc>
                <a:spcPct val="120000"/>
              </a:lnSpc>
              <a:buFont typeface="Arial"/>
              <a:buChar char="•"/>
            </a:pPr>
            <a:r>
              <a:rPr lang="en-US" sz="1600" b="1">
                <a:cs typeface="Calibri Light"/>
              </a:rPr>
              <a:t>To address frequently flooded structures, gates would need to be closed frequently; exceptionally high O&amp;M costs for this </a:t>
            </a:r>
          </a:p>
        </p:txBody>
      </p:sp>
      <p:sp>
        <p:nvSpPr>
          <p:cNvPr id="8" name="Title 2">
            <a:extLst>
              <a:ext uri="{FF2B5EF4-FFF2-40B4-BE49-F238E27FC236}">
                <a16:creationId xmlns:a16="http://schemas.microsoft.com/office/drawing/2014/main" id="{D0EC404F-DAC4-D6E3-61D8-259BBB841F69}"/>
              </a:ext>
            </a:extLst>
          </p:cNvPr>
          <p:cNvSpPr>
            <a:spLocks noGrp="1"/>
          </p:cNvSpPr>
          <p:nvPr>
            <p:ph type="title"/>
          </p:nvPr>
        </p:nvSpPr>
        <p:spPr>
          <a:xfrm>
            <a:off x="980639" y="128981"/>
            <a:ext cx="11116286" cy="832920"/>
          </a:xfrm>
        </p:spPr>
        <p:txBody>
          <a:bodyPr/>
          <a:lstStyle/>
          <a:p>
            <a:r>
              <a:rPr lang="en-US" dirty="0">
                <a:latin typeface="Arial"/>
                <a:ea typeface="ＭＳ Ｐゴシック"/>
                <a:cs typeface="Arial"/>
              </a:rPr>
              <a:t>Future Coastal Storm Water Levels - Defend</a:t>
            </a:r>
            <a:endParaRPr lang="en-US" dirty="0"/>
          </a:p>
        </p:txBody>
      </p:sp>
      <p:sp>
        <p:nvSpPr>
          <p:cNvPr id="5" name="TextBox 4">
            <a:extLst>
              <a:ext uri="{FF2B5EF4-FFF2-40B4-BE49-F238E27FC236}">
                <a16:creationId xmlns:a16="http://schemas.microsoft.com/office/drawing/2014/main" id="{D34759F8-281B-1D58-A8C7-FB5261B30A1A}"/>
              </a:ext>
            </a:extLst>
          </p:cNvPr>
          <p:cNvSpPr txBox="1"/>
          <p:nvPr/>
        </p:nvSpPr>
        <p:spPr>
          <a:xfrm>
            <a:off x="7881088" y="6029771"/>
            <a:ext cx="4125926" cy="646331"/>
          </a:xfrm>
          <a:prstGeom prst="rect">
            <a:avLst/>
          </a:prstGeom>
          <a:noFill/>
        </p:spPr>
        <p:txBody>
          <a:bodyPr wrap="square" lIns="91440" tIns="45720" rIns="91440" bIns="45720" rtlCol="0" anchor="t">
            <a:spAutoFit/>
          </a:bodyPr>
          <a:lstStyle/>
          <a:p>
            <a:pPr algn="ctr"/>
            <a:r>
              <a:rPr lang="en-US" b="1" dirty="0">
                <a:solidFill>
                  <a:schemeClr val="accent6"/>
                </a:solidFill>
              </a:rPr>
              <a:t>DRAFT ALIGNMENT FOR DISCUSSION PURPOSES ONLY.  </a:t>
            </a:r>
          </a:p>
        </p:txBody>
      </p:sp>
      <p:sp>
        <p:nvSpPr>
          <p:cNvPr id="9" name="TextBox 8">
            <a:extLst>
              <a:ext uri="{FF2B5EF4-FFF2-40B4-BE49-F238E27FC236}">
                <a16:creationId xmlns:a16="http://schemas.microsoft.com/office/drawing/2014/main" id="{CFA039C6-3BA4-EEB2-B890-B750CBC6113F}"/>
              </a:ext>
            </a:extLst>
          </p:cNvPr>
          <p:cNvSpPr txBox="1"/>
          <p:nvPr/>
        </p:nvSpPr>
        <p:spPr>
          <a:xfrm>
            <a:off x="10635336" y="6588066"/>
            <a:ext cx="1592242" cy="307777"/>
          </a:xfrm>
          <a:prstGeom prst="rect">
            <a:avLst/>
          </a:prstGeom>
          <a:noFill/>
        </p:spPr>
        <p:txBody>
          <a:bodyPr wrap="square" rtlCol="0">
            <a:spAutoFit/>
          </a:bodyPr>
          <a:lstStyle/>
          <a:p>
            <a:r>
              <a:rPr lang="en-US" sz="1400"/>
              <a:t>Base year: 2034</a:t>
            </a:r>
          </a:p>
        </p:txBody>
      </p:sp>
      <p:sp>
        <p:nvSpPr>
          <p:cNvPr id="6" name="TextBox 5">
            <a:extLst>
              <a:ext uri="{FF2B5EF4-FFF2-40B4-BE49-F238E27FC236}">
                <a16:creationId xmlns:a16="http://schemas.microsoft.com/office/drawing/2014/main" id="{82230345-4284-74E7-F10F-BB257E26F065}"/>
              </a:ext>
            </a:extLst>
          </p:cNvPr>
          <p:cNvSpPr txBox="1"/>
          <p:nvPr/>
        </p:nvSpPr>
        <p:spPr>
          <a:xfrm>
            <a:off x="4854782" y="2356220"/>
            <a:ext cx="1034944" cy="738664"/>
          </a:xfrm>
          <a:prstGeom prst="rect">
            <a:avLst/>
          </a:prstGeom>
          <a:noFill/>
        </p:spPr>
        <p:txBody>
          <a:bodyPr wrap="square" lIns="0" tIns="0" rIns="0" bIns="0" rtlCol="0">
            <a:spAutoFit/>
          </a:bodyPr>
          <a:lstStyle/>
          <a:p>
            <a:pPr algn="ctr"/>
            <a:r>
              <a:rPr lang="en-US" sz="1600" b="1" dirty="0">
                <a:solidFill>
                  <a:srgbClr val="000000"/>
                </a:solidFill>
              </a:rPr>
              <a:t>Old Howard Beach</a:t>
            </a:r>
          </a:p>
        </p:txBody>
      </p:sp>
      <p:sp>
        <p:nvSpPr>
          <p:cNvPr id="10" name="TextBox 9">
            <a:extLst>
              <a:ext uri="{FF2B5EF4-FFF2-40B4-BE49-F238E27FC236}">
                <a16:creationId xmlns:a16="http://schemas.microsoft.com/office/drawing/2014/main" id="{C79F6E84-378C-4FC7-6CC8-11EB1333721F}"/>
              </a:ext>
            </a:extLst>
          </p:cNvPr>
          <p:cNvSpPr txBox="1"/>
          <p:nvPr/>
        </p:nvSpPr>
        <p:spPr>
          <a:xfrm>
            <a:off x="2832979" y="2725552"/>
            <a:ext cx="1034944" cy="492443"/>
          </a:xfrm>
          <a:prstGeom prst="rect">
            <a:avLst/>
          </a:prstGeom>
          <a:noFill/>
        </p:spPr>
        <p:txBody>
          <a:bodyPr wrap="square" lIns="0" tIns="0" rIns="0" bIns="0" rtlCol="0">
            <a:spAutoFit/>
          </a:bodyPr>
          <a:lstStyle/>
          <a:p>
            <a:pPr algn="ctr"/>
            <a:r>
              <a:rPr lang="en-US" sz="1600" b="1">
                <a:solidFill>
                  <a:srgbClr val="000000"/>
                </a:solidFill>
              </a:rPr>
              <a:t>Howard Beach</a:t>
            </a:r>
          </a:p>
        </p:txBody>
      </p:sp>
      <p:sp>
        <p:nvSpPr>
          <p:cNvPr id="11" name="TextBox 10">
            <a:extLst>
              <a:ext uri="{FF2B5EF4-FFF2-40B4-BE49-F238E27FC236}">
                <a16:creationId xmlns:a16="http://schemas.microsoft.com/office/drawing/2014/main" id="{D2C015A5-501E-ED13-D90B-F618F29EF8F3}"/>
              </a:ext>
            </a:extLst>
          </p:cNvPr>
          <p:cNvSpPr txBox="1"/>
          <p:nvPr/>
        </p:nvSpPr>
        <p:spPr>
          <a:xfrm>
            <a:off x="1085414" y="1311102"/>
            <a:ext cx="1298330" cy="246221"/>
          </a:xfrm>
          <a:prstGeom prst="rect">
            <a:avLst/>
          </a:prstGeom>
          <a:noFill/>
        </p:spPr>
        <p:txBody>
          <a:bodyPr wrap="square" lIns="0" tIns="0" rIns="0" bIns="0" rtlCol="0">
            <a:spAutoFit/>
          </a:bodyPr>
          <a:lstStyle/>
          <a:p>
            <a:pPr algn="ctr"/>
            <a:r>
              <a:rPr lang="en-US" sz="1600" b="1">
                <a:solidFill>
                  <a:srgbClr val="000000"/>
                </a:solidFill>
              </a:rPr>
              <a:t>Lindenwood</a:t>
            </a:r>
          </a:p>
        </p:txBody>
      </p:sp>
      <p:sp>
        <p:nvSpPr>
          <p:cNvPr id="3" name="TextBox 2">
            <a:extLst>
              <a:ext uri="{FF2B5EF4-FFF2-40B4-BE49-F238E27FC236}">
                <a16:creationId xmlns:a16="http://schemas.microsoft.com/office/drawing/2014/main" id="{37D7E048-10B5-41AF-AB93-30D4271B3CE5}"/>
              </a:ext>
            </a:extLst>
          </p:cNvPr>
          <p:cNvSpPr txBox="1"/>
          <p:nvPr/>
        </p:nvSpPr>
        <p:spPr>
          <a:xfrm>
            <a:off x="6258387" y="3963454"/>
            <a:ext cx="1034944" cy="492443"/>
          </a:xfrm>
          <a:prstGeom prst="rect">
            <a:avLst/>
          </a:prstGeom>
          <a:noFill/>
        </p:spPr>
        <p:txBody>
          <a:bodyPr wrap="square" lIns="0" tIns="0" rIns="0" bIns="0" rtlCol="0">
            <a:spAutoFit/>
          </a:bodyPr>
          <a:lstStyle/>
          <a:p>
            <a:pPr algn="ctr"/>
            <a:r>
              <a:rPr lang="en-US" sz="1600" b="1" dirty="0">
                <a:solidFill>
                  <a:srgbClr val="000000"/>
                </a:solidFill>
              </a:rPr>
              <a:t>Hamilton Beach</a:t>
            </a:r>
          </a:p>
        </p:txBody>
      </p:sp>
    </p:spTree>
    <p:extLst>
      <p:ext uri="{BB962C8B-B14F-4D97-AF65-F5344CB8AC3E}">
        <p14:creationId xmlns:p14="http://schemas.microsoft.com/office/powerpoint/2010/main" val="761474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E0BCE5-4752-FB17-5DA9-D566568C5CEE}"/>
              </a:ext>
            </a:extLst>
          </p:cNvPr>
          <p:cNvSpPr>
            <a:spLocks noGrp="1"/>
          </p:cNvSpPr>
          <p:nvPr>
            <p:ph sz="quarter" idx="10"/>
          </p:nvPr>
        </p:nvSpPr>
        <p:spPr>
          <a:xfrm>
            <a:off x="3227732" y="6092909"/>
            <a:ext cx="5736536" cy="592379"/>
          </a:xfrm>
          <a:ln w="38100">
            <a:solidFill>
              <a:srgbClr val="7942C2"/>
            </a:solidFill>
          </a:ln>
        </p:spPr>
        <p:txBody>
          <a:bodyPr anchor="ctr"/>
          <a:lstStyle/>
          <a:p>
            <a:pPr lvl="1" indent="0" algn="ctr">
              <a:buNone/>
            </a:pPr>
            <a:r>
              <a:rPr lang="en-US" sz="2000" b="1">
                <a:solidFill>
                  <a:schemeClr val="tx1"/>
                </a:solidFill>
                <a:latin typeface="Arial"/>
                <a:ea typeface="ＭＳ Ｐゴシック"/>
                <a:cs typeface="Arial"/>
              </a:rPr>
              <a:t>Congressional and Public Support</a:t>
            </a:r>
          </a:p>
        </p:txBody>
      </p:sp>
      <p:sp>
        <p:nvSpPr>
          <p:cNvPr id="3" name="Title 2">
            <a:extLst>
              <a:ext uri="{FF2B5EF4-FFF2-40B4-BE49-F238E27FC236}">
                <a16:creationId xmlns:a16="http://schemas.microsoft.com/office/drawing/2014/main" id="{D7CC620B-0E83-3D59-EA28-9865FB430AE9}"/>
              </a:ext>
            </a:extLst>
          </p:cNvPr>
          <p:cNvSpPr>
            <a:spLocks noGrp="1"/>
          </p:cNvSpPr>
          <p:nvPr>
            <p:ph type="title"/>
          </p:nvPr>
        </p:nvSpPr>
        <p:spPr/>
        <p:txBody>
          <a:bodyPr/>
          <a:lstStyle/>
          <a:p>
            <a:r>
              <a:rPr lang="en-US"/>
              <a:t>Consideration of metrics</a:t>
            </a:r>
          </a:p>
        </p:txBody>
      </p:sp>
      <p:sp>
        <p:nvSpPr>
          <p:cNvPr id="4" name="TextBox 3">
            <a:extLst>
              <a:ext uri="{FF2B5EF4-FFF2-40B4-BE49-F238E27FC236}">
                <a16:creationId xmlns:a16="http://schemas.microsoft.com/office/drawing/2014/main" id="{E38CD9E3-F7AF-F481-07E8-3F6498383C47}"/>
              </a:ext>
            </a:extLst>
          </p:cNvPr>
          <p:cNvSpPr txBox="1"/>
          <p:nvPr/>
        </p:nvSpPr>
        <p:spPr>
          <a:xfrm>
            <a:off x="162774" y="1671576"/>
            <a:ext cx="5892800" cy="1015663"/>
          </a:xfrm>
          <a:prstGeom prst="rect">
            <a:avLst/>
          </a:prstGeom>
          <a:noFill/>
          <a:ln w="38100">
            <a:solidFill>
              <a:srgbClr val="AAFF7E"/>
            </a:solidFill>
          </a:ln>
        </p:spPr>
        <p:txBody>
          <a:bodyPr wrap="square" rtlCol="0">
            <a:spAutoFit/>
          </a:bodyPr>
          <a:lstStyle/>
          <a:p>
            <a:pPr algn="ctr"/>
            <a:r>
              <a:rPr lang="en-US" sz="2000" b="1">
                <a:latin typeface="Arial"/>
                <a:ea typeface="ＭＳ Ｐゴシック"/>
                <a:cs typeface="Arial"/>
              </a:rPr>
              <a:t>Economic benefits</a:t>
            </a:r>
          </a:p>
          <a:p>
            <a:pPr marL="569913" lvl="1" indent="-342900"/>
            <a:r>
              <a:rPr lang="en-US" sz="2000">
                <a:latin typeface="Arial"/>
                <a:ea typeface="ＭＳ Ｐゴシック"/>
                <a:cs typeface="Arial"/>
              </a:rPr>
              <a:t>- Contribution to national economic development </a:t>
            </a:r>
          </a:p>
          <a:p>
            <a:pPr marL="569913" lvl="1" indent="-342900"/>
            <a:r>
              <a:rPr lang="en-US" sz="2000">
                <a:latin typeface="Arial"/>
                <a:ea typeface="ＭＳ Ｐゴシック"/>
                <a:cs typeface="Arial"/>
              </a:rPr>
              <a:t>- Contribution to regional economic development</a:t>
            </a:r>
          </a:p>
        </p:txBody>
      </p:sp>
      <p:sp>
        <p:nvSpPr>
          <p:cNvPr id="5" name="TextBox 4">
            <a:extLst>
              <a:ext uri="{FF2B5EF4-FFF2-40B4-BE49-F238E27FC236}">
                <a16:creationId xmlns:a16="http://schemas.microsoft.com/office/drawing/2014/main" id="{AD3AA312-DF08-4439-F48C-78059648CB91}"/>
              </a:ext>
            </a:extLst>
          </p:cNvPr>
          <p:cNvSpPr txBox="1"/>
          <p:nvPr/>
        </p:nvSpPr>
        <p:spPr>
          <a:xfrm>
            <a:off x="6136426" y="1671576"/>
            <a:ext cx="5892800" cy="1015663"/>
          </a:xfrm>
          <a:prstGeom prst="rect">
            <a:avLst/>
          </a:prstGeom>
          <a:noFill/>
          <a:ln w="38100">
            <a:solidFill>
              <a:srgbClr val="AAFF7E"/>
            </a:solidFill>
          </a:ln>
        </p:spPr>
        <p:txBody>
          <a:bodyPr wrap="square" rtlCol="0">
            <a:spAutoFit/>
          </a:bodyPr>
          <a:lstStyle/>
          <a:p>
            <a:pPr algn="ctr"/>
            <a:r>
              <a:rPr lang="en-US" sz="2000" b="1">
                <a:solidFill>
                  <a:schemeClr val="tx1"/>
                </a:solidFill>
                <a:latin typeface="Arial"/>
                <a:ea typeface="ＭＳ Ｐゴシック"/>
                <a:cs typeface="Arial"/>
              </a:rPr>
              <a:t>Costs</a:t>
            </a:r>
          </a:p>
          <a:p>
            <a:pPr marL="569913" lvl="1" indent="-342900" algn="ctr"/>
            <a:r>
              <a:rPr lang="en-US" sz="2000">
                <a:solidFill>
                  <a:schemeClr val="tx1"/>
                </a:solidFill>
                <a:latin typeface="Arial"/>
                <a:ea typeface="ＭＳ Ｐゴシック"/>
                <a:cs typeface="Arial"/>
              </a:rPr>
              <a:t>- Construction costs</a:t>
            </a:r>
          </a:p>
          <a:p>
            <a:pPr marL="569913" lvl="1" indent="-342900" algn="ctr"/>
            <a:r>
              <a:rPr lang="en-US" sz="2000">
                <a:solidFill>
                  <a:schemeClr val="tx1"/>
                </a:solidFill>
                <a:latin typeface="Arial"/>
                <a:ea typeface="ＭＳ Ｐゴシック"/>
                <a:cs typeface="Arial"/>
              </a:rPr>
              <a:t>- Real estate costs</a:t>
            </a:r>
          </a:p>
        </p:txBody>
      </p:sp>
      <p:sp>
        <p:nvSpPr>
          <p:cNvPr id="6" name="TextBox 5">
            <a:extLst>
              <a:ext uri="{FF2B5EF4-FFF2-40B4-BE49-F238E27FC236}">
                <a16:creationId xmlns:a16="http://schemas.microsoft.com/office/drawing/2014/main" id="{B576E508-D781-5A30-4B3B-A4CDE151033D}"/>
              </a:ext>
            </a:extLst>
          </p:cNvPr>
          <p:cNvSpPr txBox="1"/>
          <p:nvPr/>
        </p:nvSpPr>
        <p:spPr>
          <a:xfrm>
            <a:off x="162774" y="3726165"/>
            <a:ext cx="5892800" cy="1631216"/>
          </a:xfrm>
          <a:prstGeom prst="rect">
            <a:avLst/>
          </a:prstGeom>
          <a:noFill/>
          <a:ln w="38100">
            <a:solidFill>
              <a:schemeClr val="accent5">
                <a:lumMod val="40000"/>
                <a:lumOff val="60000"/>
              </a:schemeClr>
            </a:solidFill>
          </a:ln>
        </p:spPr>
        <p:txBody>
          <a:bodyPr wrap="square" rtlCol="0">
            <a:spAutoFit/>
          </a:bodyPr>
          <a:lstStyle/>
          <a:p>
            <a:pPr algn="ctr"/>
            <a:r>
              <a:rPr lang="en-US" sz="2000" b="1">
                <a:solidFill>
                  <a:schemeClr val="tx1"/>
                </a:solidFill>
                <a:latin typeface="Arial"/>
                <a:ea typeface="ＭＳ Ｐゴシック"/>
                <a:cs typeface="Arial"/>
              </a:rPr>
              <a:t>Environmental impacts</a:t>
            </a:r>
          </a:p>
          <a:p>
            <a:pPr marL="569913" lvl="1" indent="-342900" algn="ctr"/>
            <a:r>
              <a:rPr lang="en-US" sz="2000">
                <a:solidFill>
                  <a:schemeClr val="tx1"/>
                </a:solidFill>
                <a:latin typeface="Arial"/>
                <a:ea typeface="ＭＳ Ｐゴシック"/>
                <a:cs typeface="Arial"/>
              </a:rPr>
              <a:t>- Impacts to threatened and endangered species</a:t>
            </a:r>
          </a:p>
          <a:p>
            <a:pPr marL="569913" lvl="1" indent="-342900" algn="ctr"/>
            <a:r>
              <a:rPr lang="en-US" sz="2000">
                <a:solidFill>
                  <a:schemeClr val="tx1"/>
                </a:solidFill>
                <a:latin typeface="Arial"/>
                <a:ea typeface="ＭＳ Ｐゴシック"/>
                <a:cs typeface="Arial"/>
              </a:rPr>
              <a:t>- Impacts to critical habitat </a:t>
            </a:r>
          </a:p>
          <a:p>
            <a:pPr marL="227013" lvl="1" algn="ctr"/>
            <a:r>
              <a:rPr lang="en-US" sz="2000">
                <a:solidFill>
                  <a:schemeClr val="tx1"/>
                </a:solidFill>
                <a:latin typeface="Arial"/>
                <a:ea typeface="ＭＳ Ｐゴシック"/>
                <a:cs typeface="Arial"/>
              </a:rPr>
              <a:t>- Water quality</a:t>
            </a:r>
          </a:p>
          <a:p>
            <a:pPr marL="227013" lvl="1"/>
            <a:endParaRPr lang="en-US" sz="2000">
              <a:solidFill>
                <a:schemeClr val="tx1"/>
              </a:solidFill>
              <a:latin typeface="Arial"/>
              <a:ea typeface="ＭＳ Ｐゴシック"/>
              <a:cs typeface="Arial"/>
            </a:endParaRPr>
          </a:p>
        </p:txBody>
      </p:sp>
      <p:sp>
        <p:nvSpPr>
          <p:cNvPr id="7" name="TextBox 6">
            <a:extLst>
              <a:ext uri="{FF2B5EF4-FFF2-40B4-BE49-F238E27FC236}">
                <a16:creationId xmlns:a16="http://schemas.microsoft.com/office/drawing/2014/main" id="{75D51962-7C0D-B206-0E04-C7DF420A3B31}"/>
              </a:ext>
            </a:extLst>
          </p:cNvPr>
          <p:cNvSpPr txBox="1"/>
          <p:nvPr/>
        </p:nvSpPr>
        <p:spPr>
          <a:xfrm>
            <a:off x="6136425" y="3726165"/>
            <a:ext cx="5892801" cy="1631216"/>
          </a:xfrm>
          <a:prstGeom prst="rect">
            <a:avLst/>
          </a:prstGeom>
          <a:noFill/>
          <a:ln w="38100">
            <a:solidFill>
              <a:schemeClr val="accent5">
                <a:lumMod val="40000"/>
                <a:lumOff val="60000"/>
              </a:schemeClr>
            </a:solidFill>
          </a:ln>
        </p:spPr>
        <p:txBody>
          <a:bodyPr wrap="square" rtlCol="0">
            <a:spAutoFit/>
          </a:bodyPr>
          <a:lstStyle/>
          <a:p>
            <a:pPr algn="ctr"/>
            <a:r>
              <a:rPr lang="en-US" sz="2000" b="1">
                <a:solidFill>
                  <a:schemeClr val="tx1"/>
                </a:solidFill>
                <a:latin typeface="Arial"/>
                <a:ea typeface="ＭＳ Ｐゴシック"/>
                <a:cs typeface="Arial"/>
              </a:rPr>
              <a:t>Social impacts</a:t>
            </a:r>
          </a:p>
          <a:p>
            <a:pPr marL="569913" lvl="1" indent="-342900" algn="ctr"/>
            <a:r>
              <a:rPr lang="en-US" sz="2000">
                <a:solidFill>
                  <a:schemeClr val="tx1"/>
                </a:solidFill>
                <a:latin typeface="Arial"/>
                <a:ea typeface="ＭＳ Ｐゴシック"/>
                <a:cs typeface="Arial"/>
              </a:rPr>
              <a:t>- Benefits and impacts to disadvantaged communities </a:t>
            </a:r>
          </a:p>
          <a:p>
            <a:pPr marL="569913" lvl="1" indent="-342900" algn="ctr"/>
            <a:r>
              <a:rPr lang="en-US" sz="2000">
                <a:solidFill>
                  <a:schemeClr val="tx1"/>
                </a:solidFill>
                <a:latin typeface="Arial"/>
                <a:ea typeface="ＭＳ Ｐゴシック"/>
                <a:cs typeface="Arial"/>
              </a:rPr>
              <a:t>- Life safety</a:t>
            </a:r>
          </a:p>
          <a:p>
            <a:pPr marL="569913" lvl="1" indent="-342900" algn="ctr"/>
            <a:r>
              <a:rPr lang="en-US" sz="2000">
                <a:solidFill>
                  <a:schemeClr val="tx1"/>
                </a:solidFill>
                <a:latin typeface="Arial"/>
                <a:ea typeface="ＭＳ Ｐゴシック"/>
                <a:cs typeface="Arial"/>
              </a:rPr>
              <a:t>- Critical infrastructure and transportation</a:t>
            </a:r>
          </a:p>
        </p:txBody>
      </p:sp>
    </p:spTree>
    <p:extLst>
      <p:ext uri="{BB962C8B-B14F-4D97-AF65-F5344CB8AC3E}">
        <p14:creationId xmlns:p14="http://schemas.microsoft.com/office/powerpoint/2010/main" val="215936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BEC49F-9D82-E17C-EF7A-408D1DE43C29}"/>
              </a:ext>
            </a:extLst>
          </p:cNvPr>
          <p:cNvSpPr>
            <a:spLocks noGrp="1"/>
          </p:cNvSpPr>
          <p:nvPr>
            <p:ph sz="quarter" idx="10"/>
          </p:nvPr>
        </p:nvSpPr>
        <p:spPr/>
        <p:txBody>
          <a:bodyPr/>
          <a:lstStyle/>
          <a:p>
            <a:pPr marL="342900" indent="-342900">
              <a:buFont typeface="Arial" panose="020B0604020202020204" pitchFamily="34" charset="0"/>
              <a:buChar char="–"/>
            </a:pPr>
            <a:r>
              <a:rPr lang="en-US"/>
              <a:t>Continued coordination with our study partners and community stakeholders on how to best manage flood risk in the area.</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Development of alternatives in alignment of different strategies.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Evaluation of the alternatives across sea level change scenarios.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Comparison and tradeoff analysis.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Public and agency review of alternative analyses and proposed plan.</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Incorporate feedback of proposed plan.</a:t>
            </a:r>
          </a:p>
          <a:p>
            <a:endParaRPr lang="en-US"/>
          </a:p>
          <a:p>
            <a:endParaRPr lang="en-US"/>
          </a:p>
        </p:txBody>
      </p:sp>
      <p:sp>
        <p:nvSpPr>
          <p:cNvPr id="3" name="Title 2">
            <a:extLst>
              <a:ext uri="{FF2B5EF4-FFF2-40B4-BE49-F238E27FC236}">
                <a16:creationId xmlns:a16="http://schemas.microsoft.com/office/drawing/2014/main" id="{ED31CD6B-58FB-28EF-1CE2-0151B4753100}"/>
              </a:ext>
            </a:extLst>
          </p:cNvPr>
          <p:cNvSpPr>
            <a:spLocks noGrp="1"/>
          </p:cNvSpPr>
          <p:nvPr>
            <p:ph type="title"/>
          </p:nvPr>
        </p:nvSpPr>
        <p:spPr/>
        <p:txBody>
          <a:bodyPr/>
          <a:lstStyle/>
          <a:p>
            <a:r>
              <a:rPr lang="en-US"/>
              <a:t>Continued work</a:t>
            </a:r>
          </a:p>
        </p:txBody>
      </p:sp>
    </p:spTree>
    <p:extLst>
      <p:ext uri="{BB962C8B-B14F-4D97-AF65-F5344CB8AC3E}">
        <p14:creationId xmlns:p14="http://schemas.microsoft.com/office/powerpoint/2010/main" val="2975396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F8B95B-E886-3323-66D3-C3D825117CD2}"/>
              </a:ext>
            </a:extLst>
          </p:cNvPr>
          <p:cNvSpPr>
            <a:spLocks noGrp="1"/>
          </p:cNvSpPr>
          <p:nvPr>
            <p:ph sz="quarter" idx="10"/>
          </p:nvPr>
        </p:nvSpPr>
        <p:spPr>
          <a:xfrm>
            <a:off x="266700" y="1205344"/>
            <a:ext cx="11658600" cy="5424055"/>
          </a:xfrm>
        </p:spPr>
        <p:txBody>
          <a:bodyPr/>
          <a:lstStyle/>
          <a:p>
            <a:r>
              <a:rPr lang="en-US" err="1">
                <a:latin typeface="Arial"/>
                <a:ea typeface="ＭＳ Ｐゴシック"/>
                <a:cs typeface="Arial"/>
              </a:rPr>
              <a:t>DanaRose</a:t>
            </a:r>
            <a:r>
              <a:rPr lang="en-US">
                <a:latin typeface="Arial"/>
                <a:ea typeface="ＭＳ Ｐゴシック"/>
                <a:cs typeface="Arial"/>
              </a:rPr>
              <a:t> Brown</a:t>
            </a:r>
          </a:p>
          <a:p>
            <a:r>
              <a:rPr lang="en-US">
                <a:latin typeface="Arial"/>
                <a:ea typeface="ＭＳ Ｐゴシック"/>
                <a:cs typeface="Arial"/>
              </a:rPr>
              <a:t>Coastal Engineer</a:t>
            </a:r>
          </a:p>
          <a:p>
            <a:r>
              <a:rPr lang="en-US">
                <a:latin typeface="Arial"/>
                <a:ea typeface="ＭＳ Ｐゴシック"/>
                <a:cs typeface="Arial"/>
                <a:hlinkClick r:id="rId3"/>
              </a:rPr>
              <a:t>DanaRose.Brown@usace.army.mil</a:t>
            </a:r>
            <a:endParaRPr lang="en-US">
              <a:latin typeface="Arial"/>
              <a:ea typeface="ＭＳ Ｐゴシック"/>
              <a:cs typeface="Arial"/>
            </a:endParaRPr>
          </a:p>
          <a:p>
            <a:endParaRPr lang="en-US">
              <a:latin typeface="Arial"/>
              <a:ea typeface="ＭＳ Ｐゴシック"/>
              <a:cs typeface="Arial"/>
            </a:endParaRPr>
          </a:p>
          <a:p>
            <a:endParaRPr lang="en-US">
              <a:latin typeface="Arial"/>
              <a:ea typeface="ＭＳ Ｐゴシック"/>
              <a:cs typeface="Arial"/>
            </a:endParaRPr>
          </a:p>
          <a:p>
            <a:r>
              <a:rPr lang="en-US">
                <a:latin typeface="Arial"/>
                <a:ea typeface="ＭＳ Ｐゴシック"/>
                <a:cs typeface="Arial"/>
              </a:rPr>
              <a:t>Reegan McCaulley</a:t>
            </a:r>
          </a:p>
          <a:p>
            <a:r>
              <a:rPr lang="en-US">
                <a:latin typeface="Arial"/>
                <a:ea typeface="ＭＳ Ｐゴシック"/>
                <a:cs typeface="Arial"/>
              </a:rPr>
              <a:t>Plan Formulator</a:t>
            </a:r>
          </a:p>
          <a:p>
            <a:r>
              <a:rPr lang="en-US">
                <a:latin typeface="Arial"/>
                <a:ea typeface="ＭＳ Ｐゴシック"/>
                <a:cs typeface="Arial"/>
                <a:hlinkClick r:id="rId4"/>
              </a:rPr>
              <a:t>Reegan.A.McCaulley@usace.army.mil</a:t>
            </a:r>
            <a:endParaRPr lang="en-US">
              <a:latin typeface="Arial"/>
              <a:ea typeface="ＭＳ Ｐゴシック"/>
              <a:cs typeface="Arial"/>
            </a:endParaRPr>
          </a:p>
          <a:p>
            <a:endParaRPr lang="en-US">
              <a:latin typeface="Arial"/>
              <a:ea typeface="ＭＳ Ｐゴシック"/>
              <a:cs typeface="Arial"/>
            </a:endParaRPr>
          </a:p>
          <a:p>
            <a:endParaRPr lang="en-US">
              <a:latin typeface="Arial"/>
              <a:ea typeface="ＭＳ Ｐゴシック"/>
              <a:cs typeface="Arial"/>
            </a:endParaRPr>
          </a:p>
          <a:p>
            <a:r>
              <a:rPr lang="en-US">
                <a:latin typeface="Arial"/>
                <a:ea typeface="ＭＳ Ｐゴシック"/>
                <a:cs typeface="Arial"/>
              </a:rPr>
              <a:t>Karen Baumert </a:t>
            </a:r>
            <a:endParaRPr lang="en-US"/>
          </a:p>
          <a:p>
            <a:r>
              <a:rPr lang="en-US"/>
              <a:t>Plan Formulator</a:t>
            </a:r>
          </a:p>
          <a:p>
            <a:r>
              <a:rPr lang="en-US">
                <a:hlinkClick r:id="rId5"/>
              </a:rPr>
              <a:t>Karen.L.Baumert@usace.army.mil</a:t>
            </a:r>
            <a:endParaRPr lang="en-US"/>
          </a:p>
        </p:txBody>
      </p:sp>
      <p:sp>
        <p:nvSpPr>
          <p:cNvPr id="3" name="Title 2">
            <a:extLst>
              <a:ext uri="{FF2B5EF4-FFF2-40B4-BE49-F238E27FC236}">
                <a16:creationId xmlns:a16="http://schemas.microsoft.com/office/drawing/2014/main" id="{029DE3EB-688E-226E-F525-F40D0DFC6151}"/>
              </a:ext>
            </a:extLst>
          </p:cNvPr>
          <p:cNvSpPr>
            <a:spLocks noGrp="1"/>
          </p:cNvSpPr>
          <p:nvPr>
            <p:ph type="title"/>
          </p:nvPr>
        </p:nvSpPr>
        <p:spPr/>
        <p:txBody>
          <a:bodyPr/>
          <a:lstStyle/>
          <a:p>
            <a:r>
              <a:rPr lang="en-US"/>
              <a:t>THANK YOU – QUESTIONS OR COMMENTS?</a:t>
            </a:r>
          </a:p>
        </p:txBody>
      </p:sp>
    </p:spTree>
    <p:extLst>
      <p:ext uri="{BB962C8B-B14F-4D97-AF65-F5344CB8AC3E}">
        <p14:creationId xmlns:p14="http://schemas.microsoft.com/office/powerpoint/2010/main" val="92417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87000">
              <a:schemeClr val="tx2"/>
            </a:gs>
            <a:gs pos="90000">
              <a:schemeClr val="tx2"/>
            </a:gs>
            <a:gs pos="98000">
              <a:schemeClr val="tx2">
                <a:lumMod val="85000"/>
              </a:schemeClr>
            </a:gs>
          </a:gsLst>
          <a:path path="circle">
            <a:fillToRect l="100000" t="100000"/>
          </a:path>
        </a:gra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84EFF2E-1FCD-4B7D-34D8-5E3ED51FCF30}"/>
              </a:ext>
            </a:extLst>
          </p:cNvPr>
          <p:cNvGraphicFramePr>
            <a:graphicFrameLocks noGrp="1"/>
          </p:cNvGraphicFramePr>
          <p:nvPr>
            <p:ph sz="quarter" idx="10"/>
            <p:extLst>
              <p:ext uri="{D42A27DB-BD31-4B8C-83A1-F6EECF244321}">
                <p14:modId xmlns:p14="http://schemas.microsoft.com/office/powerpoint/2010/main" val="4245023098"/>
              </p:ext>
            </p:extLst>
          </p:nvPr>
        </p:nvGraphicFramePr>
        <p:xfrm>
          <a:off x="266700" y="1488677"/>
          <a:ext cx="4607185" cy="4534170"/>
        </p:xfrm>
        <a:graphic>
          <a:graphicData uri="http://schemas.openxmlformats.org/drawingml/2006/table">
            <a:tbl>
              <a:tblPr>
                <a:tableStyleId>{616DA210-FB5B-4158-B5E0-FEB733F419BA}</a:tableStyleId>
              </a:tblPr>
              <a:tblGrid>
                <a:gridCol w="925997">
                  <a:extLst>
                    <a:ext uri="{9D8B030D-6E8A-4147-A177-3AD203B41FA5}">
                      <a16:colId xmlns:a16="http://schemas.microsoft.com/office/drawing/2014/main" val="1129750884"/>
                    </a:ext>
                  </a:extLst>
                </a:gridCol>
                <a:gridCol w="3681188">
                  <a:extLst>
                    <a:ext uri="{9D8B030D-6E8A-4147-A177-3AD203B41FA5}">
                      <a16:colId xmlns:a16="http://schemas.microsoft.com/office/drawing/2014/main" val="2351186432"/>
                    </a:ext>
                  </a:extLst>
                </a:gridCol>
              </a:tblGrid>
              <a:tr h="808797">
                <a:tc>
                  <a:txBody>
                    <a:bodyPr/>
                    <a:lstStyle/>
                    <a:p>
                      <a:pPr algn="ctr" fontAlgn="b"/>
                      <a:r>
                        <a:rPr lang="en-US" sz="1600" b="1" u="none" strike="noStrike">
                          <a:solidFill>
                            <a:srgbClr val="FFFFFF"/>
                          </a:solidFill>
                          <a:effectLst/>
                        </a:rPr>
                        <a:t>Year</a:t>
                      </a:r>
                      <a:endParaRPr lang="en-US" sz="1600" b="1" i="0" u="none" strike="noStrike">
                        <a:solidFill>
                          <a:srgbClr val="FFFFFF"/>
                        </a:solidFill>
                        <a:effectLst/>
                        <a:latin typeface="+mn-lt"/>
                      </a:endParaRPr>
                    </a:p>
                  </a:txBody>
                  <a:tcPr marL="9525" marR="9525" marT="9525" marB="0" anchor="ctr">
                    <a:solidFill>
                      <a:schemeClr val="accent5">
                        <a:lumMod val="40000"/>
                        <a:lumOff val="60000"/>
                      </a:schemeClr>
                    </a:solidFill>
                  </a:tcPr>
                </a:tc>
                <a:tc>
                  <a:txBody>
                    <a:bodyPr/>
                    <a:lstStyle/>
                    <a:p>
                      <a:pPr algn="ctr"/>
                      <a:r>
                        <a:rPr lang="en-US" sz="1600" b="1" u="none" strike="noStrike">
                          <a:solidFill>
                            <a:srgbClr val="FFFFFF"/>
                          </a:solidFill>
                          <a:effectLst/>
                        </a:rPr>
                        <a:t># of structures experiencing flooding at high tide with USACE Intermediate SLC</a:t>
                      </a:r>
                      <a:endParaRPr lang="en-US">
                        <a:solidFill>
                          <a:srgbClr val="FF0000"/>
                        </a:solidFill>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790118023"/>
                  </a:ext>
                </a:extLst>
              </a:tr>
              <a:tr h="628225">
                <a:tc>
                  <a:txBody>
                    <a:bodyPr/>
                    <a:lstStyle/>
                    <a:p>
                      <a:pPr algn="ctr" fontAlgn="b"/>
                      <a:r>
                        <a:rPr lang="en-US" sz="1600" u="none" strike="noStrike">
                          <a:effectLst/>
                        </a:rPr>
                        <a:t>2035</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b="0" u="none" strike="noStrike">
                          <a:solidFill>
                            <a:srgbClr val="000000"/>
                          </a:solidFill>
                          <a:effectLst/>
                        </a:rPr>
                        <a:t>  50 Structures </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547538589"/>
                  </a:ext>
                </a:extLst>
              </a:tr>
              <a:tr h="584248">
                <a:tc>
                  <a:txBody>
                    <a:bodyPr/>
                    <a:lstStyle/>
                    <a:p>
                      <a:pPr algn="ctr" fontAlgn="b"/>
                      <a:r>
                        <a:rPr lang="en-US" sz="1600" u="none" strike="noStrike">
                          <a:effectLst/>
                        </a:rPr>
                        <a:t>2045</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b="0" u="none" strike="noStrike">
                          <a:solidFill>
                            <a:srgbClr val="000000"/>
                          </a:solidFill>
                          <a:effectLst/>
                        </a:rPr>
                        <a:t>  52 Structures </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171044582"/>
                  </a:ext>
                </a:extLst>
              </a:tr>
              <a:tr h="628225">
                <a:tc>
                  <a:txBody>
                    <a:bodyPr/>
                    <a:lstStyle/>
                    <a:p>
                      <a:pPr algn="ctr" fontAlgn="b"/>
                      <a:r>
                        <a:rPr lang="en-US" sz="1600" u="none" strike="noStrike">
                          <a:effectLst/>
                        </a:rPr>
                        <a:t>2055</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b="0" u="none" strike="noStrike">
                          <a:solidFill>
                            <a:srgbClr val="000000"/>
                          </a:solidFill>
                          <a:effectLst/>
                        </a:rPr>
                        <a:t>  60 Structures</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905762810"/>
                  </a:ext>
                </a:extLst>
              </a:tr>
              <a:tr h="628225">
                <a:tc>
                  <a:txBody>
                    <a:bodyPr/>
                    <a:lstStyle/>
                    <a:p>
                      <a:pPr algn="ctr" fontAlgn="b"/>
                      <a:r>
                        <a:rPr lang="en-US" sz="1600" u="none" strike="noStrike">
                          <a:effectLst/>
                        </a:rPr>
                        <a:t>2065</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b="0" u="none" strike="noStrike">
                          <a:solidFill>
                            <a:srgbClr val="000000"/>
                          </a:solidFill>
                          <a:effectLst/>
                        </a:rPr>
                        <a:t>  65 Structures</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732630170"/>
                  </a:ext>
                </a:extLst>
              </a:tr>
              <a:tr h="628225">
                <a:tc>
                  <a:txBody>
                    <a:bodyPr/>
                    <a:lstStyle/>
                    <a:p>
                      <a:pPr algn="ctr" fontAlgn="b"/>
                      <a:r>
                        <a:rPr lang="en-US" sz="1600" u="none" strike="noStrike">
                          <a:effectLst/>
                        </a:rPr>
                        <a:t>2075</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b="0" u="none" strike="noStrike">
                          <a:solidFill>
                            <a:srgbClr val="000000"/>
                          </a:solidFill>
                          <a:effectLst/>
                        </a:rPr>
                        <a:t>  95 Structures</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466620398"/>
                  </a:ext>
                </a:extLst>
              </a:tr>
              <a:tr h="628225">
                <a:tc>
                  <a:txBody>
                    <a:bodyPr/>
                    <a:lstStyle/>
                    <a:p>
                      <a:pPr algn="ctr" fontAlgn="b"/>
                      <a:r>
                        <a:rPr lang="en-US" sz="1600" u="none" strike="noStrike">
                          <a:effectLst/>
                        </a:rPr>
                        <a:t>2085</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b="0" u="none" strike="noStrike">
                          <a:solidFill>
                            <a:srgbClr val="000000"/>
                          </a:solidFill>
                          <a:effectLst/>
                        </a:rPr>
                        <a:t>  130 Structures</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441550296"/>
                  </a:ext>
                </a:extLst>
              </a:tr>
            </a:tbl>
          </a:graphicData>
        </a:graphic>
      </p:graphicFrame>
      <p:sp>
        <p:nvSpPr>
          <p:cNvPr id="3" name="Title 2">
            <a:extLst>
              <a:ext uri="{FF2B5EF4-FFF2-40B4-BE49-F238E27FC236}">
                <a16:creationId xmlns:a16="http://schemas.microsoft.com/office/drawing/2014/main" id="{CD79FA7F-3E5E-E705-C42E-D69FB73D0077}"/>
              </a:ext>
            </a:extLst>
          </p:cNvPr>
          <p:cNvSpPr>
            <a:spLocks noGrp="1"/>
          </p:cNvSpPr>
          <p:nvPr>
            <p:ph type="title"/>
          </p:nvPr>
        </p:nvSpPr>
        <p:spPr>
          <a:xfrm>
            <a:off x="1096956" y="419099"/>
            <a:ext cx="10386814" cy="832920"/>
          </a:xfrm>
        </p:spPr>
        <p:txBody>
          <a:bodyPr/>
          <a:lstStyle/>
          <a:p>
            <a:r>
              <a:rPr lang="en-US" sz="3200" b="1" u="none" strike="noStrike">
                <a:solidFill>
                  <a:schemeClr val="tx1"/>
                </a:solidFill>
                <a:effectLst/>
              </a:rPr>
              <a:t>STRUCTURES EXPERIENCING IMMEDIATE VICINITY FLOODING AT HIGH TIDE with Intermediate </a:t>
            </a:r>
            <a:r>
              <a:rPr lang="en-US" sz="3200" b="1" u="none" strike="noStrike" err="1">
                <a:solidFill>
                  <a:schemeClr val="tx1"/>
                </a:solidFill>
                <a:effectLst/>
              </a:rPr>
              <a:t>slc</a:t>
            </a:r>
            <a:br>
              <a:rPr lang="en-US" sz="3200" b="1" i="0" u="none" strike="noStrike">
                <a:solidFill>
                  <a:schemeClr val="tx1"/>
                </a:solidFill>
                <a:effectLst/>
                <a:latin typeface="+mn-lt"/>
              </a:rPr>
            </a:br>
            <a:endParaRPr lang="en-US">
              <a:solidFill>
                <a:schemeClr val="tx1"/>
              </a:solidFill>
            </a:endParaRPr>
          </a:p>
        </p:txBody>
      </p:sp>
      <p:sp>
        <p:nvSpPr>
          <p:cNvPr id="4" name="Footer Placeholder 3">
            <a:extLst>
              <a:ext uri="{FF2B5EF4-FFF2-40B4-BE49-F238E27FC236}">
                <a16:creationId xmlns:a16="http://schemas.microsoft.com/office/drawing/2014/main" id="{516D43C4-B2CF-97B3-6BD6-CB60EEFDBA26}"/>
              </a:ext>
            </a:extLst>
          </p:cNvPr>
          <p:cNvSpPr>
            <a:spLocks noGrp="1"/>
          </p:cNvSpPr>
          <p:nvPr>
            <p:ph type="ftr" sz="quarter" idx="12"/>
          </p:nvPr>
        </p:nvSpPr>
        <p:spPr/>
        <p:txBody>
          <a:bodyPr/>
          <a:lstStyle/>
          <a:p>
            <a:r>
              <a:rPr lang="en-US" sz="1050" b="1"/>
              <a:t>*USACE Intermediate Scenario</a:t>
            </a:r>
          </a:p>
        </p:txBody>
      </p:sp>
      <p:sp>
        <p:nvSpPr>
          <p:cNvPr id="6" name="Right Brace 5">
            <a:extLst>
              <a:ext uri="{FF2B5EF4-FFF2-40B4-BE49-F238E27FC236}">
                <a16:creationId xmlns:a16="http://schemas.microsoft.com/office/drawing/2014/main" id="{33E8B44D-5BB4-FC80-6180-071EC9CEDE94}"/>
              </a:ext>
            </a:extLst>
          </p:cNvPr>
          <p:cNvSpPr/>
          <p:nvPr/>
        </p:nvSpPr>
        <p:spPr>
          <a:xfrm rot="5400000">
            <a:off x="8671119" y="3315142"/>
            <a:ext cx="548640" cy="569887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21DB4CFD-C187-5CAC-78DC-B40E788F01D8}"/>
              </a:ext>
            </a:extLst>
          </p:cNvPr>
          <p:cNvSpPr txBox="1"/>
          <p:nvPr/>
        </p:nvSpPr>
        <p:spPr>
          <a:xfrm>
            <a:off x="7766879" y="6421789"/>
            <a:ext cx="2357120" cy="338554"/>
          </a:xfrm>
          <a:prstGeom prst="rect">
            <a:avLst/>
          </a:prstGeom>
          <a:noFill/>
        </p:spPr>
        <p:txBody>
          <a:bodyPr wrap="square" rtlCol="0">
            <a:spAutoFit/>
          </a:bodyPr>
          <a:lstStyle/>
          <a:p>
            <a:pPr algn="ctr"/>
            <a:r>
              <a:rPr lang="en-US" sz="1600"/>
              <a:t>~ Period of Analysis</a:t>
            </a:r>
          </a:p>
        </p:txBody>
      </p:sp>
      <p:graphicFrame>
        <p:nvGraphicFramePr>
          <p:cNvPr id="10" name="Chart 9">
            <a:extLst>
              <a:ext uri="{FF2B5EF4-FFF2-40B4-BE49-F238E27FC236}">
                <a16:creationId xmlns:a16="http://schemas.microsoft.com/office/drawing/2014/main" id="{0F63840B-6A1D-53D5-0E5C-9083AEA2F0D1}"/>
              </a:ext>
            </a:extLst>
          </p:cNvPr>
          <p:cNvGraphicFramePr/>
          <p:nvPr>
            <p:extLst>
              <p:ext uri="{D42A27DB-BD31-4B8C-83A1-F6EECF244321}">
                <p14:modId xmlns:p14="http://schemas.microsoft.com/office/powerpoint/2010/main" val="2109665664"/>
              </p:ext>
            </p:extLst>
          </p:nvPr>
        </p:nvGraphicFramePr>
        <p:xfrm>
          <a:off x="6311550" y="1015376"/>
          <a:ext cx="5267778" cy="51492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262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83103B-5CED-47AD-B248-9EA7FD577CDC}"/>
              </a:ext>
            </a:extLst>
          </p:cNvPr>
          <p:cNvSpPr>
            <a:spLocks noGrp="1"/>
          </p:cNvSpPr>
          <p:nvPr>
            <p:ph type="title"/>
          </p:nvPr>
        </p:nvSpPr>
        <p:spPr/>
        <p:txBody>
          <a:bodyPr/>
          <a:lstStyle/>
          <a:p>
            <a:r>
              <a:rPr lang="en-US"/>
              <a:t>100% and 1% AEP with 50-years of intermediate slc</a:t>
            </a:r>
          </a:p>
        </p:txBody>
      </p:sp>
      <p:pic>
        <p:nvPicPr>
          <p:cNvPr id="6" name="Picture 5" descr="Map&#10;&#10;Description automatically generated">
            <a:extLst>
              <a:ext uri="{FF2B5EF4-FFF2-40B4-BE49-F238E27FC236}">
                <a16:creationId xmlns:a16="http://schemas.microsoft.com/office/drawing/2014/main" id="{0A30EA8A-281C-653E-1F64-EC94396BF4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045" y="1038226"/>
            <a:ext cx="7210850" cy="5572020"/>
          </a:xfrm>
          <a:prstGeom prst="rect">
            <a:avLst/>
          </a:prstGeom>
        </p:spPr>
      </p:pic>
      <p:sp>
        <p:nvSpPr>
          <p:cNvPr id="5" name="TextBox 4">
            <a:extLst>
              <a:ext uri="{FF2B5EF4-FFF2-40B4-BE49-F238E27FC236}">
                <a16:creationId xmlns:a16="http://schemas.microsoft.com/office/drawing/2014/main" id="{E3EC29E8-E66A-9917-E97C-AAD6EA50AD6B}"/>
              </a:ext>
            </a:extLst>
          </p:cNvPr>
          <p:cNvSpPr txBox="1"/>
          <p:nvPr/>
        </p:nvSpPr>
        <p:spPr>
          <a:xfrm>
            <a:off x="7642309" y="1331546"/>
            <a:ext cx="4318000" cy="2862322"/>
          </a:xfrm>
          <a:prstGeom prst="rect">
            <a:avLst/>
          </a:prstGeom>
          <a:noFill/>
        </p:spPr>
        <p:txBody>
          <a:bodyPr wrap="square" lIns="91440" tIns="45720" rIns="91440" bIns="45720" rtlCol="0" anchor="t">
            <a:spAutoFit/>
          </a:bodyPr>
          <a:lstStyle/>
          <a:p>
            <a:r>
              <a:rPr lang="en-US">
                <a:cs typeface="Arial"/>
              </a:rPr>
              <a:t>By 2085, the majority of Hamilton Beach is expected to be inundated during a 100% (1-year) event</a:t>
            </a:r>
          </a:p>
          <a:p>
            <a:pPr marL="285750" indent="-285750">
              <a:buFont typeface="Calibri"/>
              <a:buChar char="-"/>
            </a:pPr>
            <a:endParaRPr lang="en-US">
              <a:cs typeface="Arial"/>
            </a:endParaRPr>
          </a:p>
          <a:p>
            <a:r>
              <a:rPr lang="en-US">
                <a:cs typeface="Arial"/>
              </a:rPr>
              <a:t>By 2085, the majority of the study area is expected to be inundated during a 1% (100-yr) AEP event</a:t>
            </a:r>
          </a:p>
          <a:p>
            <a:endParaRPr lang="en-US">
              <a:highlight>
                <a:srgbClr val="FFFF00"/>
              </a:highlight>
              <a:cs typeface="Arial"/>
            </a:endParaRPr>
          </a:p>
          <a:p>
            <a:endParaRPr lang="en-US">
              <a:highlight>
                <a:srgbClr val="FFFF00"/>
              </a:highlight>
              <a:cs typeface="Arial"/>
            </a:endParaRPr>
          </a:p>
          <a:p>
            <a:endParaRPr lang="en-US">
              <a:highlight>
                <a:srgbClr val="FFFF00"/>
              </a:highlight>
              <a:cs typeface="Arial"/>
            </a:endParaRPr>
          </a:p>
        </p:txBody>
      </p:sp>
      <p:sp>
        <p:nvSpPr>
          <p:cNvPr id="9" name="Rectangle 8">
            <a:extLst>
              <a:ext uri="{FF2B5EF4-FFF2-40B4-BE49-F238E27FC236}">
                <a16:creationId xmlns:a16="http://schemas.microsoft.com/office/drawing/2014/main" id="{5A8C0814-04B4-56EA-D3FA-CCAEC90DF993}"/>
              </a:ext>
            </a:extLst>
          </p:cNvPr>
          <p:cNvSpPr/>
          <p:nvPr/>
        </p:nvSpPr>
        <p:spPr>
          <a:xfrm>
            <a:off x="7642309" y="1331546"/>
            <a:ext cx="4318000" cy="2375889"/>
          </a:xfrm>
          <a:prstGeom prst="rect">
            <a:avLst/>
          </a:prstGeom>
          <a:noFill/>
          <a:ln w="76200">
            <a:solidFill>
              <a:srgbClr val="FFE0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705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EE35AE2-2EBA-FC01-0A1A-42C9FDFD76AF}"/>
              </a:ext>
            </a:extLst>
          </p:cNvPr>
          <p:cNvSpPr>
            <a:spLocks noGrp="1"/>
          </p:cNvSpPr>
          <p:nvPr>
            <p:ph type="title"/>
          </p:nvPr>
        </p:nvSpPr>
        <p:spPr>
          <a:xfrm>
            <a:off x="948366" y="128981"/>
            <a:ext cx="10529532" cy="832920"/>
          </a:xfrm>
        </p:spPr>
        <p:txBody>
          <a:bodyPr/>
          <a:lstStyle/>
          <a:p>
            <a:r>
              <a:rPr lang="en-US"/>
              <a:t>Existing and Future Water Levels</a:t>
            </a:r>
          </a:p>
        </p:txBody>
      </p:sp>
      <p:graphicFrame>
        <p:nvGraphicFramePr>
          <p:cNvPr id="3" name="Table 2">
            <a:extLst>
              <a:ext uri="{FF2B5EF4-FFF2-40B4-BE49-F238E27FC236}">
                <a16:creationId xmlns:a16="http://schemas.microsoft.com/office/drawing/2014/main" id="{1F105001-FEB3-F731-1901-A03F2398F6E1}"/>
              </a:ext>
            </a:extLst>
          </p:cNvPr>
          <p:cNvGraphicFramePr>
            <a:graphicFrameLocks noGrp="1"/>
          </p:cNvGraphicFramePr>
          <p:nvPr>
            <p:extLst>
              <p:ext uri="{D42A27DB-BD31-4B8C-83A1-F6EECF244321}">
                <p14:modId xmlns:p14="http://schemas.microsoft.com/office/powerpoint/2010/main" val="2038334803"/>
              </p:ext>
            </p:extLst>
          </p:nvPr>
        </p:nvGraphicFramePr>
        <p:xfrm>
          <a:off x="948366" y="961901"/>
          <a:ext cx="10359850" cy="1381760"/>
        </p:xfrm>
        <a:graphic>
          <a:graphicData uri="http://schemas.openxmlformats.org/drawingml/2006/table">
            <a:tbl>
              <a:tblPr bandRow="1">
                <a:tableStyleId>{17292A2E-F333-43FB-9621-5CBBE7FDCDCB}</a:tableStyleId>
              </a:tblPr>
              <a:tblGrid>
                <a:gridCol w="1633754">
                  <a:extLst>
                    <a:ext uri="{9D8B030D-6E8A-4147-A177-3AD203B41FA5}">
                      <a16:colId xmlns:a16="http://schemas.microsoft.com/office/drawing/2014/main" val="4256052673"/>
                    </a:ext>
                  </a:extLst>
                </a:gridCol>
                <a:gridCol w="2510186">
                  <a:extLst>
                    <a:ext uri="{9D8B030D-6E8A-4147-A177-3AD203B41FA5}">
                      <a16:colId xmlns:a16="http://schemas.microsoft.com/office/drawing/2014/main" val="2401977712"/>
                    </a:ext>
                  </a:extLst>
                </a:gridCol>
                <a:gridCol w="2071970">
                  <a:extLst>
                    <a:ext uri="{9D8B030D-6E8A-4147-A177-3AD203B41FA5}">
                      <a16:colId xmlns:a16="http://schemas.microsoft.com/office/drawing/2014/main" val="3166437027"/>
                    </a:ext>
                  </a:extLst>
                </a:gridCol>
                <a:gridCol w="2071970">
                  <a:extLst>
                    <a:ext uri="{9D8B030D-6E8A-4147-A177-3AD203B41FA5}">
                      <a16:colId xmlns:a16="http://schemas.microsoft.com/office/drawing/2014/main" val="2888856534"/>
                    </a:ext>
                  </a:extLst>
                </a:gridCol>
                <a:gridCol w="2071970">
                  <a:extLst>
                    <a:ext uri="{9D8B030D-6E8A-4147-A177-3AD203B41FA5}">
                      <a16:colId xmlns:a16="http://schemas.microsoft.com/office/drawing/2014/main" val="1144601279"/>
                    </a:ext>
                  </a:extLst>
                </a:gridCol>
              </a:tblGrid>
              <a:tr h="372459">
                <a:tc>
                  <a:txBody>
                    <a:bodyPr/>
                    <a:lstStyle/>
                    <a:p>
                      <a:pPr lvl="0" algn="ctr">
                        <a:buNone/>
                      </a:pPr>
                      <a:r>
                        <a:rPr lang="en-US" sz="1800" b="1">
                          <a:solidFill>
                            <a:srgbClr val="FFFFFF"/>
                          </a:solidFill>
                        </a:rPr>
                        <a:t>SCENARIO</a:t>
                      </a:r>
                    </a:p>
                  </a:txBody>
                  <a:tcPr anchor="ctr">
                    <a:solidFill>
                      <a:schemeClr val="accent1">
                        <a:lumMod val="75000"/>
                      </a:schemeClr>
                    </a:solidFill>
                  </a:tcPr>
                </a:tc>
                <a:tc>
                  <a:txBody>
                    <a:bodyPr/>
                    <a:lstStyle/>
                    <a:p>
                      <a:pPr algn="ctr"/>
                      <a:r>
                        <a:rPr lang="en-US" sz="1800" b="1">
                          <a:solidFill>
                            <a:srgbClr val="FFFFFF"/>
                          </a:solidFill>
                        </a:rPr>
                        <a:t>CURRENT MHHW </a:t>
                      </a:r>
                    </a:p>
                    <a:p>
                      <a:pPr algn="ctr"/>
                      <a:r>
                        <a:rPr lang="en-US" sz="1800" b="1">
                          <a:solidFill>
                            <a:srgbClr val="FFFFFF"/>
                          </a:solidFill>
                        </a:rPr>
                        <a:t>(ft NAVD88)</a:t>
                      </a:r>
                    </a:p>
                  </a:txBody>
                  <a:tcPr anchor="ctr">
                    <a:solidFill>
                      <a:schemeClr val="accent1">
                        <a:lumMod val="75000"/>
                      </a:schemeClr>
                    </a:solidFill>
                  </a:tcPr>
                </a:tc>
                <a:tc>
                  <a:txBody>
                    <a:bodyPr/>
                    <a:lstStyle/>
                    <a:p>
                      <a:pPr algn="ctr"/>
                      <a:r>
                        <a:rPr lang="en-US" sz="1800" b="1">
                          <a:solidFill>
                            <a:srgbClr val="FFFFFF"/>
                          </a:solidFill>
                        </a:rPr>
                        <a:t>FUTURE </a:t>
                      </a:r>
                      <a:r>
                        <a:rPr lang="en-US" sz="1800" b="1" err="1">
                          <a:solidFill>
                            <a:srgbClr val="FFFFFF"/>
                          </a:solidFill>
                        </a:rPr>
                        <a:t>MHHW</a:t>
                      </a:r>
                      <a:r>
                        <a:rPr lang="en-US" sz="1800" b="1">
                          <a:solidFill>
                            <a:srgbClr val="FFFFFF"/>
                          </a:solidFill>
                        </a:rPr>
                        <a:t> </a:t>
                      </a:r>
                      <a:r>
                        <a:rPr lang="en-US" sz="1800" b="1">
                          <a:solidFill>
                            <a:srgbClr val="FF0000"/>
                          </a:solidFill>
                        </a:rPr>
                        <a:t>USACE</a:t>
                      </a:r>
                    </a:p>
                  </a:txBody>
                  <a:tcPr anchor="ctr">
                    <a:solidFill>
                      <a:schemeClr val="accent1">
                        <a:lumMod val="75000"/>
                      </a:schemeClr>
                    </a:solidFill>
                  </a:tcPr>
                </a:tc>
                <a:tc>
                  <a:txBody>
                    <a:bodyPr/>
                    <a:lstStyle/>
                    <a:p>
                      <a:pPr algn="ctr"/>
                      <a:r>
                        <a:rPr lang="en-US" sz="1800" b="1" u="none">
                          <a:solidFill>
                            <a:srgbClr val="FFFFFF"/>
                          </a:solidFill>
                        </a:rPr>
                        <a:t>FUTURE </a:t>
                      </a:r>
                      <a:r>
                        <a:rPr lang="en-US" sz="1800" b="1" u="none" err="1">
                          <a:solidFill>
                            <a:srgbClr val="FFFFFF"/>
                          </a:solidFill>
                        </a:rPr>
                        <a:t>MHHW</a:t>
                      </a:r>
                      <a:r>
                        <a:rPr lang="en-US" sz="1800" b="1" u="none">
                          <a:solidFill>
                            <a:srgbClr val="FFFFFF"/>
                          </a:solidFill>
                        </a:rPr>
                        <a:t> </a:t>
                      </a:r>
                    </a:p>
                    <a:p>
                      <a:pPr algn="ctr"/>
                      <a:r>
                        <a:rPr lang="en-US" sz="1800" b="1" u="none">
                          <a:solidFill>
                            <a:srgbClr val="00B0F0"/>
                          </a:solidFill>
                        </a:rPr>
                        <a:t>CITY</a:t>
                      </a:r>
                    </a:p>
                  </a:txBody>
                  <a:tcPr anchor="ctr">
                    <a:solidFill>
                      <a:schemeClr val="accent1">
                        <a:lumMod val="75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800" b="1" u="none">
                          <a:solidFill>
                            <a:srgbClr val="FFFFFF"/>
                          </a:solidFill>
                        </a:rPr>
                        <a:t>FUTURE </a:t>
                      </a:r>
                      <a:r>
                        <a:rPr lang="en-US" sz="1800" b="1" u="none" err="1">
                          <a:solidFill>
                            <a:srgbClr val="FFFFFF"/>
                          </a:solidFill>
                        </a:rPr>
                        <a:t>MHHW</a:t>
                      </a:r>
                      <a:r>
                        <a:rPr lang="en-US" sz="1800" b="1" u="none">
                          <a:solidFill>
                            <a:srgbClr val="FFFFFF"/>
                          </a:solidFill>
                        </a:rPr>
                        <a:t> </a:t>
                      </a:r>
                    </a:p>
                    <a:p>
                      <a:pPr lvl="0" algn="ctr">
                        <a:buNone/>
                      </a:pPr>
                      <a:r>
                        <a:rPr lang="en-US" sz="1800" b="1" u="none">
                          <a:solidFill>
                            <a:srgbClr val="00B050"/>
                          </a:solidFill>
                        </a:rPr>
                        <a:t>STATE</a:t>
                      </a:r>
                    </a:p>
                  </a:txBody>
                  <a:tcPr anchor="ctr">
                    <a:solidFill>
                      <a:schemeClr val="accent1">
                        <a:lumMod val="75000"/>
                      </a:schemeClr>
                    </a:solidFill>
                  </a:tcPr>
                </a:tc>
                <a:extLst>
                  <a:ext uri="{0D108BD9-81ED-4DB2-BD59-A6C34878D82A}">
                    <a16:rowId xmlns:a16="http://schemas.microsoft.com/office/drawing/2014/main" val="227754534"/>
                  </a:ext>
                </a:extLst>
              </a:tr>
              <a:tr h="370840">
                <a:tc>
                  <a:txBody>
                    <a:bodyPr/>
                    <a:lstStyle/>
                    <a:p>
                      <a:pPr lvl="0">
                        <a:buNone/>
                      </a:pPr>
                      <a:r>
                        <a:rPr lang="en-US" sz="1800"/>
                        <a:t>Intermediate</a:t>
                      </a:r>
                    </a:p>
                  </a:txBody>
                  <a:tcPr/>
                </a:tc>
                <a:tc>
                  <a:txBody>
                    <a:bodyPr/>
                    <a:lstStyle/>
                    <a:p>
                      <a:pPr algn="ctr"/>
                      <a:r>
                        <a:rPr lang="en-US" sz="1800"/>
                        <a:t>3.27</a:t>
                      </a:r>
                    </a:p>
                  </a:txBody>
                  <a:tcPr/>
                </a:tc>
                <a:tc>
                  <a:txBody>
                    <a:bodyPr/>
                    <a:lstStyle/>
                    <a:p>
                      <a:pPr algn="ctr"/>
                      <a:r>
                        <a:rPr lang="en-US" sz="1800"/>
                        <a:t>4.75</a:t>
                      </a:r>
                    </a:p>
                  </a:txBody>
                  <a:tcPr/>
                </a:tc>
                <a:tc>
                  <a:txBody>
                    <a:bodyPr/>
                    <a:lstStyle/>
                    <a:p>
                      <a:pPr algn="ctr"/>
                      <a:r>
                        <a:rPr lang="en-US" sz="1800"/>
                        <a:t>5.22</a:t>
                      </a:r>
                    </a:p>
                  </a:txBody>
                  <a:tcPr/>
                </a:tc>
                <a:tc>
                  <a:txBody>
                    <a:bodyPr/>
                    <a:lstStyle/>
                    <a:p>
                      <a:pPr lvl="0" algn="ctr">
                        <a:buNone/>
                      </a:pPr>
                      <a:r>
                        <a:rPr lang="en-US" sz="1800"/>
                        <a:t>5.26</a:t>
                      </a:r>
                    </a:p>
                  </a:txBody>
                  <a:tcPr/>
                </a:tc>
                <a:extLst>
                  <a:ext uri="{0D108BD9-81ED-4DB2-BD59-A6C34878D82A}">
                    <a16:rowId xmlns:a16="http://schemas.microsoft.com/office/drawing/2014/main" val="739031491"/>
                  </a:ext>
                </a:extLst>
              </a:tr>
              <a:tr h="370840">
                <a:tc>
                  <a:txBody>
                    <a:bodyPr/>
                    <a:lstStyle/>
                    <a:p>
                      <a:pPr lvl="0">
                        <a:buNone/>
                      </a:pPr>
                      <a:r>
                        <a:rPr lang="en-US" sz="1800"/>
                        <a:t>High</a:t>
                      </a:r>
                    </a:p>
                  </a:txBody>
                  <a:tcPr/>
                </a:tc>
                <a:tc>
                  <a:txBody>
                    <a:bodyPr/>
                    <a:lstStyle/>
                    <a:p>
                      <a:pPr algn="ctr"/>
                      <a:r>
                        <a:rPr lang="en-US" sz="1800"/>
                        <a:t>N/A</a:t>
                      </a:r>
                    </a:p>
                  </a:txBody>
                  <a:tcPr/>
                </a:tc>
                <a:tc>
                  <a:txBody>
                    <a:bodyPr/>
                    <a:lstStyle/>
                    <a:p>
                      <a:pPr algn="ctr"/>
                      <a:r>
                        <a:rPr lang="en-US" sz="1800"/>
                        <a:t>7.13</a:t>
                      </a:r>
                    </a:p>
                  </a:txBody>
                  <a:tcPr/>
                </a:tc>
                <a:tc>
                  <a:txBody>
                    <a:bodyPr/>
                    <a:lstStyle/>
                    <a:p>
                      <a:pPr algn="ctr"/>
                      <a:r>
                        <a:rPr lang="en-US" sz="1800"/>
                        <a:t>N/A</a:t>
                      </a:r>
                    </a:p>
                  </a:txBody>
                  <a:tcPr/>
                </a:tc>
                <a:tc>
                  <a:txBody>
                    <a:bodyPr/>
                    <a:lstStyle/>
                    <a:p>
                      <a:pPr lvl="0" algn="ctr">
                        <a:buNone/>
                      </a:pPr>
                      <a:r>
                        <a:rPr lang="en-US" sz="1800"/>
                        <a:t>7.68</a:t>
                      </a:r>
                    </a:p>
                  </a:txBody>
                  <a:tcPr/>
                </a:tc>
                <a:extLst>
                  <a:ext uri="{0D108BD9-81ED-4DB2-BD59-A6C34878D82A}">
                    <a16:rowId xmlns:a16="http://schemas.microsoft.com/office/drawing/2014/main" val="3118834633"/>
                  </a:ext>
                </a:extLst>
              </a:tr>
            </a:tbl>
          </a:graphicData>
        </a:graphic>
      </p:graphicFrame>
      <p:sp>
        <p:nvSpPr>
          <p:cNvPr id="5" name="TextBox 4">
            <a:extLst>
              <a:ext uri="{FF2B5EF4-FFF2-40B4-BE49-F238E27FC236}">
                <a16:creationId xmlns:a16="http://schemas.microsoft.com/office/drawing/2014/main" id="{B7A9A03A-0B5B-8808-071B-5A94C7C04B48}"/>
              </a:ext>
            </a:extLst>
          </p:cNvPr>
          <p:cNvSpPr txBox="1"/>
          <p:nvPr/>
        </p:nvSpPr>
        <p:spPr>
          <a:xfrm>
            <a:off x="10127226" y="6590519"/>
            <a:ext cx="2064774" cy="276999"/>
          </a:xfrm>
          <a:prstGeom prst="rect">
            <a:avLst/>
          </a:prstGeom>
          <a:noFill/>
        </p:spPr>
        <p:txBody>
          <a:bodyPr wrap="square" rtlCol="0">
            <a:spAutoFit/>
          </a:bodyPr>
          <a:lstStyle/>
          <a:p>
            <a:r>
              <a:rPr lang="en-US" sz="1200"/>
              <a:t>*future represents 50 years</a:t>
            </a:r>
          </a:p>
        </p:txBody>
      </p:sp>
      <p:graphicFrame>
        <p:nvGraphicFramePr>
          <p:cNvPr id="6" name="Table 5">
            <a:extLst>
              <a:ext uri="{FF2B5EF4-FFF2-40B4-BE49-F238E27FC236}">
                <a16:creationId xmlns:a16="http://schemas.microsoft.com/office/drawing/2014/main" id="{130228FD-2A04-9F23-DEB3-BEAF2ABC9024}"/>
              </a:ext>
            </a:extLst>
          </p:cNvPr>
          <p:cNvGraphicFramePr>
            <a:graphicFrameLocks noGrp="1"/>
          </p:cNvGraphicFramePr>
          <p:nvPr>
            <p:extLst>
              <p:ext uri="{D42A27DB-BD31-4B8C-83A1-F6EECF244321}">
                <p14:modId xmlns:p14="http://schemas.microsoft.com/office/powerpoint/2010/main" val="4019033145"/>
              </p:ext>
            </p:extLst>
          </p:nvPr>
        </p:nvGraphicFramePr>
        <p:xfrm>
          <a:off x="372987" y="2667722"/>
          <a:ext cx="11510608" cy="3794760"/>
        </p:xfrm>
        <a:graphic>
          <a:graphicData uri="http://schemas.openxmlformats.org/drawingml/2006/table">
            <a:tbl>
              <a:tblPr>
                <a:tableStyleId>{ED083AE6-46FA-4A59-8FB0-9F97EB10719F}</a:tableStyleId>
              </a:tblPr>
              <a:tblGrid>
                <a:gridCol w="1103047">
                  <a:extLst>
                    <a:ext uri="{9D8B030D-6E8A-4147-A177-3AD203B41FA5}">
                      <a16:colId xmlns:a16="http://schemas.microsoft.com/office/drawing/2014/main" val="7208458"/>
                    </a:ext>
                  </a:extLst>
                </a:gridCol>
                <a:gridCol w="1266825">
                  <a:extLst>
                    <a:ext uri="{9D8B030D-6E8A-4147-A177-3AD203B41FA5}">
                      <a16:colId xmlns:a16="http://schemas.microsoft.com/office/drawing/2014/main" val="3044191971"/>
                    </a:ext>
                  </a:extLst>
                </a:gridCol>
                <a:gridCol w="1514475">
                  <a:extLst>
                    <a:ext uri="{9D8B030D-6E8A-4147-A177-3AD203B41FA5}">
                      <a16:colId xmlns:a16="http://schemas.microsoft.com/office/drawing/2014/main" val="1954228719"/>
                    </a:ext>
                  </a:extLst>
                </a:gridCol>
                <a:gridCol w="2542087">
                  <a:extLst>
                    <a:ext uri="{9D8B030D-6E8A-4147-A177-3AD203B41FA5}">
                      <a16:colId xmlns:a16="http://schemas.microsoft.com/office/drawing/2014/main" val="450300713"/>
                    </a:ext>
                  </a:extLst>
                </a:gridCol>
                <a:gridCol w="2542087">
                  <a:extLst>
                    <a:ext uri="{9D8B030D-6E8A-4147-A177-3AD203B41FA5}">
                      <a16:colId xmlns:a16="http://schemas.microsoft.com/office/drawing/2014/main" val="4190912454"/>
                    </a:ext>
                  </a:extLst>
                </a:gridCol>
                <a:gridCol w="2542087">
                  <a:extLst>
                    <a:ext uri="{9D8B030D-6E8A-4147-A177-3AD203B41FA5}">
                      <a16:colId xmlns:a16="http://schemas.microsoft.com/office/drawing/2014/main" val="3850808778"/>
                    </a:ext>
                  </a:extLst>
                </a:gridCol>
              </a:tblGrid>
              <a:tr h="1234440">
                <a:tc>
                  <a:txBody>
                    <a:bodyPr/>
                    <a:lstStyle/>
                    <a:p>
                      <a:pPr algn="ctr" fontAlgn="base"/>
                      <a:r>
                        <a:rPr lang="en-US" sz="1800" b="1">
                          <a:solidFill>
                            <a:srgbClr val="FFFFFF"/>
                          </a:solidFill>
                          <a:effectLst/>
                        </a:rPr>
                        <a:t>% EVENT​</a:t>
                      </a:r>
                      <a:endParaRPr lang="en-US" b="1" i="0">
                        <a:solidFill>
                          <a:srgbClr val="FFFFFF"/>
                        </a:solidFill>
                        <a:effectLst/>
                      </a:endParaRPr>
                    </a:p>
                  </a:txBody>
                  <a:tcPr anchor="ctr">
                    <a:solidFill>
                      <a:schemeClr val="accent1">
                        <a:lumMod val="75000"/>
                      </a:schemeClr>
                    </a:solidFill>
                  </a:tcPr>
                </a:tc>
                <a:tc>
                  <a:txBody>
                    <a:bodyPr/>
                    <a:lstStyle/>
                    <a:p>
                      <a:pPr algn="ctr" fontAlgn="base"/>
                      <a:r>
                        <a:rPr lang="en-US" sz="1800" b="1">
                          <a:solidFill>
                            <a:srgbClr val="FFFFFF"/>
                          </a:solidFill>
                          <a:effectLst/>
                        </a:rPr>
                        <a:t>‘YEAR’ STORM​</a:t>
                      </a:r>
                      <a:endParaRPr lang="en-US" b="1" i="0">
                        <a:solidFill>
                          <a:srgbClr val="FFFFFF"/>
                        </a:solidFill>
                        <a:effectLst/>
                      </a:endParaRPr>
                    </a:p>
                  </a:txBody>
                  <a:tcPr anchor="ctr">
                    <a:solidFill>
                      <a:schemeClr val="accent1">
                        <a:lumMod val="75000"/>
                      </a:schemeClr>
                    </a:solidFill>
                  </a:tcPr>
                </a:tc>
                <a:tc>
                  <a:txBody>
                    <a:bodyPr/>
                    <a:lstStyle/>
                    <a:p>
                      <a:pPr algn="ctr" fontAlgn="base"/>
                      <a:r>
                        <a:rPr lang="en-US" sz="1800" b="1">
                          <a:solidFill>
                            <a:srgbClr val="FFFFFF"/>
                          </a:solidFill>
                          <a:effectLst/>
                        </a:rPr>
                        <a:t>CURRENT </a:t>
                      </a:r>
                      <a:r>
                        <a:rPr lang="en-US" sz="1800" b="1" err="1">
                          <a:solidFill>
                            <a:srgbClr val="FFFFFF"/>
                          </a:solidFill>
                          <a:effectLst/>
                        </a:rPr>
                        <a:t>WSEL</a:t>
                      </a:r>
                      <a:r>
                        <a:rPr lang="en-US" sz="1800" b="1">
                          <a:solidFill>
                            <a:srgbClr val="FFFFFF"/>
                          </a:solidFill>
                          <a:effectLst/>
                        </a:rPr>
                        <a:t> [ft]​</a:t>
                      </a:r>
                      <a:endParaRPr lang="en-US" b="1" i="0">
                        <a:solidFill>
                          <a:srgbClr val="FFFFFF"/>
                        </a:solidFill>
                        <a:effectLst/>
                      </a:endParaRPr>
                    </a:p>
                  </a:txBody>
                  <a:tcPr anchor="ctr">
                    <a:solidFill>
                      <a:schemeClr val="accent1">
                        <a:lumMod val="75000"/>
                      </a:schemeClr>
                    </a:solidFill>
                  </a:tcPr>
                </a:tc>
                <a:tc>
                  <a:txBody>
                    <a:bodyPr/>
                    <a:lstStyle/>
                    <a:p>
                      <a:pPr algn="ctr" fontAlgn="base"/>
                      <a:r>
                        <a:rPr lang="en-US" sz="1800" b="1">
                          <a:solidFill>
                            <a:srgbClr val="FFFFFF"/>
                          </a:solidFill>
                          <a:effectLst/>
                        </a:rPr>
                        <a:t>FUTURE </a:t>
                      </a:r>
                      <a:r>
                        <a:rPr lang="en-US" sz="1800" b="1" err="1">
                          <a:solidFill>
                            <a:srgbClr val="FFFFFF"/>
                          </a:solidFill>
                          <a:effectLst/>
                        </a:rPr>
                        <a:t>WSEL</a:t>
                      </a:r>
                      <a:endParaRPr lang="en-US" sz="1800" b="1">
                        <a:solidFill>
                          <a:srgbClr val="FFFFFF"/>
                        </a:solidFill>
                        <a:effectLst/>
                      </a:endParaRPr>
                    </a:p>
                    <a:p>
                      <a:pPr algn="ctr" fontAlgn="base"/>
                      <a:r>
                        <a:rPr lang="en-US" sz="1800" b="1">
                          <a:solidFill>
                            <a:srgbClr val="FF0000"/>
                          </a:solidFill>
                          <a:effectLst/>
                        </a:rPr>
                        <a:t>USACE</a:t>
                      </a:r>
                      <a:endParaRPr lang="en-US" sz="1800" b="1">
                        <a:solidFill>
                          <a:srgbClr val="FFFFFF"/>
                        </a:solidFill>
                        <a:effectLst/>
                      </a:endParaRPr>
                    </a:p>
                    <a:p>
                      <a:pPr algn="ctr" fontAlgn="base"/>
                      <a:r>
                        <a:rPr lang="en-US" sz="1800" b="1">
                          <a:solidFill>
                            <a:srgbClr val="FFFFFF"/>
                          </a:solidFill>
                          <a:effectLst/>
                        </a:rPr>
                        <a:t>INTERMEDIATE </a:t>
                      </a:r>
                      <a:r>
                        <a:rPr lang="en-US" sz="1800" b="1" err="1">
                          <a:solidFill>
                            <a:srgbClr val="FFFFFF"/>
                          </a:solidFill>
                          <a:effectLst/>
                        </a:rPr>
                        <a:t>SLC</a:t>
                      </a:r>
                      <a:r>
                        <a:rPr lang="en-US" sz="1800" b="1">
                          <a:solidFill>
                            <a:srgbClr val="FFFFFF"/>
                          </a:solidFill>
                          <a:effectLst/>
                        </a:rPr>
                        <a:t>​</a:t>
                      </a:r>
                      <a:endParaRPr lang="en-US" b="1" i="0">
                        <a:solidFill>
                          <a:srgbClr val="FFFFFF"/>
                        </a:solidFill>
                        <a:effectLst/>
                      </a:endParaRPr>
                    </a:p>
                  </a:txBody>
                  <a:tcPr anchor="ctr">
                    <a:solidFill>
                      <a:schemeClr val="accent1">
                        <a:lumMod val="75000"/>
                      </a:schemeClr>
                    </a:solidFill>
                  </a:tcPr>
                </a:tc>
                <a:tc>
                  <a:txBody>
                    <a:bodyPr/>
                    <a:lstStyle/>
                    <a:p>
                      <a:pPr algn="ctr" fontAlgn="base"/>
                      <a:r>
                        <a:rPr lang="en-US" sz="1800" b="1">
                          <a:solidFill>
                            <a:srgbClr val="FFFFFF"/>
                          </a:solidFill>
                          <a:effectLst/>
                        </a:rPr>
                        <a:t>FUTURE </a:t>
                      </a:r>
                      <a:r>
                        <a:rPr lang="en-US" sz="1800" b="1" err="1">
                          <a:solidFill>
                            <a:srgbClr val="FFFFFF"/>
                          </a:solidFill>
                          <a:effectLst/>
                        </a:rPr>
                        <a:t>WSEL</a:t>
                      </a:r>
                      <a:r>
                        <a:rPr lang="en-US" sz="1800" b="1">
                          <a:solidFill>
                            <a:srgbClr val="FFFFFF"/>
                          </a:solidFill>
                          <a:effectLst/>
                        </a:rPr>
                        <a:t> </a:t>
                      </a:r>
                    </a:p>
                    <a:p>
                      <a:pPr algn="ctr" fontAlgn="base"/>
                      <a:r>
                        <a:rPr lang="en-US" sz="1800" b="1">
                          <a:solidFill>
                            <a:srgbClr val="00B0F0"/>
                          </a:solidFill>
                          <a:effectLst/>
                        </a:rPr>
                        <a:t>CITY</a:t>
                      </a:r>
                      <a:r>
                        <a:rPr lang="en-US" sz="1800" b="1">
                          <a:solidFill>
                            <a:srgbClr val="FFFFFF"/>
                          </a:solidFill>
                          <a:effectLst/>
                        </a:rPr>
                        <a:t> </a:t>
                      </a:r>
                    </a:p>
                    <a:p>
                      <a:pPr algn="ctr" fontAlgn="base"/>
                      <a:r>
                        <a:rPr lang="en-US" sz="1800" b="1">
                          <a:solidFill>
                            <a:srgbClr val="FFFFFF"/>
                          </a:solidFill>
                          <a:effectLst/>
                        </a:rPr>
                        <a:t>INTERMEDIATE </a:t>
                      </a:r>
                      <a:r>
                        <a:rPr lang="en-US" sz="1800" b="1" err="1">
                          <a:solidFill>
                            <a:srgbClr val="FFFFFF"/>
                          </a:solidFill>
                          <a:effectLst/>
                        </a:rPr>
                        <a:t>SLC</a:t>
                      </a:r>
                      <a:endParaRPr lang="en-US" b="1">
                        <a:solidFill>
                          <a:srgbClr val="FFFFFF"/>
                        </a:solidFill>
                        <a:effectLst/>
                      </a:endParaRPr>
                    </a:p>
                  </a:txBody>
                  <a:tcPr anchor="ctr">
                    <a:solidFill>
                      <a:schemeClr val="accent1">
                        <a:lumMod val="75000"/>
                      </a:schemeClr>
                    </a:solidFill>
                  </a:tcPr>
                </a:tc>
                <a:tc>
                  <a:txBody>
                    <a:bodyPr/>
                    <a:lstStyle/>
                    <a:p>
                      <a:pPr algn="ctr" fontAlgn="base"/>
                      <a:r>
                        <a:rPr lang="en-US" sz="1800" b="1" u="none" strike="noStrike">
                          <a:solidFill>
                            <a:srgbClr val="FFFFFF"/>
                          </a:solidFill>
                          <a:effectLst/>
                        </a:rPr>
                        <a:t>FUTURE </a:t>
                      </a:r>
                      <a:r>
                        <a:rPr lang="en-US" sz="1800" b="1" u="none" strike="noStrike" err="1">
                          <a:solidFill>
                            <a:srgbClr val="FFFFFF"/>
                          </a:solidFill>
                          <a:effectLst/>
                        </a:rPr>
                        <a:t>WSEL</a:t>
                      </a:r>
                      <a:r>
                        <a:rPr lang="en-US" sz="1800" b="1" u="none" strike="noStrike">
                          <a:solidFill>
                            <a:srgbClr val="FFFFFF"/>
                          </a:solidFill>
                          <a:effectLst/>
                        </a:rPr>
                        <a:t> </a:t>
                      </a:r>
                    </a:p>
                    <a:p>
                      <a:pPr algn="ctr" fontAlgn="base"/>
                      <a:r>
                        <a:rPr lang="en-US" sz="1800" b="1" u="none" strike="noStrike">
                          <a:solidFill>
                            <a:srgbClr val="00B050"/>
                          </a:solidFill>
                          <a:effectLst/>
                        </a:rPr>
                        <a:t>STATE </a:t>
                      </a:r>
                    </a:p>
                    <a:p>
                      <a:pPr algn="ctr" fontAlgn="base"/>
                      <a:r>
                        <a:rPr lang="en-US" sz="1800" b="1" u="none" strike="noStrike">
                          <a:solidFill>
                            <a:srgbClr val="FFFFFF"/>
                          </a:solidFill>
                          <a:effectLst/>
                        </a:rPr>
                        <a:t>INTERMEDIATE </a:t>
                      </a:r>
                      <a:r>
                        <a:rPr lang="en-US" sz="1800" b="1" u="none" strike="noStrike" err="1">
                          <a:solidFill>
                            <a:srgbClr val="FFFFFF"/>
                          </a:solidFill>
                          <a:effectLst/>
                        </a:rPr>
                        <a:t>SLC</a:t>
                      </a:r>
                      <a:r>
                        <a:rPr lang="en-US" sz="1800" b="1">
                          <a:solidFill>
                            <a:srgbClr val="FFFFFF"/>
                          </a:solidFill>
                          <a:effectLst/>
                        </a:rPr>
                        <a:t>​​</a:t>
                      </a:r>
                      <a:endParaRPr lang="en-US" sz="1200" b="1" i="0">
                        <a:solidFill>
                          <a:srgbClr val="FFFFFF"/>
                        </a:solidFill>
                        <a:effectLst/>
                      </a:endParaRPr>
                    </a:p>
                  </a:txBody>
                  <a:tcPr anchor="ctr">
                    <a:solidFill>
                      <a:schemeClr val="accent1">
                        <a:lumMod val="75000"/>
                      </a:schemeClr>
                    </a:solidFill>
                  </a:tcPr>
                </a:tc>
                <a:extLst>
                  <a:ext uri="{0D108BD9-81ED-4DB2-BD59-A6C34878D82A}">
                    <a16:rowId xmlns:a16="http://schemas.microsoft.com/office/drawing/2014/main" val="2198630877"/>
                  </a:ext>
                </a:extLst>
              </a:tr>
              <a:tr h="304800">
                <a:tc>
                  <a:txBody>
                    <a:bodyPr/>
                    <a:lstStyle/>
                    <a:p>
                      <a:pPr algn="r" fontAlgn="base"/>
                      <a:r>
                        <a:rPr lang="en-US" sz="1800" b="0" u="none" strike="noStrike">
                          <a:solidFill>
                            <a:srgbClr val="000000"/>
                          </a:solidFill>
                          <a:effectLst/>
                        </a:rPr>
                        <a:t>1%</a:t>
                      </a:r>
                      <a:r>
                        <a:rPr lang="en-US" sz="1800" b="0">
                          <a:solidFill>
                            <a:srgbClr val="000000"/>
                          </a:solidFill>
                          <a:effectLst/>
                        </a:rPr>
                        <a:t>​</a:t>
                      </a:r>
                      <a:endParaRPr lang="en-US" b="0" i="0">
                        <a:solidFill>
                          <a:srgbClr val="000000"/>
                        </a:solidFill>
                        <a:effectLst/>
                      </a:endParaRPr>
                    </a:p>
                  </a:txBody>
                  <a:tcPr anchor="ctr"/>
                </a:tc>
                <a:tc>
                  <a:txBody>
                    <a:bodyPr/>
                    <a:lstStyle/>
                    <a:p>
                      <a:pPr algn="r" fontAlgn="base"/>
                      <a:r>
                        <a:rPr lang="en-US" sz="1800" b="0" u="none" strike="noStrike">
                          <a:solidFill>
                            <a:srgbClr val="000000"/>
                          </a:solidFill>
                          <a:effectLst/>
                        </a:rPr>
                        <a:t>100</a:t>
                      </a:r>
                      <a:r>
                        <a:rPr lang="en-US" sz="1800" b="0">
                          <a:solidFill>
                            <a:srgbClr val="000000"/>
                          </a:solidFill>
                          <a:effectLst/>
                        </a:rPr>
                        <a:t>​</a:t>
                      </a:r>
                      <a:endParaRPr lang="en-US" b="0" i="0">
                        <a:solidFill>
                          <a:srgbClr val="000000"/>
                        </a:solidFill>
                        <a:effectLst/>
                      </a:endParaRPr>
                    </a:p>
                  </a:txBody>
                  <a:tcPr anchor="ctr"/>
                </a:tc>
                <a:tc>
                  <a:txBody>
                    <a:bodyPr/>
                    <a:lstStyle/>
                    <a:p>
                      <a:pPr algn="r" fontAlgn="base"/>
                      <a:r>
                        <a:rPr lang="en-US" sz="1800" b="0">
                          <a:solidFill>
                            <a:srgbClr val="000000"/>
                          </a:solidFill>
                          <a:effectLst/>
                        </a:rPr>
                        <a:t>10.9</a:t>
                      </a:r>
                    </a:p>
                  </a:txBody>
                  <a:tcPr/>
                </a:tc>
                <a:tc>
                  <a:txBody>
                    <a:bodyPr/>
                    <a:lstStyle/>
                    <a:p>
                      <a:pPr algn="r" fontAlgn="base"/>
                      <a:r>
                        <a:rPr lang="en-US" sz="1800" b="0">
                          <a:solidFill>
                            <a:srgbClr val="000000"/>
                          </a:solidFill>
                          <a:effectLst/>
                        </a:rPr>
                        <a:t>12.3​</a:t>
                      </a:r>
                      <a:endParaRPr lang="en-US" b="0" i="0">
                        <a:solidFill>
                          <a:srgbClr val="000000"/>
                        </a:solidFill>
                        <a:effectLst/>
                      </a:endParaRPr>
                    </a:p>
                  </a:txBody>
                  <a:tcPr/>
                </a:tc>
                <a:tc>
                  <a:txBody>
                    <a:bodyPr/>
                    <a:lstStyle/>
                    <a:p>
                      <a:pPr algn="r" fontAlgn="base"/>
                      <a:r>
                        <a:rPr lang="en-US" sz="1800" b="0">
                          <a:solidFill>
                            <a:srgbClr val="000000"/>
                          </a:solidFill>
                          <a:effectLst/>
                        </a:rPr>
                        <a:t>12.8​</a:t>
                      </a:r>
                      <a:endParaRPr lang="en-US" b="0" i="0">
                        <a:solidFill>
                          <a:srgbClr val="000000"/>
                        </a:solidFill>
                        <a:effectLst/>
                      </a:endParaRPr>
                    </a:p>
                  </a:txBody>
                  <a:tcPr/>
                </a:tc>
                <a:tc>
                  <a:txBody>
                    <a:bodyPr/>
                    <a:lstStyle/>
                    <a:p>
                      <a:pPr algn="r" fontAlgn="base"/>
                      <a:r>
                        <a:rPr lang="en-US" sz="1800" b="0">
                          <a:solidFill>
                            <a:srgbClr val="000000"/>
                          </a:solidFill>
                          <a:effectLst/>
                        </a:rPr>
                        <a:t>12.8​</a:t>
                      </a:r>
                      <a:endParaRPr lang="en-US" b="0" i="0">
                        <a:solidFill>
                          <a:srgbClr val="000000"/>
                        </a:solidFill>
                        <a:effectLst/>
                      </a:endParaRPr>
                    </a:p>
                  </a:txBody>
                  <a:tcPr/>
                </a:tc>
                <a:extLst>
                  <a:ext uri="{0D108BD9-81ED-4DB2-BD59-A6C34878D82A}">
                    <a16:rowId xmlns:a16="http://schemas.microsoft.com/office/drawing/2014/main" val="3879870088"/>
                  </a:ext>
                </a:extLst>
              </a:tr>
              <a:tr h="304800">
                <a:tc>
                  <a:txBody>
                    <a:bodyPr/>
                    <a:lstStyle/>
                    <a:p>
                      <a:pPr algn="r" fontAlgn="base"/>
                      <a:r>
                        <a:rPr lang="en-US" sz="1800" b="0" u="none" strike="noStrike">
                          <a:solidFill>
                            <a:srgbClr val="000000"/>
                          </a:solidFill>
                          <a:effectLst/>
                        </a:rPr>
                        <a:t>2%</a:t>
                      </a:r>
                      <a:r>
                        <a:rPr lang="en-US" sz="1800" b="0">
                          <a:solidFill>
                            <a:srgbClr val="000000"/>
                          </a:solidFill>
                          <a:effectLst/>
                        </a:rPr>
                        <a:t>​</a:t>
                      </a:r>
                      <a:endParaRPr lang="en-US" b="0" i="0">
                        <a:solidFill>
                          <a:srgbClr val="000000"/>
                        </a:solidFill>
                        <a:effectLst/>
                      </a:endParaRPr>
                    </a:p>
                  </a:txBody>
                  <a:tcPr anchor="ctr"/>
                </a:tc>
                <a:tc>
                  <a:txBody>
                    <a:bodyPr/>
                    <a:lstStyle/>
                    <a:p>
                      <a:pPr algn="r" fontAlgn="base"/>
                      <a:r>
                        <a:rPr lang="en-US" sz="1800" b="0" u="none" strike="noStrike">
                          <a:solidFill>
                            <a:srgbClr val="000000"/>
                          </a:solidFill>
                          <a:effectLst/>
                        </a:rPr>
                        <a:t>50</a:t>
                      </a:r>
                      <a:r>
                        <a:rPr lang="en-US" sz="1800" b="0">
                          <a:solidFill>
                            <a:srgbClr val="000000"/>
                          </a:solidFill>
                          <a:effectLst/>
                        </a:rPr>
                        <a:t>​</a:t>
                      </a:r>
                      <a:endParaRPr lang="en-US" b="0" i="0">
                        <a:solidFill>
                          <a:srgbClr val="000000"/>
                        </a:solidFill>
                        <a:effectLst/>
                      </a:endParaRPr>
                    </a:p>
                  </a:txBody>
                  <a:tcPr anchor="ctr"/>
                </a:tc>
                <a:tc>
                  <a:txBody>
                    <a:bodyPr/>
                    <a:lstStyle/>
                    <a:p>
                      <a:pPr algn="r" fontAlgn="base"/>
                      <a:r>
                        <a:rPr lang="en-US" sz="1800" b="0">
                          <a:solidFill>
                            <a:srgbClr val="000000"/>
                          </a:solidFill>
                          <a:effectLst/>
                        </a:rPr>
                        <a:t>9.6</a:t>
                      </a:r>
                      <a:endParaRPr lang="en-US" b="0" i="0">
                        <a:solidFill>
                          <a:srgbClr val="000000"/>
                        </a:solidFill>
                        <a:effectLst/>
                      </a:endParaRPr>
                    </a:p>
                  </a:txBody>
                  <a:tcPr/>
                </a:tc>
                <a:tc>
                  <a:txBody>
                    <a:bodyPr/>
                    <a:lstStyle/>
                    <a:p>
                      <a:pPr algn="r" fontAlgn="base"/>
                      <a:r>
                        <a:rPr lang="en-US" sz="1800" b="0">
                          <a:solidFill>
                            <a:srgbClr val="000000"/>
                          </a:solidFill>
                          <a:effectLst/>
                        </a:rPr>
                        <a:t>11.1​</a:t>
                      </a:r>
                      <a:endParaRPr lang="en-US" b="0" i="0">
                        <a:solidFill>
                          <a:srgbClr val="000000"/>
                        </a:solidFill>
                        <a:effectLst/>
                      </a:endParaRPr>
                    </a:p>
                  </a:txBody>
                  <a:tcPr/>
                </a:tc>
                <a:tc>
                  <a:txBody>
                    <a:bodyPr/>
                    <a:lstStyle/>
                    <a:p>
                      <a:pPr algn="r" fontAlgn="base"/>
                      <a:r>
                        <a:rPr lang="en-US" sz="1800" b="0">
                          <a:solidFill>
                            <a:srgbClr val="000000"/>
                          </a:solidFill>
                          <a:effectLst/>
                        </a:rPr>
                        <a:t>11.6​</a:t>
                      </a:r>
                      <a:endParaRPr lang="en-US" b="0" i="0">
                        <a:solidFill>
                          <a:srgbClr val="000000"/>
                        </a:solidFill>
                        <a:effectLst/>
                      </a:endParaRPr>
                    </a:p>
                  </a:txBody>
                  <a:tcPr/>
                </a:tc>
                <a:tc>
                  <a:txBody>
                    <a:bodyPr/>
                    <a:lstStyle/>
                    <a:p>
                      <a:pPr algn="r" fontAlgn="base"/>
                      <a:r>
                        <a:rPr lang="en-US" sz="1800" b="0">
                          <a:solidFill>
                            <a:srgbClr val="000000"/>
                          </a:solidFill>
                          <a:effectLst/>
                        </a:rPr>
                        <a:t>11.6​</a:t>
                      </a:r>
                      <a:endParaRPr lang="en-US" b="0" i="0">
                        <a:solidFill>
                          <a:srgbClr val="000000"/>
                        </a:solidFill>
                        <a:effectLst/>
                      </a:endParaRPr>
                    </a:p>
                  </a:txBody>
                  <a:tcPr/>
                </a:tc>
                <a:extLst>
                  <a:ext uri="{0D108BD9-81ED-4DB2-BD59-A6C34878D82A}">
                    <a16:rowId xmlns:a16="http://schemas.microsoft.com/office/drawing/2014/main" val="3135736726"/>
                  </a:ext>
                </a:extLst>
              </a:tr>
              <a:tr h="304800">
                <a:tc>
                  <a:txBody>
                    <a:bodyPr/>
                    <a:lstStyle/>
                    <a:p>
                      <a:pPr algn="r" fontAlgn="base"/>
                      <a:r>
                        <a:rPr lang="en-US" sz="1800" b="0" u="none" strike="noStrike">
                          <a:solidFill>
                            <a:srgbClr val="000000"/>
                          </a:solidFill>
                          <a:effectLst/>
                        </a:rPr>
                        <a:t>5%</a:t>
                      </a:r>
                      <a:r>
                        <a:rPr lang="en-US" sz="1800" b="0">
                          <a:solidFill>
                            <a:srgbClr val="000000"/>
                          </a:solidFill>
                          <a:effectLst/>
                        </a:rPr>
                        <a:t>​</a:t>
                      </a:r>
                      <a:endParaRPr lang="en-US" b="0" i="0">
                        <a:solidFill>
                          <a:srgbClr val="000000"/>
                        </a:solidFill>
                        <a:effectLst/>
                      </a:endParaRPr>
                    </a:p>
                  </a:txBody>
                  <a:tcPr anchor="ctr"/>
                </a:tc>
                <a:tc>
                  <a:txBody>
                    <a:bodyPr/>
                    <a:lstStyle/>
                    <a:p>
                      <a:pPr algn="r" fontAlgn="base"/>
                      <a:r>
                        <a:rPr lang="en-US" sz="1800" b="0" u="none" strike="noStrike">
                          <a:solidFill>
                            <a:srgbClr val="000000"/>
                          </a:solidFill>
                          <a:effectLst/>
                        </a:rPr>
                        <a:t>20</a:t>
                      </a:r>
                      <a:r>
                        <a:rPr lang="en-US" sz="1800" b="0">
                          <a:solidFill>
                            <a:srgbClr val="000000"/>
                          </a:solidFill>
                          <a:effectLst/>
                        </a:rPr>
                        <a:t>​</a:t>
                      </a:r>
                      <a:endParaRPr lang="en-US" b="0" i="0">
                        <a:solidFill>
                          <a:srgbClr val="000000"/>
                        </a:solidFill>
                        <a:effectLst/>
                      </a:endParaRPr>
                    </a:p>
                  </a:txBody>
                  <a:tcPr anchor="ctr"/>
                </a:tc>
                <a:tc>
                  <a:txBody>
                    <a:bodyPr/>
                    <a:lstStyle/>
                    <a:p>
                      <a:pPr algn="r" fontAlgn="base"/>
                      <a:r>
                        <a:rPr lang="en-US" sz="1800" b="0">
                          <a:solidFill>
                            <a:srgbClr val="000000"/>
                          </a:solidFill>
                          <a:effectLst/>
                        </a:rPr>
                        <a:t>8.5</a:t>
                      </a:r>
                    </a:p>
                  </a:txBody>
                  <a:tcPr/>
                </a:tc>
                <a:tc>
                  <a:txBody>
                    <a:bodyPr/>
                    <a:lstStyle/>
                    <a:p>
                      <a:pPr algn="r" fontAlgn="base"/>
                      <a:r>
                        <a:rPr lang="en-US" sz="1800" b="0">
                          <a:solidFill>
                            <a:srgbClr val="000000"/>
                          </a:solidFill>
                          <a:effectLst/>
                        </a:rPr>
                        <a:t>10​</a:t>
                      </a:r>
                      <a:endParaRPr lang="en-US" b="0" i="0">
                        <a:solidFill>
                          <a:srgbClr val="000000"/>
                        </a:solidFill>
                        <a:effectLst/>
                      </a:endParaRPr>
                    </a:p>
                  </a:txBody>
                  <a:tcPr/>
                </a:tc>
                <a:tc>
                  <a:txBody>
                    <a:bodyPr/>
                    <a:lstStyle/>
                    <a:p>
                      <a:pPr algn="r" fontAlgn="base"/>
                      <a:r>
                        <a:rPr lang="en-US" sz="1800" b="0">
                          <a:solidFill>
                            <a:srgbClr val="000000"/>
                          </a:solidFill>
                          <a:effectLst/>
                        </a:rPr>
                        <a:t>10.4​</a:t>
                      </a:r>
                      <a:endParaRPr lang="en-US" b="0" i="0">
                        <a:solidFill>
                          <a:srgbClr val="000000"/>
                        </a:solidFill>
                        <a:effectLst/>
                      </a:endParaRPr>
                    </a:p>
                  </a:txBody>
                  <a:tcPr/>
                </a:tc>
                <a:tc>
                  <a:txBody>
                    <a:bodyPr/>
                    <a:lstStyle/>
                    <a:p>
                      <a:pPr algn="r" fontAlgn="base"/>
                      <a:r>
                        <a:rPr lang="en-US" sz="1800" b="0">
                          <a:solidFill>
                            <a:srgbClr val="000000"/>
                          </a:solidFill>
                          <a:effectLst/>
                        </a:rPr>
                        <a:t>10.5​</a:t>
                      </a:r>
                      <a:endParaRPr lang="en-US" b="0" i="0">
                        <a:solidFill>
                          <a:srgbClr val="000000"/>
                        </a:solidFill>
                        <a:effectLst/>
                      </a:endParaRPr>
                    </a:p>
                  </a:txBody>
                  <a:tcPr/>
                </a:tc>
                <a:extLst>
                  <a:ext uri="{0D108BD9-81ED-4DB2-BD59-A6C34878D82A}">
                    <a16:rowId xmlns:a16="http://schemas.microsoft.com/office/drawing/2014/main" val="3047372068"/>
                  </a:ext>
                </a:extLst>
              </a:tr>
              <a:tr h="304800">
                <a:tc>
                  <a:txBody>
                    <a:bodyPr/>
                    <a:lstStyle/>
                    <a:p>
                      <a:pPr algn="r" fontAlgn="base"/>
                      <a:r>
                        <a:rPr lang="en-US" sz="1800" b="0" u="none" strike="noStrike">
                          <a:solidFill>
                            <a:srgbClr val="000000"/>
                          </a:solidFill>
                          <a:effectLst/>
                        </a:rPr>
                        <a:t>10%</a:t>
                      </a:r>
                      <a:r>
                        <a:rPr lang="en-US" sz="1800" b="0">
                          <a:solidFill>
                            <a:srgbClr val="000000"/>
                          </a:solidFill>
                          <a:effectLst/>
                        </a:rPr>
                        <a:t>​</a:t>
                      </a:r>
                      <a:endParaRPr lang="en-US" b="0" i="0">
                        <a:solidFill>
                          <a:srgbClr val="000000"/>
                        </a:solidFill>
                        <a:effectLst/>
                      </a:endParaRPr>
                    </a:p>
                  </a:txBody>
                  <a:tcPr anchor="ctr"/>
                </a:tc>
                <a:tc>
                  <a:txBody>
                    <a:bodyPr/>
                    <a:lstStyle/>
                    <a:p>
                      <a:pPr algn="r" fontAlgn="base"/>
                      <a:r>
                        <a:rPr lang="en-US" sz="1800" b="0" u="none" strike="noStrike">
                          <a:solidFill>
                            <a:srgbClr val="000000"/>
                          </a:solidFill>
                          <a:effectLst/>
                        </a:rPr>
                        <a:t>10</a:t>
                      </a:r>
                      <a:r>
                        <a:rPr lang="en-US" sz="1800" b="0">
                          <a:solidFill>
                            <a:srgbClr val="000000"/>
                          </a:solidFill>
                          <a:effectLst/>
                        </a:rPr>
                        <a:t>​</a:t>
                      </a:r>
                      <a:endParaRPr lang="en-US" b="0" i="0">
                        <a:solidFill>
                          <a:srgbClr val="000000"/>
                        </a:solidFill>
                        <a:effectLst/>
                      </a:endParaRPr>
                    </a:p>
                  </a:txBody>
                  <a:tcPr anchor="ctr"/>
                </a:tc>
                <a:tc>
                  <a:txBody>
                    <a:bodyPr/>
                    <a:lstStyle/>
                    <a:p>
                      <a:pPr algn="r" fontAlgn="base"/>
                      <a:r>
                        <a:rPr lang="en-US" sz="1800" b="0">
                          <a:solidFill>
                            <a:srgbClr val="000000"/>
                          </a:solidFill>
                          <a:effectLst/>
                        </a:rPr>
                        <a:t>7.7</a:t>
                      </a:r>
                    </a:p>
                  </a:txBody>
                  <a:tcPr/>
                </a:tc>
                <a:tc>
                  <a:txBody>
                    <a:bodyPr/>
                    <a:lstStyle/>
                    <a:p>
                      <a:pPr algn="r" fontAlgn="base"/>
                      <a:r>
                        <a:rPr lang="en-US" sz="1800" b="0">
                          <a:solidFill>
                            <a:srgbClr val="000000"/>
                          </a:solidFill>
                          <a:effectLst/>
                        </a:rPr>
                        <a:t>9.2​</a:t>
                      </a:r>
                      <a:endParaRPr lang="en-US" b="0" i="0">
                        <a:solidFill>
                          <a:srgbClr val="000000"/>
                        </a:solidFill>
                        <a:effectLst/>
                      </a:endParaRPr>
                    </a:p>
                  </a:txBody>
                  <a:tcPr/>
                </a:tc>
                <a:tc>
                  <a:txBody>
                    <a:bodyPr/>
                    <a:lstStyle/>
                    <a:p>
                      <a:pPr algn="r" fontAlgn="base"/>
                      <a:r>
                        <a:rPr lang="en-US" sz="1800" b="0">
                          <a:solidFill>
                            <a:srgbClr val="000000"/>
                          </a:solidFill>
                          <a:effectLst/>
                        </a:rPr>
                        <a:t>9.7​</a:t>
                      </a:r>
                      <a:endParaRPr lang="en-US" b="0" i="0">
                        <a:solidFill>
                          <a:srgbClr val="000000"/>
                        </a:solidFill>
                        <a:effectLst/>
                      </a:endParaRPr>
                    </a:p>
                  </a:txBody>
                  <a:tcPr/>
                </a:tc>
                <a:tc>
                  <a:txBody>
                    <a:bodyPr/>
                    <a:lstStyle/>
                    <a:p>
                      <a:pPr algn="r" fontAlgn="base"/>
                      <a:r>
                        <a:rPr lang="en-US" sz="1800" b="0">
                          <a:solidFill>
                            <a:srgbClr val="000000"/>
                          </a:solidFill>
                          <a:effectLst/>
                        </a:rPr>
                        <a:t>9.7​</a:t>
                      </a:r>
                      <a:endParaRPr lang="en-US" b="0" i="0">
                        <a:solidFill>
                          <a:srgbClr val="000000"/>
                        </a:solidFill>
                        <a:effectLst/>
                      </a:endParaRPr>
                    </a:p>
                  </a:txBody>
                  <a:tcPr/>
                </a:tc>
                <a:extLst>
                  <a:ext uri="{0D108BD9-81ED-4DB2-BD59-A6C34878D82A}">
                    <a16:rowId xmlns:a16="http://schemas.microsoft.com/office/drawing/2014/main" val="3440639800"/>
                  </a:ext>
                </a:extLst>
              </a:tr>
              <a:tr h="304800">
                <a:tc>
                  <a:txBody>
                    <a:bodyPr/>
                    <a:lstStyle/>
                    <a:p>
                      <a:pPr algn="r" fontAlgn="base"/>
                      <a:r>
                        <a:rPr lang="en-US" sz="1800" b="0" u="none" strike="noStrike">
                          <a:solidFill>
                            <a:srgbClr val="000000"/>
                          </a:solidFill>
                          <a:effectLst/>
                        </a:rPr>
                        <a:t>20%</a:t>
                      </a:r>
                      <a:r>
                        <a:rPr lang="en-US" sz="1800" b="0">
                          <a:solidFill>
                            <a:srgbClr val="000000"/>
                          </a:solidFill>
                          <a:effectLst/>
                        </a:rPr>
                        <a:t>​</a:t>
                      </a:r>
                      <a:endParaRPr lang="en-US" b="0" i="0">
                        <a:solidFill>
                          <a:srgbClr val="000000"/>
                        </a:solidFill>
                        <a:effectLst/>
                      </a:endParaRPr>
                    </a:p>
                  </a:txBody>
                  <a:tcPr anchor="ctr"/>
                </a:tc>
                <a:tc>
                  <a:txBody>
                    <a:bodyPr/>
                    <a:lstStyle/>
                    <a:p>
                      <a:pPr algn="r" fontAlgn="base"/>
                      <a:r>
                        <a:rPr lang="en-US" sz="1800" b="0" u="none" strike="noStrike">
                          <a:solidFill>
                            <a:srgbClr val="000000"/>
                          </a:solidFill>
                          <a:effectLst/>
                        </a:rPr>
                        <a:t>5</a:t>
                      </a:r>
                      <a:r>
                        <a:rPr lang="en-US" sz="1800" b="0">
                          <a:solidFill>
                            <a:srgbClr val="000000"/>
                          </a:solidFill>
                          <a:effectLst/>
                        </a:rPr>
                        <a:t>​</a:t>
                      </a:r>
                      <a:endParaRPr lang="en-US" b="0" i="0">
                        <a:solidFill>
                          <a:srgbClr val="000000"/>
                        </a:solidFill>
                        <a:effectLst/>
                      </a:endParaRPr>
                    </a:p>
                  </a:txBody>
                  <a:tcPr anchor="ctr"/>
                </a:tc>
                <a:tc>
                  <a:txBody>
                    <a:bodyPr/>
                    <a:lstStyle/>
                    <a:p>
                      <a:pPr algn="r" fontAlgn="base"/>
                      <a:r>
                        <a:rPr lang="en-US" sz="1800" b="0">
                          <a:solidFill>
                            <a:srgbClr val="000000"/>
                          </a:solidFill>
                          <a:effectLst/>
                        </a:rPr>
                        <a:t>7.0</a:t>
                      </a:r>
                      <a:endParaRPr lang="en-US" b="0" i="0">
                        <a:solidFill>
                          <a:srgbClr val="000000"/>
                        </a:solidFill>
                        <a:effectLst/>
                      </a:endParaRPr>
                    </a:p>
                  </a:txBody>
                  <a:tcPr/>
                </a:tc>
                <a:tc>
                  <a:txBody>
                    <a:bodyPr/>
                    <a:lstStyle/>
                    <a:p>
                      <a:pPr algn="r" fontAlgn="base"/>
                      <a:r>
                        <a:rPr lang="en-US" sz="1800" b="0">
                          <a:solidFill>
                            <a:srgbClr val="000000"/>
                          </a:solidFill>
                          <a:effectLst/>
                        </a:rPr>
                        <a:t>8.5​</a:t>
                      </a:r>
                      <a:endParaRPr lang="en-US" b="0" i="0">
                        <a:solidFill>
                          <a:srgbClr val="000000"/>
                        </a:solidFill>
                        <a:effectLst/>
                      </a:endParaRPr>
                    </a:p>
                  </a:txBody>
                  <a:tcPr/>
                </a:tc>
                <a:tc>
                  <a:txBody>
                    <a:bodyPr/>
                    <a:lstStyle/>
                    <a:p>
                      <a:pPr algn="r" fontAlgn="base"/>
                      <a:r>
                        <a:rPr lang="en-US" sz="1800" b="0">
                          <a:solidFill>
                            <a:srgbClr val="000000"/>
                          </a:solidFill>
                          <a:effectLst/>
                        </a:rPr>
                        <a:t>9.0​</a:t>
                      </a:r>
                      <a:endParaRPr lang="en-US" b="0" i="0">
                        <a:solidFill>
                          <a:srgbClr val="000000"/>
                        </a:solidFill>
                        <a:effectLst/>
                      </a:endParaRPr>
                    </a:p>
                  </a:txBody>
                  <a:tcPr/>
                </a:tc>
                <a:tc>
                  <a:txBody>
                    <a:bodyPr/>
                    <a:lstStyle/>
                    <a:p>
                      <a:pPr algn="r" fontAlgn="base"/>
                      <a:r>
                        <a:rPr lang="en-US" sz="1800" b="0">
                          <a:solidFill>
                            <a:srgbClr val="000000"/>
                          </a:solidFill>
                          <a:effectLst/>
                        </a:rPr>
                        <a:t>9.0​</a:t>
                      </a:r>
                      <a:endParaRPr lang="en-US" b="0" i="0">
                        <a:solidFill>
                          <a:srgbClr val="000000"/>
                        </a:solidFill>
                        <a:effectLst/>
                      </a:endParaRPr>
                    </a:p>
                  </a:txBody>
                  <a:tcPr/>
                </a:tc>
                <a:extLst>
                  <a:ext uri="{0D108BD9-81ED-4DB2-BD59-A6C34878D82A}">
                    <a16:rowId xmlns:a16="http://schemas.microsoft.com/office/drawing/2014/main" val="2879507115"/>
                  </a:ext>
                </a:extLst>
              </a:tr>
              <a:tr h="304800">
                <a:tc>
                  <a:txBody>
                    <a:bodyPr/>
                    <a:lstStyle/>
                    <a:p>
                      <a:pPr algn="r" fontAlgn="base"/>
                      <a:r>
                        <a:rPr lang="en-US" sz="1800" b="0" u="none" strike="noStrike">
                          <a:solidFill>
                            <a:srgbClr val="000000"/>
                          </a:solidFill>
                          <a:effectLst/>
                        </a:rPr>
                        <a:t>50%</a:t>
                      </a:r>
                      <a:r>
                        <a:rPr lang="en-US" sz="1800" b="0">
                          <a:solidFill>
                            <a:srgbClr val="000000"/>
                          </a:solidFill>
                          <a:effectLst/>
                        </a:rPr>
                        <a:t>​</a:t>
                      </a:r>
                      <a:endParaRPr lang="en-US" b="0" i="0">
                        <a:solidFill>
                          <a:srgbClr val="000000"/>
                        </a:solidFill>
                        <a:effectLst/>
                      </a:endParaRPr>
                    </a:p>
                  </a:txBody>
                  <a:tcPr anchor="ctr"/>
                </a:tc>
                <a:tc>
                  <a:txBody>
                    <a:bodyPr/>
                    <a:lstStyle/>
                    <a:p>
                      <a:pPr algn="r" fontAlgn="base"/>
                      <a:r>
                        <a:rPr lang="en-US" sz="1800" b="0" u="none" strike="noStrike">
                          <a:solidFill>
                            <a:srgbClr val="000000"/>
                          </a:solidFill>
                          <a:effectLst/>
                        </a:rPr>
                        <a:t>2</a:t>
                      </a:r>
                      <a:r>
                        <a:rPr lang="en-US" sz="1800" b="0">
                          <a:solidFill>
                            <a:srgbClr val="000000"/>
                          </a:solidFill>
                          <a:effectLst/>
                        </a:rPr>
                        <a:t>​</a:t>
                      </a:r>
                      <a:endParaRPr lang="en-US" b="0" i="0">
                        <a:solidFill>
                          <a:srgbClr val="000000"/>
                        </a:solidFill>
                        <a:effectLst/>
                      </a:endParaRPr>
                    </a:p>
                  </a:txBody>
                  <a:tcPr anchor="ctr"/>
                </a:tc>
                <a:tc>
                  <a:txBody>
                    <a:bodyPr/>
                    <a:lstStyle/>
                    <a:p>
                      <a:pPr algn="r" fontAlgn="base"/>
                      <a:r>
                        <a:rPr lang="en-US" sz="1800" b="0">
                          <a:solidFill>
                            <a:srgbClr val="000000"/>
                          </a:solidFill>
                          <a:effectLst/>
                        </a:rPr>
                        <a:t>6.1</a:t>
                      </a:r>
                      <a:endParaRPr lang="en-US" b="0" i="0">
                        <a:solidFill>
                          <a:srgbClr val="000000"/>
                        </a:solidFill>
                        <a:effectLst/>
                      </a:endParaRPr>
                    </a:p>
                  </a:txBody>
                  <a:tcPr/>
                </a:tc>
                <a:tc>
                  <a:txBody>
                    <a:bodyPr/>
                    <a:lstStyle/>
                    <a:p>
                      <a:pPr algn="r" fontAlgn="base"/>
                      <a:r>
                        <a:rPr lang="en-US" sz="1800" b="0">
                          <a:solidFill>
                            <a:srgbClr val="000000"/>
                          </a:solidFill>
                          <a:effectLst/>
                        </a:rPr>
                        <a:t>7.6​</a:t>
                      </a:r>
                      <a:endParaRPr lang="en-US" b="0" i="0">
                        <a:solidFill>
                          <a:srgbClr val="000000"/>
                        </a:solidFill>
                        <a:effectLst/>
                      </a:endParaRPr>
                    </a:p>
                  </a:txBody>
                  <a:tcPr/>
                </a:tc>
                <a:tc>
                  <a:txBody>
                    <a:bodyPr/>
                    <a:lstStyle/>
                    <a:p>
                      <a:pPr algn="r" fontAlgn="base"/>
                      <a:r>
                        <a:rPr lang="en-US" sz="1800" b="0">
                          <a:solidFill>
                            <a:srgbClr val="000000"/>
                          </a:solidFill>
                          <a:effectLst/>
                        </a:rPr>
                        <a:t>8.1​</a:t>
                      </a:r>
                      <a:endParaRPr lang="en-US" b="0" i="0">
                        <a:solidFill>
                          <a:srgbClr val="000000"/>
                        </a:solidFill>
                        <a:effectLst/>
                      </a:endParaRPr>
                    </a:p>
                  </a:txBody>
                  <a:tcPr/>
                </a:tc>
                <a:tc>
                  <a:txBody>
                    <a:bodyPr/>
                    <a:lstStyle/>
                    <a:p>
                      <a:pPr algn="r" fontAlgn="base"/>
                      <a:r>
                        <a:rPr lang="en-US" sz="1800" b="0">
                          <a:solidFill>
                            <a:srgbClr val="000000"/>
                          </a:solidFill>
                          <a:effectLst/>
                        </a:rPr>
                        <a:t>8.1​</a:t>
                      </a:r>
                      <a:endParaRPr lang="en-US" b="0" i="0">
                        <a:solidFill>
                          <a:srgbClr val="000000"/>
                        </a:solidFill>
                        <a:effectLst/>
                      </a:endParaRPr>
                    </a:p>
                  </a:txBody>
                  <a:tcPr/>
                </a:tc>
                <a:extLst>
                  <a:ext uri="{0D108BD9-81ED-4DB2-BD59-A6C34878D82A}">
                    <a16:rowId xmlns:a16="http://schemas.microsoft.com/office/drawing/2014/main" val="3121013076"/>
                  </a:ext>
                </a:extLst>
              </a:tr>
              <a:tr h="304800">
                <a:tc>
                  <a:txBody>
                    <a:bodyPr/>
                    <a:lstStyle/>
                    <a:p>
                      <a:pPr algn="r" fontAlgn="base"/>
                      <a:r>
                        <a:rPr lang="en-US" sz="1800" b="0" u="none" strike="noStrike">
                          <a:solidFill>
                            <a:srgbClr val="000000"/>
                          </a:solidFill>
                          <a:effectLst/>
                        </a:rPr>
                        <a:t>100%</a:t>
                      </a:r>
                      <a:r>
                        <a:rPr lang="en-US" sz="1800" b="0">
                          <a:solidFill>
                            <a:srgbClr val="000000"/>
                          </a:solidFill>
                          <a:effectLst/>
                        </a:rPr>
                        <a:t>​</a:t>
                      </a:r>
                      <a:endParaRPr lang="en-US" b="0" i="0">
                        <a:solidFill>
                          <a:srgbClr val="000000"/>
                        </a:solidFill>
                        <a:effectLst/>
                      </a:endParaRPr>
                    </a:p>
                  </a:txBody>
                  <a:tcPr anchor="ctr"/>
                </a:tc>
                <a:tc>
                  <a:txBody>
                    <a:bodyPr/>
                    <a:lstStyle/>
                    <a:p>
                      <a:pPr algn="r" fontAlgn="base"/>
                      <a:r>
                        <a:rPr lang="en-US" sz="1800" b="0" u="none" strike="noStrike">
                          <a:solidFill>
                            <a:srgbClr val="000000"/>
                          </a:solidFill>
                          <a:effectLst/>
                        </a:rPr>
                        <a:t>1</a:t>
                      </a:r>
                      <a:r>
                        <a:rPr lang="en-US" sz="1800" b="0">
                          <a:solidFill>
                            <a:srgbClr val="000000"/>
                          </a:solidFill>
                          <a:effectLst/>
                        </a:rPr>
                        <a:t>​</a:t>
                      </a:r>
                      <a:endParaRPr lang="en-US" b="0" i="0">
                        <a:solidFill>
                          <a:srgbClr val="000000"/>
                        </a:solidFill>
                        <a:effectLst/>
                      </a:endParaRPr>
                    </a:p>
                  </a:txBody>
                  <a:tcPr anchor="ctr"/>
                </a:tc>
                <a:tc>
                  <a:txBody>
                    <a:bodyPr/>
                    <a:lstStyle/>
                    <a:p>
                      <a:pPr algn="r" fontAlgn="base"/>
                      <a:r>
                        <a:rPr lang="en-US" sz="1800" b="0">
                          <a:solidFill>
                            <a:srgbClr val="000000"/>
                          </a:solidFill>
                          <a:effectLst/>
                        </a:rPr>
                        <a:t>5.4​</a:t>
                      </a:r>
                      <a:endParaRPr lang="en-US" b="0" i="0">
                        <a:solidFill>
                          <a:srgbClr val="000000"/>
                        </a:solidFill>
                        <a:effectLst/>
                      </a:endParaRPr>
                    </a:p>
                  </a:txBody>
                  <a:tcPr/>
                </a:tc>
                <a:tc>
                  <a:txBody>
                    <a:bodyPr/>
                    <a:lstStyle/>
                    <a:p>
                      <a:pPr algn="r" fontAlgn="base"/>
                      <a:r>
                        <a:rPr lang="en-US" sz="1800" b="0">
                          <a:solidFill>
                            <a:srgbClr val="000000"/>
                          </a:solidFill>
                          <a:effectLst/>
                        </a:rPr>
                        <a:t>6.9​</a:t>
                      </a:r>
                      <a:endParaRPr lang="en-US" b="0" i="0">
                        <a:solidFill>
                          <a:srgbClr val="000000"/>
                        </a:solidFill>
                        <a:effectLst/>
                      </a:endParaRPr>
                    </a:p>
                  </a:txBody>
                  <a:tcPr/>
                </a:tc>
                <a:tc>
                  <a:txBody>
                    <a:bodyPr/>
                    <a:lstStyle/>
                    <a:p>
                      <a:pPr algn="r" fontAlgn="base"/>
                      <a:r>
                        <a:rPr lang="en-US" sz="1800" b="0">
                          <a:solidFill>
                            <a:srgbClr val="000000"/>
                          </a:solidFill>
                          <a:effectLst/>
                        </a:rPr>
                        <a:t>7.4​</a:t>
                      </a:r>
                      <a:endParaRPr lang="en-US" b="0" i="0">
                        <a:solidFill>
                          <a:srgbClr val="000000"/>
                        </a:solidFill>
                        <a:effectLst/>
                      </a:endParaRPr>
                    </a:p>
                  </a:txBody>
                  <a:tcPr/>
                </a:tc>
                <a:tc>
                  <a:txBody>
                    <a:bodyPr/>
                    <a:lstStyle/>
                    <a:p>
                      <a:pPr algn="r" fontAlgn="base"/>
                      <a:r>
                        <a:rPr lang="en-US" sz="1800" b="0">
                          <a:solidFill>
                            <a:srgbClr val="000000"/>
                          </a:solidFill>
                          <a:effectLst/>
                        </a:rPr>
                        <a:t>7.4​</a:t>
                      </a:r>
                      <a:endParaRPr lang="en-US" b="0" i="0">
                        <a:solidFill>
                          <a:srgbClr val="000000"/>
                        </a:solidFill>
                        <a:effectLst/>
                      </a:endParaRPr>
                    </a:p>
                  </a:txBody>
                  <a:tcPr/>
                </a:tc>
                <a:extLst>
                  <a:ext uri="{0D108BD9-81ED-4DB2-BD59-A6C34878D82A}">
                    <a16:rowId xmlns:a16="http://schemas.microsoft.com/office/drawing/2014/main" val="1390605801"/>
                  </a:ext>
                </a:extLst>
              </a:tr>
            </a:tbl>
          </a:graphicData>
        </a:graphic>
      </p:graphicFrame>
      <p:sp>
        <p:nvSpPr>
          <p:cNvPr id="7" name="Rectangle 1">
            <a:extLst>
              <a:ext uri="{FF2B5EF4-FFF2-40B4-BE49-F238E27FC236}">
                <a16:creationId xmlns:a16="http://schemas.microsoft.com/office/drawing/2014/main" id="{128D6BA2-B342-D5EE-5B40-045EA43DB387}"/>
              </a:ext>
            </a:extLst>
          </p:cNvPr>
          <p:cNvSpPr>
            <a:spLocks noChangeArrowheads="1"/>
          </p:cNvSpPr>
          <p:nvPr/>
        </p:nvSpPr>
        <p:spPr bwMode="auto">
          <a:xfrm>
            <a:off x="1387475" y="1817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9962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16D6C4-02CF-6204-5753-B343AFFB90E2}"/>
              </a:ext>
            </a:extLst>
          </p:cNvPr>
          <p:cNvSpPr>
            <a:spLocks noGrp="1"/>
          </p:cNvSpPr>
          <p:nvPr>
            <p:ph sz="quarter" idx="10"/>
          </p:nvPr>
        </p:nvSpPr>
        <p:spPr>
          <a:xfrm>
            <a:off x="154952" y="741457"/>
            <a:ext cx="11882096" cy="6116543"/>
          </a:xfrm>
        </p:spPr>
        <p:txBody>
          <a:bodyPr numCol="2"/>
          <a:lstStyle/>
          <a:p>
            <a:r>
              <a:rPr lang="en-US" sz="2400" b="1" cap="all">
                <a:solidFill>
                  <a:schemeClr val="accent5">
                    <a:lumMod val="40000"/>
                    <a:lumOff val="60000"/>
                  </a:schemeClr>
                </a:solidFill>
                <a:latin typeface="Arial"/>
                <a:ea typeface="ＭＳ Ｐゴシック"/>
                <a:cs typeface="Arial"/>
              </a:rPr>
              <a:t>Structural Measures</a:t>
            </a:r>
          </a:p>
          <a:p>
            <a:pPr marL="342900" marR="0" lvl="0" indent="-342900" algn="l">
              <a:spcBef>
                <a:spcPts val="0"/>
              </a:spcBef>
              <a:spcAft>
                <a:spcPts val="0"/>
              </a:spcAft>
              <a:buClr>
                <a:srgbClr val="002060"/>
              </a:buClr>
              <a:buFont typeface="Wingdings" panose="05000000000000000000" pitchFamily="2" charset="2"/>
              <a:buChar char="§"/>
            </a:pPr>
            <a:r>
              <a:rPr lang="en-US" sz="2200">
                <a:solidFill>
                  <a:schemeClr val="tx1"/>
                </a:solidFill>
                <a:effectLst/>
                <a:latin typeface="Arial"/>
                <a:ea typeface="Calibri"/>
                <a:cs typeface="Times New Roman"/>
              </a:rPr>
              <a:t>Levees </a:t>
            </a:r>
          </a:p>
          <a:p>
            <a:pPr marL="342900" marR="0" lvl="0" indent="-342900" algn="l">
              <a:spcBef>
                <a:spcPts val="0"/>
              </a:spcBef>
              <a:spcAft>
                <a:spcPts val="0"/>
              </a:spcAft>
              <a:buClr>
                <a:srgbClr val="002060"/>
              </a:buClr>
              <a:buFont typeface="Wingdings" panose="05000000000000000000" pitchFamily="2" charset="2"/>
              <a:buChar char="§"/>
            </a:pPr>
            <a:r>
              <a:rPr lang="en-US" sz="2200">
                <a:solidFill>
                  <a:schemeClr val="tx1"/>
                </a:solidFill>
                <a:effectLst/>
                <a:latin typeface="Arial"/>
                <a:ea typeface="Calibri"/>
                <a:cs typeface="Times New Roman"/>
              </a:rPr>
              <a:t>Floodwalls</a:t>
            </a:r>
          </a:p>
          <a:p>
            <a:pPr marL="342900" marR="0" lvl="0" indent="-342900" algn="l">
              <a:spcBef>
                <a:spcPts val="0"/>
              </a:spcBef>
              <a:spcAft>
                <a:spcPts val="0"/>
              </a:spcAft>
              <a:buClr>
                <a:srgbClr val="002060"/>
              </a:buClr>
              <a:buFont typeface="Wingdings" panose="05000000000000000000" pitchFamily="2" charset="2"/>
              <a:buChar char="§"/>
            </a:pPr>
            <a:r>
              <a:rPr lang="en-US" sz="2200">
                <a:solidFill>
                  <a:schemeClr val="tx1"/>
                </a:solidFill>
                <a:latin typeface="Arial"/>
                <a:ea typeface="Calibri"/>
                <a:cs typeface="Times New Roman"/>
              </a:rPr>
              <a:t>Vegetated berms</a:t>
            </a:r>
          </a:p>
          <a:p>
            <a:pPr marL="342900" marR="0" lvl="0" indent="-342900" algn="l">
              <a:spcBef>
                <a:spcPts val="0"/>
              </a:spcBef>
              <a:spcAft>
                <a:spcPts val="0"/>
              </a:spcAft>
              <a:buClr>
                <a:srgbClr val="002060"/>
              </a:buClr>
              <a:buFont typeface="Wingdings" panose="05000000000000000000" pitchFamily="2" charset="2"/>
              <a:buChar char="§"/>
            </a:pPr>
            <a:r>
              <a:rPr lang="en-US" sz="2200">
                <a:solidFill>
                  <a:schemeClr val="tx1"/>
                </a:solidFill>
                <a:effectLst/>
                <a:latin typeface="Arial"/>
                <a:ea typeface="Calibri"/>
                <a:cs typeface="Times New Roman"/>
              </a:rPr>
              <a:t>Sand </a:t>
            </a:r>
            <a:r>
              <a:rPr lang="en-US" sz="2200">
                <a:solidFill>
                  <a:schemeClr val="tx1"/>
                </a:solidFill>
                <a:effectLst/>
                <a:latin typeface="+mn-lt"/>
                <a:ea typeface="Calibri"/>
                <a:cs typeface="Times New Roman"/>
              </a:rPr>
              <a:t>berms </a:t>
            </a:r>
            <a:r>
              <a:rPr lang="en-US" sz="2200">
                <a:solidFill>
                  <a:srgbClr val="FF0000"/>
                </a:solidFill>
                <a:effectLst/>
                <a:latin typeface="+mn-lt"/>
                <a:ea typeface="Calibri"/>
                <a:cs typeface="Calibri"/>
              </a:rPr>
              <a:t>×</a:t>
            </a:r>
            <a:r>
              <a:rPr lang="en-US" sz="2200" b="1">
                <a:solidFill>
                  <a:srgbClr val="FF0000"/>
                </a:solidFill>
                <a:effectLst/>
                <a:latin typeface="+mn-lt"/>
                <a:ea typeface="Calibri"/>
                <a:cs typeface="Calibri"/>
              </a:rPr>
              <a:t> </a:t>
            </a:r>
            <a:endParaRPr lang="en-US" sz="2200">
              <a:solidFill>
                <a:schemeClr val="tx1"/>
              </a:solidFill>
              <a:effectLst/>
              <a:latin typeface="+mn-lt"/>
              <a:ea typeface="Calibri"/>
              <a:cs typeface="Calibri"/>
            </a:endParaRPr>
          </a:p>
          <a:p>
            <a:pPr marL="342900" marR="0" lvl="0" indent="-342900" algn="l">
              <a:spcBef>
                <a:spcPts val="0"/>
              </a:spcBef>
              <a:spcAft>
                <a:spcPts val="0"/>
              </a:spcAft>
              <a:buClr>
                <a:srgbClr val="002060"/>
              </a:buClr>
              <a:buFont typeface="Wingdings" panose="05000000000000000000" pitchFamily="2" charset="2"/>
              <a:buChar char="§"/>
            </a:pPr>
            <a:r>
              <a:rPr lang="en-US" sz="2200">
                <a:solidFill>
                  <a:schemeClr val="tx1"/>
                </a:solidFill>
                <a:effectLst/>
                <a:latin typeface="+mn-lt"/>
                <a:ea typeface="Calibri"/>
                <a:cs typeface="Times New Roman"/>
              </a:rPr>
              <a:t>Dunes </a:t>
            </a:r>
            <a:r>
              <a:rPr lang="en-US" sz="2200">
                <a:solidFill>
                  <a:srgbClr val="FF0000"/>
                </a:solidFill>
                <a:effectLst/>
                <a:latin typeface="+mn-lt"/>
                <a:ea typeface="Calibri"/>
                <a:cs typeface="Calibri"/>
              </a:rPr>
              <a:t>×</a:t>
            </a:r>
            <a:endParaRPr lang="en-US" sz="2200" b="1">
              <a:solidFill>
                <a:srgbClr val="FF0000"/>
              </a:solidFill>
              <a:effectLst/>
              <a:latin typeface="+mn-lt"/>
              <a:ea typeface="Calibri"/>
              <a:cs typeface="Calibri"/>
            </a:endParaRPr>
          </a:p>
          <a:p>
            <a:pPr marL="342900" marR="0" lvl="0" indent="-342900" algn="l">
              <a:spcBef>
                <a:spcPts val="0"/>
              </a:spcBef>
              <a:spcAft>
                <a:spcPts val="0"/>
              </a:spcAft>
              <a:buClr>
                <a:srgbClr val="002060"/>
              </a:buClr>
              <a:buFont typeface="Wingdings" panose="05000000000000000000" pitchFamily="2" charset="2"/>
              <a:buChar char="§"/>
            </a:pPr>
            <a:r>
              <a:rPr lang="en-US" sz="2200">
                <a:solidFill>
                  <a:schemeClr val="tx1"/>
                </a:solidFill>
                <a:latin typeface="Arial"/>
                <a:ea typeface="Calibri"/>
                <a:cs typeface="Times New Roman"/>
              </a:rPr>
              <a:t>Tide gates and associated tie ins</a:t>
            </a:r>
          </a:p>
          <a:p>
            <a:pPr marL="342900" marR="0" lvl="0" indent="-342900" algn="l">
              <a:spcBef>
                <a:spcPts val="0"/>
              </a:spcBef>
              <a:spcAft>
                <a:spcPts val="0"/>
              </a:spcAft>
              <a:buClr>
                <a:srgbClr val="002060"/>
              </a:buClr>
              <a:buFont typeface="Wingdings" panose="05000000000000000000" pitchFamily="2" charset="2"/>
              <a:buChar char="§"/>
            </a:pPr>
            <a:r>
              <a:rPr lang="en-US" sz="2200">
                <a:solidFill>
                  <a:schemeClr val="tx1"/>
                </a:solidFill>
                <a:effectLst/>
                <a:latin typeface="Arial"/>
                <a:ea typeface="Calibri"/>
                <a:cs typeface="Times New Roman"/>
              </a:rPr>
              <a:t>Road raising</a:t>
            </a:r>
          </a:p>
          <a:p>
            <a:pPr marL="342900" marR="0" lvl="0" indent="-342900" algn="l">
              <a:spcBef>
                <a:spcPts val="0"/>
              </a:spcBef>
              <a:spcAft>
                <a:spcPts val="0"/>
              </a:spcAft>
              <a:buClr>
                <a:srgbClr val="002060"/>
              </a:buClr>
              <a:buFont typeface="Wingdings" panose="05000000000000000000" pitchFamily="2" charset="2"/>
              <a:buChar char="§"/>
            </a:pPr>
            <a:r>
              <a:rPr lang="en-US" sz="2200">
                <a:solidFill>
                  <a:schemeClr val="tx1"/>
                </a:solidFill>
                <a:latin typeface="Arial"/>
                <a:ea typeface="Calibri"/>
                <a:cs typeface="Times New Roman"/>
              </a:rPr>
              <a:t>Bulkheads</a:t>
            </a:r>
          </a:p>
          <a:p>
            <a:pPr marL="342900" indent="-342900">
              <a:spcAft>
                <a:spcPts val="0"/>
              </a:spcAft>
              <a:buClr>
                <a:srgbClr val="002060"/>
              </a:buClr>
              <a:buFont typeface="Wingdings" panose="05000000000000000000" pitchFamily="2" charset="2"/>
              <a:buChar char="§"/>
            </a:pPr>
            <a:r>
              <a:rPr lang="en-US" sz="2200">
                <a:solidFill>
                  <a:schemeClr val="tx1"/>
                </a:solidFill>
                <a:latin typeface="Arial"/>
                <a:ea typeface="Calibri"/>
                <a:cs typeface="Times New Roman"/>
              </a:rPr>
              <a:t>Groins </a:t>
            </a:r>
            <a:r>
              <a:rPr lang="en-US" sz="2200">
                <a:solidFill>
                  <a:srgbClr val="FF0000"/>
                </a:solidFill>
                <a:latin typeface="Arial"/>
                <a:ea typeface="Calibri"/>
                <a:cs typeface="Arial"/>
              </a:rPr>
              <a:t>×</a:t>
            </a:r>
          </a:p>
          <a:p>
            <a:pPr marL="342900" indent="-342900">
              <a:spcAft>
                <a:spcPts val="0"/>
              </a:spcAft>
              <a:buClr>
                <a:srgbClr val="002060"/>
              </a:buClr>
              <a:buFont typeface="Wingdings" panose="05000000000000000000" pitchFamily="2" charset="2"/>
              <a:buChar char="§"/>
            </a:pPr>
            <a:r>
              <a:rPr lang="en-US" sz="2200">
                <a:solidFill>
                  <a:schemeClr val="tx1"/>
                </a:solidFill>
                <a:latin typeface="Arial"/>
                <a:ea typeface="Calibri"/>
                <a:cs typeface="Times New Roman"/>
              </a:rPr>
              <a:t>Seawalls </a:t>
            </a:r>
            <a:r>
              <a:rPr lang="en-US" sz="2200">
                <a:solidFill>
                  <a:srgbClr val="FF0000"/>
                </a:solidFill>
                <a:latin typeface="Arial"/>
                <a:ea typeface="Calibri"/>
                <a:cs typeface="Arial"/>
              </a:rPr>
              <a:t>×</a:t>
            </a:r>
          </a:p>
          <a:p>
            <a:pPr marL="342900" lvl="0" indent="-342900">
              <a:spcAft>
                <a:spcPts val="0"/>
              </a:spcAft>
              <a:buClr>
                <a:srgbClr val="002060"/>
              </a:buClr>
              <a:buFont typeface="Wingdings" panose="05000000000000000000" pitchFamily="2" charset="2"/>
              <a:buChar char="§"/>
            </a:pPr>
            <a:r>
              <a:rPr lang="en-US" sz="2200">
                <a:solidFill>
                  <a:schemeClr val="tx1"/>
                </a:solidFill>
                <a:latin typeface="Arial"/>
                <a:ea typeface="Calibri"/>
                <a:cs typeface="Times New Roman"/>
              </a:rPr>
              <a:t>Flap gates</a:t>
            </a:r>
          </a:p>
          <a:p>
            <a:pPr marL="342900" lvl="0" indent="-342900">
              <a:spcAft>
                <a:spcPts val="0"/>
              </a:spcAft>
              <a:buClr>
                <a:srgbClr val="002060"/>
              </a:buClr>
              <a:buFont typeface="Wingdings" panose="05000000000000000000" pitchFamily="2" charset="2"/>
              <a:buChar char="§"/>
            </a:pPr>
            <a:r>
              <a:rPr lang="en-US" sz="2200">
                <a:solidFill>
                  <a:schemeClr val="tx1"/>
                </a:solidFill>
                <a:latin typeface="Arial"/>
                <a:ea typeface="Calibri"/>
                <a:cs typeface="Times New Roman"/>
              </a:rPr>
              <a:t>Storm sewer / drainage upgrades (pump stations)</a:t>
            </a:r>
            <a:endParaRPr lang="en-US" sz="2200">
              <a:solidFill>
                <a:schemeClr val="tx1"/>
              </a:solidFill>
              <a:effectLst/>
              <a:latin typeface="Arial"/>
              <a:ea typeface="Calibri"/>
              <a:cs typeface="Times New Roman"/>
            </a:endParaRPr>
          </a:p>
          <a:p>
            <a:endParaRPr lang="en-US" sz="1600">
              <a:solidFill>
                <a:schemeClr val="tx1"/>
              </a:solidFill>
            </a:endParaRPr>
          </a:p>
          <a:p>
            <a:endParaRPr lang="en-US" sz="2400" b="1" cap="all">
              <a:solidFill>
                <a:srgbClr val="0070C0"/>
              </a:solidFill>
            </a:endParaRPr>
          </a:p>
          <a:p>
            <a:endParaRPr lang="en-US" sz="2400" b="1" cap="all">
              <a:solidFill>
                <a:srgbClr val="0070C0"/>
              </a:solidFill>
            </a:endParaRPr>
          </a:p>
          <a:p>
            <a:endParaRPr lang="en-US" sz="2400" b="1" cap="all">
              <a:solidFill>
                <a:srgbClr val="0070C0"/>
              </a:solidFill>
            </a:endParaRPr>
          </a:p>
          <a:p>
            <a:endParaRPr lang="en-US" sz="2400" b="1" cap="all">
              <a:solidFill>
                <a:srgbClr val="0070C0"/>
              </a:solidFill>
            </a:endParaRPr>
          </a:p>
          <a:p>
            <a:endParaRPr lang="en-US" sz="2400" b="1" cap="all">
              <a:solidFill>
                <a:srgbClr val="0070C0"/>
              </a:solidFill>
            </a:endParaRPr>
          </a:p>
          <a:p>
            <a:endParaRPr lang="en-US" sz="2400" b="1" cap="all">
              <a:solidFill>
                <a:srgbClr val="0070C0"/>
              </a:solidFill>
            </a:endParaRPr>
          </a:p>
          <a:p>
            <a:r>
              <a:rPr lang="en-US" sz="2400" b="1" cap="all">
                <a:solidFill>
                  <a:schemeClr val="accent5">
                    <a:lumMod val="40000"/>
                    <a:lumOff val="60000"/>
                  </a:schemeClr>
                </a:solidFill>
                <a:latin typeface="Arial"/>
                <a:ea typeface="ＭＳ Ｐゴシック"/>
                <a:cs typeface="Arial"/>
              </a:rPr>
              <a:t>Nonstructural Measures</a:t>
            </a:r>
          </a:p>
          <a:p>
            <a:pPr marL="342900" marR="0" lvl="0" indent="-342900" algn="just">
              <a:spcBef>
                <a:spcPts val="0"/>
              </a:spcBef>
              <a:spcAft>
                <a:spcPts val="0"/>
              </a:spcAft>
              <a:buClr>
                <a:srgbClr val="002060"/>
              </a:buClr>
              <a:buFont typeface="Wingdings" panose="05000000000000000000" pitchFamily="2" charset="2"/>
              <a:buChar char="§"/>
            </a:pPr>
            <a:r>
              <a:rPr lang="en-US" sz="2200">
                <a:solidFill>
                  <a:schemeClr val="tx1"/>
                </a:solidFill>
                <a:effectLst/>
                <a:latin typeface="Arial"/>
                <a:ea typeface="Calibri"/>
                <a:cs typeface="Times New Roman"/>
              </a:rPr>
              <a:t>Acquisition</a:t>
            </a:r>
          </a:p>
          <a:p>
            <a:pPr marL="342900" marR="0" lvl="0" indent="-342900" algn="just">
              <a:spcBef>
                <a:spcPts val="0"/>
              </a:spcBef>
              <a:spcAft>
                <a:spcPts val="0"/>
              </a:spcAft>
              <a:buClr>
                <a:srgbClr val="002060"/>
              </a:buClr>
              <a:buFont typeface="Wingdings" panose="05000000000000000000" pitchFamily="2" charset="2"/>
              <a:buChar char="§"/>
            </a:pPr>
            <a:r>
              <a:rPr lang="en-US" sz="2200">
                <a:solidFill>
                  <a:schemeClr val="tx1"/>
                </a:solidFill>
                <a:effectLst/>
                <a:latin typeface="Arial"/>
                <a:ea typeface="Calibri"/>
                <a:cs typeface="Times New Roman"/>
              </a:rPr>
              <a:t>Relocation</a:t>
            </a:r>
          </a:p>
          <a:p>
            <a:pPr marL="342900" marR="0" lvl="0" indent="-342900" algn="just">
              <a:spcBef>
                <a:spcPts val="0"/>
              </a:spcBef>
              <a:spcAft>
                <a:spcPts val="0"/>
              </a:spcAft>
              <a:buClr>
                <a:srgbClr val="002060"/>
              </a:buClr>
              <a:buFont typeface="Wingdings" panose="05000000000000000000" pitchFamily="2" charset="2"/>
              <a:buChar char="§"/>
            </a:pPr>
            <a:r>
              <a:rPr lang="en-US" sz="2200">
                <a:solidFill>
                  <a:schemeClr val="tx1"/>
                </a:solidFill>
                <a:effectLst/>
                <a:latin typeface="Arial"/>
                <a:ea typeface="Calibri"/>
                <a:cs typeface="Times New Roman"/>
              </a:rPr>
              <a:t>Elevation</a:t>
            </a:r>
          </a:p>
          <a:p>
            <a:pPr marL="342900" marR="0" lvl="0" indent="-342900" algn="just">
              <a:spcBef>
                <a:spcPts val="0"/>
              </a:spcBef>
              <a:spcAft>
                <a:spcPts val="0"/>
              </a:spcAft>
              <a:buClr>
                <a:srgbClr val="002060"/>
              </a:buClr>
              <a:buFont typeface="Wingdings" panose="05000000000000000000" pitchFamily="2" charset="2"/>
              <a:buChar char="§"/>
            </a:pPr>
            <a:r>
              <a:rPr lang="en-US" sz="2200">
                <a:solidFill>
                  <a:schemeClr val="tx1"/>
                </a:solidFill>
                <a:effectLst/>
                <a:latin typeface="Arial"/>
                <a:ea typeface="Calibri"/>
                <a:cs typeface="Times New Roman"/>
              </a:rPr>
              <a:t>Floodproofing (wet or dry)</a:t>
            </a:r>
          </a:p>
          <a:p>
            <a:pPr marL="342900" marR="0" lvl="0" indent="-342900" algn="just">
              <a:spcBef>
                <a:spcPts val="0"/>
              </a:spcBef>
              <a:spcAft>
                <a:spcPts val="0"/>
              </a:spcAft>
              <a:buClr>
                <a:srgbClr val="002060"/>
              </a:buClr>
              <a:buFont typeface="Wingdings" panose="05000000000000000000" pitchFamily="2" charset="2"/>
              <a:buChar char="§"/>
            </a:pPr>
            <a:r>
              <a:rPr lang="en-US" sz="2200">
                <a:solidFill>
                  <a:schemeClr val="tx1"/>
                </a:solidFill>
                <a:latin typeface="Arial"/>
                <a:ea typeface="Calibri"/>
                <a:cs typeface="Times New Roman"/>
              </a:rPr>
              <a:t>Flood warning systems</a:t>
            </a:r>
            <a:endParaRPr lang="en-US" sz="2200">
              <a:solidFill>
                <a:schemeClr val="tx1"/>
              </a:solidFill>
              <a:effectLst/>
              <a:latin typeface="Arial"/>
              <a:ea typeface="Calibri"/>
              <a:cs typeface="Times New Roman"/>
            </a:endParaRPr>
          </a:p>
          <a:p>
            <a:pPr marR="0" lvl="0" algn="just">
              <a:spcBef>
                <a:spcPts val="0"/>
              </a:spcBef>
              <a:spcAft>
                <a:spcPts val="0"/>
              </a:spcAft>
            </a:pPr>
            <a:endParaRPr lang="en-US"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r>
              <a:rPr lang="en-US" sz="2400" b="1">
                <a:solidFill>
                  <a:schemeClr val="accent5">
                    <a:lumMod val="40000"/>
                    <a:lumOff val="60000"/>
                  </a:schemeClr>
                </a:solidFill>
                <a:effectLst/>
                <a:latin typeface="Arial"/>
                <a:ea typeface="Calibri"/>
                <a:cs typeface="Times New Roman"/>
              </a:rPr>
              <a:t>NATURE BASED SOLUTIONS </a:t>
            </a:r>
            <a:r>
              <a:rPr lang="en-US" sz="2400" b="1">
                <a:solidFill>
                  <a:schemeClr val="accent5">
                    <a:lumMod val="40000"/>
                    <a:lumOff val="60000"/>
                  </a:schemeClr>
                </a:solidFill>
                <a:latin typeface="Arial"/>
                <a:ea typeface="Calibri"/>
                <a:cs typeface="Times New Roman"/>
              </a:rPr>
              <a:t>(NBS)</a:t>
            </a:r>
            <a:endParaRPr lang="en-US" sz="2400" b="1">
              <a:solidFill>
                <a:schemeClr val="accent5">
                  <a:lumMod val="40000"/>
                  <a:lumOff val="60000"/>
                </a:schemeClr>
              </a:solidFill>
              <a:effectLst/>
              <a:latin typeface="Arial"/>
              <a:ea typeface="Calibri"/>
              <a:cs typeface="Times New Roman"/>
            </a:endParaRPr>
          </a:p>
          <a:p>
            <a:pPr marL="346075" indent="-346075" fontAlgn="auto">
              <a:spcAft>
                <a:spcPts val="0"/>
              </a:spcAft>
              <a:buClr>
                <a:srgbClr val="002060"/>
              </a:buClr>
              <a:buFont typeface="Wingdings" panose="05000000000000000000" pitchFamily="2" charset="2"/>
              <a:buChar char="§"/>
              <a:defRPr/>
            </a:pPr>
            <a:r>
              <a:rPr lang="en-US" sz="2200">
                <a:solidFill>
                  <a:schemeClr val="tx1"/>
                </a:solidFill>
                <a:latin typeface="Arial"/>
                <a:ea typeface="Calibri"/>
                <a:cs typeface="Times New Roman"/>
              </a:rPr>
              <a:t>Living shorelines </a:t>
            </a:r>
            <a:r>
              <a:rPr lang="en-US" sz="2200">
                <a:solidFill>
                  <a:srgbClr val="FF0000"/>
                </a:solidFill>
                <a:latin typeface="Arial"/>
                <a:ea typeface="Calibri"/>
                <a:cs typeface="Times New Roman"/>
              </a:rPr>
              <a:t>× </a:t>
            </a:r>
            <a:r>
              <a:rPr lang="en-US" sz="2200">
                <a:solidFill>
                  <a:schemeClr val="tx1"/>
                </a:solidFill>
                <a:latin typeface="Arial"/>
                <a:ea typeface="Calibri"/>
                <a:cs typeface="Times New Roman"/>
              </a:rPr>
              <a:t>*</a:t>
            </a:r>
          </a:p>
          <a:p>
            <a:pPr marL="346075" indent="-346075" fontAlgn="auto">
              <a:spcAft>
                <a:spcPts val="0"/>
              </a:spcAft>
              <a:buClr>
                <a:srgbClr val="002060"/>
              </a:buClr>
              <a:buFont typeface="Wingdings" panose="05000000000000000000" pitchFamily="2" charset="2"/>
              <a:buChar char="§"/>
              <a:defRPr/>
            </a:pPr>
            <a:r>
              <a:rPr lang="en-US" sz="2200">
                <a:solidFill>
                  <a:schemeClr val="tx1"/>
                </a:solidFill>
                <a:latin typeface="Arial"/>
                <a:ea typeface="Calibri"/>
                <a:cs typeface="Times New Roman"/>
              </a:rPr>
              <a:t>Wetlands </a:t>
            </a:r>
            <a:r>
              <a:rPr lang="en-US" sz="2200">
                <a:solidFill>
                  <a:srgbClr val="FF0000"/>
                </a:solidFill>
                <a:latin typeface="Arial"/>
                <a:ea typeface="Calibri"/>
                <a:cs typeface="Times New Roman"/>
              </a:rPr>
              <a:t>× </a:t>
            </a:r>
            <a:r>
              <a:rPr lang="en-US" sz="2200">
                <a:solidFill>
                  <a:schemeClr val="tx1"/>
                </a:solidFill>
                <a:latin typeface="Arial"/>
                <a:ea typeface="Calibri"/>
                <a:cs typeface="Times New Roman"/>
              </a:rPr>
              <a:t>* </a:t>
            </a:r>
          </a:p>
          <a:p>
            <a:pPr marL="346075" indent="-346075" fontAlgn="auto">
              <a:spcAft>
                <a:spcPts val="0"/>
              </a:spcAft>
              <a:buClr>
                <a:srgbClr val="002060"/>
              </a:buClr>
              <a:buFont typeface="Wingdings" panose="05000000000000000000" pitchFamily="2" charset="2"/>
              <a:buChar char="§"/>
              <a:defRPr/>
            </a:pPr>
            <a:r>
              <a:rPr lang="en-US" sz="2200">
                <a:solidFill>
                  <a:schemeClr val="tx1"/>
                </a:solidFill>
                <a:latin typeface="Arial"/>
                <a:ea typeface="Calibri"/>
                <a:cs typeface="Times New Roman"/>
              </a:rPr>
              <a:t>Breakwaters </a:t>
            </a:r>
            <a:r>
              <a:rPr lang="en-US" sz="2200">
                <a:solidFill>
                  <a:srgbClr val="FF0000"/>
                </a:solidFill>
                <a:latin typeface="Arial"/>
                <a:ea typeface="Calibri"/>
                <a:cs typeface="Times New Roman"/>
              </a:rPr>
              <a:t>× </a:t>
            </a:r>
            <a:r>
              <a:rPr lang="en-US" sz="2200">
                <a:solidFill>
                  <a:schemeClr val="tx1"/>
                </a:solidFill>
                <a:latin typeface="Arial"/>
                <a:ea typeface="Calibri"/>
                <a:cs typeface="Times New Roman"/>
              </a:rPr>
              <a:t>* </a:t>
            </a:r>
          </a:p>
          <a:p>
            <a:pPr marL="346075" indent="-346075" fontAlgn="auto">
              <a:spcAft>
                <a:spcPts val="0"/>
              </a:spcAft>
              <a:buClr>
                <a:srgbClr val="002060"/>
              </a:buClr>
              <a:buFont typeface="Wingdings" panose="05000000000000000000" pitchFamily="2" charset="2"/>
              <a:buChar char="§"/>
              <a:defRPr/>
            </a:pPr>
            <a:r>
              <a:rPr lang="en-US" sz="2200">
                <a:solidFill>
                  <a:schemeClr val="tx1"/>
                </a:solidFill>
                <a:latin typeface="Arial"/>
                <a:ea typeface="Calibri"/>
                <a:cs typeface="Times New Roman"/>
              </a:rPr>
              <a:t>Submerged Aquatic Vegetation </a:t>
            </a:r>
            <a:r>
              <a:rPr lang="en-US" sz="2200">
                <a:solidFill>
                  <a:srgbClr val="FF0000"/>
                </a:solidFill>
                <a:latin typeface="Arial"/>
                <a:ea typeface="Calibri"/>
                <a:cs typeface="Times New Roman"/>
              </a:rPr>
              <a:t>×</a:t>
            </a:r>
            <a:r>
              <a:rPr lang="en-US" sz="2200">
                <a:solidFill>
                  <a:schemeClr val="tx1"/>
                </a:solidFill>
                <a:latin typeface="Arial"/>
                <a:ea typeface="Calibri"/>
                <a:cs typeface="Times New Roman"/>
              </a:rPr>
              <a:t> </a:t>
            </a:r>
            <a:r>
              <a:rPr lang="en-US" sz="2200">
                <a:solidFill>
                  <a:schemeClr val="tx1"/>
                </a:solidFill>
                <a:latin typeface="Arial"/>
                <a:ea typeface="Calibri"/>
                <a:cs typeface="Arial"/>
              </a:rPr>
              <a:t>*</a:t>
            </a:r>
          </a:p>
          <a:p>
            <a:pPr marL="346075" indent="-346075" fontAlgn="auto">
              <a:spcAft>
                <a:spcPts val="0"/>
              </a:spcAft>
              <a:buClr>
                <a:srgbClr val="002060"/>
              </a:buClr>
              <a:buFont typeface="Wingdings" panose="05000000000000000000" pitchFamily="2" charset="2"/>
              <a:buChar char="§"/>
              <a:defRPr/>
            </a:pPr>
            <a:r>
              <a:rPr lang="en-US" sz="2200">
                <a:solidFill>
                  <a:schemeClr val="tx1"/>
                </a:solidFill>
                <a:latin typeface="Arial"/>
                <a:ea typeface="Calibri"/>
                <a:cs typeface="Times New Roman"/>
              </a:rPr>
              <a:t>Reefs</a:t>
            </a:r>
            <a:r>
              <a:rPr lang="en-US" sz="2200">
                <a:solidFill>
                  <a:srgbClr val="FF0000"/>
                </a:solidFill>
                <a:latin typeface="Arial"/>
                <a:ea typeface="Calibri"/>
                <a:cs typeface="Times New Roman"/>
              </a:rPr>
              <a:t> ×</a:t>
            </a:r>
            <a:r>
              <a:rPr lang="en-US" sz="2200">
                <a:solidFill>
                  <a:schemeClr val="tx1"/>
                </a:solidFill>
                <a:latin typeface="Arial"/>
                <a:ea typeface="Calibri"/>
                <a:cs typeface="Times New Roman"/>
              </a:rPr>
              <a:t> </a:t>
            </a:r>
            <a:r>
              <a:rPr lang="en-US" sz="2200">
                <a:solidFill>
                  <a:schemeClr val="tx1"/>
                </a:solidFill>
                <a:latin typeface="Arial"/>
                <a:ea typeface="Calibri"/>
                <a:cs typeface="Arial"/>
              </a:rPr>
              <a:t>*</a:t>
            </a:r>
          </a:p>
          <a:p>
            <a:pPr marL="346075" indent="-346075" fontAlgn="auto">
              <a:spcAft>
                <a:spcPts val="0"/>
              </a:spcAft>
              <a:buClr>
                <a:srgbClr val="002060"/>
              </a:buClr>
              <a:buFont typeface="Wingdings" panose="05000000000000000000" pitchFamily="2" charset="2"/>
              <a:buChar char="§"/>
              <a:defRPr/>
            </a:pPr>
            <a:r>
              <a:rPr lang="en-US" sz="2200">
                <a:solidFill>
                  <a:schemeClr val="tx1"/>
                </a:solidFill>
                <a:latin typeface="Arial"/>
                <a:ea typeface="Calibri"/>
                <a:cs typeface="Times New Roman"/>
              </a:rPr>
              <a:t>Floodplain Restoration following Acquisitions/Relocations of Structures</a:t>
            </a:r>
          </a:p>
          <a:p>
            <a:pPr marL="346075" marR="0" lvl="0" indent="-346075"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r>
              <a:rPr lang="en-US" sz="2200">
                <a:solidFill>
                  <a:schemeClr val="tx1"/>
                </a:solidFill>
                <a:latin typeface="Arial"/>
                <a:ea typeface="Calibri"/>
                <a:cs typeface="Times New Roman"/>
              </a:rPr>
              <a:t>‘Greening the grey’ </a:t>
            </a:r>
          </a:p>
          <a:p>
            <a:pPr marL="346075" marR="0" lvl="0" indent="-346075"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endParaRPr lang="en-US" sz="2200">
              <a:solidFill>
                <a:schemeClr val="tx1"/>
              </a:solidFill>
              <a:latin typeface="Arial"/>
              <a:ea typeface="Calibri"/>
              <a:cs typeface="Times New Roman"/>
            </a:endParaRPr>
          </a:p>
          <a:p>
            <a:pPr algn="r">
              <a:spcAft>
                <a:spcPts val="0"/>
              </a:spcAft>
              <a:buClr>
                <a:srgbClr val="002060"/>
              </a:buClr>
              <a:defRPr/>
            </a:pPr>
            <a:r>
              <a:rPr lang="en-US" sz="1600">
                <a:solidFill>
                  <a:schemeClr val="tx1"/>
                </a:solidFill>
                <a:latin typeface="Arial"/>
                <a:ea typeface="Calibri"/>
                <a:cs typeface="Times New Roman"/>
              </a:rPr>
              <a:t>*not being considered as a primary feature</a:t>
            </a:r>
            <a:endParaRPr lang="en-US" sz="1600">
              <a:solidFill>
                <a:schemeClr val="tx1"/>
              </a:solidFill>
              <a:ea typeface="Calibri"/>
              <a:cs typeface="Times New Roman"/>
            </a:endParaRPr>
          </a:p>
          <a:p>
            <a:pPr marL="346075" marR="0" lvl="0" indent="-346075" defTabSz="914400" fontAlgn="auto" latinLnBrk="0">
              <a:lnSpc>
                <a:spcPct val="100000"/>
              </a:lnSpc>
              <a:spcAft>
                <a:spcPts val="0"/>
              </a:spcAft>
              <a:buClr>
                <a:srgbClr val="002060"/>
              </a:buClr>
              <a:buSzTx/>
              <a:buFont typeface="Wingdings" panose="05000000000000000000" pitchFamily="2" charset="2"/>
              <a:buChar char="§"/>
              <a:tabLst/>
              <a:defRPr/>
            </a:pPr>
            <a:endParaRPr lang="en-US" sz="2000">
              <a:solidFill>
                <a:srgbClr val="221F20"/>
              </a:solidFill>
            </a:endParaRPr>
          </a:p>
          <a:p>
            <a:pPr marR="0" lvl="0" algn="l" defTabSz="914400" rtl="0" eaLnBrk="1" latinLnBrk="0" hangingPunct="1">
              <a:lnSpc>
                <a:spcPct val="100000"/>
              </a:lnSpc>
              <a:spcBef>
                <a:spcPts val="0"/>
              </a:spcBef>
              <a:buClr>
                <a:srgbClr val="002060"/>
              </a:buClr>
              <a:buSzTx/>
              <a:tabLst/>
              <a:defRPr/>
            </a:pPr>
            <a:endParaRPr lang="en-US" sz="2000" b="1" i="0" u="none" strike="noStrike" kern="1200" cap="all" spc="0" normalizeH="0" baseline="0" noProof="0">
              <a:ln>
                <a:noFill/>
              </a:ln>
              <a:solidFill>
                <a:srgbClr val="0070C0"/>
              </a:solidFill>
              <a:effectLst/>
              <a:uLnTx/>
              <a:uFillTx/>
            </a:endParaRPr>
          </a:p>
          <a:p>
            <a:pPr marL="346075" indent="-346075" fontAlgn="auto">
              <a:spcAft>
                <a:spcPts val="0"/>
              </a:spcAft>
              <a:buClr>
                <a:srgbClr val="002060"/>
              </a:buClr>
              <a:buFont typeface="Wingdings" panose="05000000000000000000" pitchFamily="2" charset="2"/>
              <a:buChar char="§"/>
            </a:pPr>
            <a:endParaRPr lang="en-US" sz="2000">
              <a:solidFill>
                <a:srgbClr val="221F20"/>
              </a:solidFill>
            </a:endParaRPr>
          </a:p>
          <a:p>
            <a:endParaRPr lang="en-US"/>
          </a:p>
        </p:txBody>
      </p:sp>
      <p:sp>
        <p:nvSpPr>
          <p:cNvPr id="3" name="Title 2">
            <a:extLst>
              <a:ext uri="{FF2B5EF4-FFF2-40B4-BE49-F238E27FC236}">
                <a16:creationId xmlns:a16="http://schemas.microsoft.com/office/drawing/2014/main" id="{0F98C412-D8EC-B516-DA45-311F2D416CCD}"/>
              </a:ext>
            </a:extLst>
          </p:cNvPr>
          <p:cNvSpPr>
            <a:spLocks noGrp="1"/>
          </p:cNvSpPr>
          <p:nvPr>
            <p:ph type="title"/>
          </p:nvPr>
        </p:nvSpPr>
        <p:spPr>
          <a:xfrm>
            <a:off x="902593" y="81256"/>
            <a:ext cx="10386814" cy="832920"/>
          </a:xfrm>
        </p:spPr>
        <p:txBody>
          <a:bodyPr/>
          <a:lstStyle/>
          <a:p>
            <a:r>
              <a:rPr lang="en-US"/>
              <a:t>Measures</a:t>
            </a:r>
          </a:p>
        </p:txBody>
      </p:sp>
    </p:spTree>
    <p:extLst>
      <p:ext uri="{BB962C8B-B14F-4D97-AF65-F5344CB8AC3E}">
        <p14:creationId xmlns:p14="http://schemas.microsoft.com/office/powerpoint/2010/main" val="371772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38414F-048A-DD96-7ADE-89CEA131AF5B}"/>
              </a:ext>
            </a:extLst>
          </p:cNvPr>
          <p:cNvSpPr>
            <a:spLocks noGrp="1"/>
          </p:cNvSpPr>
          <p:nvPr>
            <p:ph type="title"/>
          </p:nvPr>
        </p:nvSpPr>
        <p:spPr>
          <a:xfrm>
            <a:off x="2182585" y="14488"/>
            <a:ext cx="7826829" cy="811491"/>
          </a:xfrm>
        </p:spPr>
        <p:txBody>
          <a:bodyPr/>
          <a:lstStyle/>
          <a:p>
            <a:r>
              <a:rPr lang="en-US" sz="3600"/>
              <a:t>U.S. Army Corps of Engineers</a:t>
            </a:r>
          </a:p>
        </p:txBody>
      </p:sp>
      <p:sp>
        <p:nvSpPr>
          <p:cNvPr id="3" name="TextBox 2">
            <a:extLst>
              <a:ext uri="{FF2B5EF4-FFF2-40B4-BE49-F238E27FC236}">
                <a16:creationId xmlns:a16="http://schemas.microsoft.com/office/drawing/2014/main" id="{41122620-828A-515E-4DC2-6444683B55BB}"/>
              </a:ext>
            </a:extLst>
          </p:cNvPr>
          <p:cNvSpPr txBox="1"/>
          <p:nvPr/>
        </p:nvSpPr>
        <p:spPr>
          <a:xfrm>
            <a:off x="0" y="892048"/>
            <a:ext cx="12192000" cy="584775"/>
          </a:xfrm>
          <a:prstGeom prst="rect">
            <a:avLst/>
          </a:prstGeom>
          <a:solidFill>
            <a:srgbClr val="6C9DFF"/>
          </a:solidFill>
          <a:ln>
            <a:solidFill>
              <a:srgbClr val="7EADF1"/>
            </a:solidFill>
          </a:ln>
        </p:spPr>
        <p:txBody>
          <a:bodyPr wrap="square" rtlCol="0">
            <a:spAutoFit/>
          </a:bodyPr>
          <a:lstStyle/>
          <a:p>
            <a:pPr algn="ctr"/>
            <a:r>
              <a:rPr lang="en-US" sz="3200" b="1">
                <a:solidFill>
                  <a:schemeClr val="tx2"/>
                </a:solidFill>
              </a:rPr>
              <a:t>Civil Works Missions</a:t>
            </a:r>
          </a:p>
        </p:txBody>
      </p:sp>
      <p:grpSp>
        <p:nvGrpSpPr>
          <p:cNvPr id="12" name="Group 11">
            <a:extLst>
              <a:ext uri="{FF2B5EF4-FFF2-40B4-BE49-F238E27FC236}">
                <a16:creationId xmlns:a16="http://schemas.microsoft.com/office/drawing/2014/main" id="{38DB38D1-0178-D42D-4CF0-EF64CBB70B8C}"/>
              </a:ext>
            </a:extLst>
          </p:cNvPr>
          <p:cNvGrpSpPr/>
          <p:nvPr/>
        </p:nvGrpSpPr>
        <p:grpSpPr>
          <a:xfrm>
            <a:off x="382960" y="1699455"/>
            <a:ext cx="1552727" cy="2115407"/>
            <a:chOff x="1760822" y="1763265"/>
            <a:chExt cx="1552727" cy="2115407"/>
          </a:xfrm>
        </p:grpSpPr>
        <p:pic>
          <p:nvPicPr>
            <p:cNvPr id="8" name="Graphic 7" descr="Wave with solid fill">
              <a:extLst>
                <a:ext uri="{FF2B5EF4-FFF2-40B4-BE49-F238E27FC236}">
                  <a16:creationId xmlns:a16="http://schemas.microsoft.com/office/drawing/2014/main" id="{6292A7B1-AE5C-D92A-161B-5101FB8A6F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4244" y="1763265"/>
              <a:ext cx="1305773" cy="1305773"/>
            </a:xfrm>
            <a:prstGeom prst="rect">
              <a:avLst/>
            </a:prstGeom>
          </p:spPr>
        </p:pic>
        <p:sp>
          <p:nvSpPr>
            <p:cNvPr id="9" name="TextBox 8">
              <a:extLst>
                <a:ext uri="{FF2B5EF4-FFF2-40B4-BE49-F238E27FC236}">
                  <a16:creationId xmlns:a16="http://schemas.microsoft.com/office/drawing/2014/main" id="{B0BBC842-DEB0-00F1-B76B-39502BB45A6F}"/>
                </a:ext>
              </a:extLst>
            </p:cNvPr>
            <p:cNvSpPr txBox="1"/>
            <p:nvPr/>
          </p:nvSpPr>
          <p:spPr>
            <a:xfrm>
              <a:off x="1760822" y="2955342"/>
              <a:ext cx="1552727" cy="923330"/>
            </a:xfrm>
            <a:prstGeom prst="rect">
              <a:avLst/>
            </a:prstGeom>
            <a:noFill/>
          </p:spPr>
          <p:txBody>
            <a:bodyPr wrap="square" rtlCol="0">
              <a:spAutoFit/>
            </a:bodyPr>
            <a:lstStyle/>
            <a:p>
              <a:pPr algn="ctr"/>
              <a:r>
                <a:rPr lang="en-US"/>
                <a:t>Coastal Storm Risk Management</a:t>
              </a:r>
            </a:p>
          </p:txBody>
        </p:sp>
      </p:grpSp>
      <p:grpSp>
        <p:nvGrpSpPr>
          <p:cNvPr id="13" name="Group 12">
            <a:extLst>
              <a:ext uri="{FF2B5EF4-FFF2-40B4-BE49-F238E27FC236}">
                <a16:creationId xmlns:a16="http://schemas.microsoft.com/office/drawing/2014/main" id="{37E7128F-945A-C451-AFE0-8C94B5908CCC}"/>
              </a:ext>
            </a:extLst>
          </p:cNvPr>
          <p:cNvGrpSpPr/>
          <p:nvPr/>
        </p:nvGrpSpPr>
        <p:grpSpPr>
          <a:xfrm>
            <a:off x="3335548" y="1908375"/>
            <a:ext cx="2172989" cy="1712606"/>
            <a:chOff x="4994461" y="2002763"/>
            <a:chExt cx="2172989" cy="1712606"/>
          </a:xfrm>
        </p:grpSpPr>
        <p:pic>
          <p:nvPicPr>
            <p:cNvPr id="1026" name="Picture 2" descr="Red Squiggly Line Logo">
              <a:extLst>
                <a:ext uri="{FF2B5EF4-FFF2-40B4-BE49-F238E27FC236}">
                  <a16:creationId xmlns:a16="http://schemas.microsoft.com/office/drawing/2014/main" id="{FFD34AA2-CED5-4817-8DBB-F3DC864508C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94461" y="2002763"/>
              <a:ext cx="2172989" cy="9875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60DBC86-B02A-AE70-BCAF-4B853BE2F263}"/>
                </a:ext>
              </a:extLst>
            </p:cNvPr>
            <p:cNvSpPr txBox="1"/>
            <p:nvPr/>
          </p:nvSpPr>
          <p:spPr>
            <a:xfrm>
              <a:off x="5466280" y="3069038"/>
              <a:ext cx="1552727" cy="646331"/>
            </a:xfrm>
            <a:prstGeom prst="rect">
              <a:avLst/>
            </a:prstGeom>
            <a:noFill/>
          </p:spPr>
          <p:txBody>
            <a:bodyPr wrap="square" rtlCol="0">
              <a:spAutoFit/>
            </a:bodyPr>
            <a:lstStyle/>
            <a:p>
              <a:pPr algn="ctr"/>
              <a:r>
                <a:rPr lang="en-US"/>
                <a:t>Flood Risk Management</a:t>
              </a:r>
            </a:p>
          </p:txBody>
        </p:sp>
      </p:grpSp>
      <p:grpSp>
        <p:nvGrpSpPr>
          <p:cNvPr id="14" name="Group 13">
            <a:extLst>
              <a:ext uri="{FF2B5EF4-FFF2-40B4-BE49-F238E27FC236}">
                <a16:creationId xmlns:a16="http://schemas.microsoft.com/office/drawing/2014/main" id="{69E64A3F-2419-49A5-AA31-67653B1A5284}"/>
              </a:ext>
            </a:extLst>
          </p:cNvPr>
          <p:cNvGrpSpPr/>
          <p:nvPr/>
        </p:nvGrpSpPr>
        <p:grpSpPr>
          <a:xfrm>
            <a:off x="9860985" y="1657708"/>
            <a:ext cx="1802737" cy="2107935"/>
            <a:chOff x="9033671" y="1595145"/>
            <a:chExt cx="1802737" cy="2107935"/>
          </a:xfrm>
        </p:grpSpPr>
        <p:pic>
          <p:nvPicPr>
            <p:cNvPr id="1028" name="Picture 4" descr="дизайн логотипа семян растений, логотип, значки растений, растение PNG и вектор пнг для ...">
              <a:extLst>
                <a:ext uri="{FF2B5EF4-FFF2-40B4-BE49-F238E27FC236}">
                  <a16:creationId xmlns:a16="http://schemas.microsoft.com/office/drawing/2014/main" id="{482AD152-C613-6DDB-5322-CED2D8CFCFDC}"/>
                </a:ext>
              </a:extLst>
            </p:cNvPr>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9033671" y="1595145"/>
              <a:ext cx="1802737" cy="18027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81DEF93-070D-0B5C-8E2F-E857F61B1BBC}"/>
                </a:ext>
              </a:extLst>
            </p:cNvPr>
            <p:cNvSpPr txBox="1"/>
            <p:nvPr/>
          </p:nvSpPr>
          <p:spPr>
            <a:xfrm>
              <a:off x="9067203" y="3056749"/>
              <a:ext cx="1552727" cy="646331"/>
            </a:xfrm>
            <a:prstGeom prst="rect">
              <a:avLst/>
            </a:prstGeom>
            <a:noFill/>
          </p:spPr>
          <p:txBody>
            <a:bodyPr wrap="square" rtlCol="0">
              <a:spAutoFit/>
            </a:bodyPr>
            <a:lstStyle/>
            <a:p>
              <a:pPr algn="ctr"/>
              <a:r>
                <a:rPr lang="en-US"/>
                <a:t>Ecosystem Restoration</a:t>
              </a:r>
            </a:p>
          </p:txBody>
        </p:sp>
      </p:grpSp>
      <p:sp>
        <p:nvSpPr>
          <p:cNvPr id="15" name="TextBox 14">
            <a:extLst>
              <a:ext uri="{FF2B5EF4-FFF2-40B4-BE49-F238E27FC236}">
                <a16:creationId xmlns:a16="http://schemas.microsoft.com/office/drawing/2014/main" id="{ADD20404-9A25-A00D-E157-A8360A3B6370}"/>
              </a:ext>
            </a:extLst>
          </p:cNvPr>
          <p:cNvSpPr txBox="1"/>
          <p:nvPr/>
        </p:nvSpPr>
        <p:spPr>
          <a:xfrm>
            <a:off x="0" y="4093322"/>
            <a:ext cx="12192000" cy="584775"/>
          </a:xfrm>
          <a:prstGeom prst="rect">
            <a:avLst/>
          </a:prstGeom>
          <a:solidFill>
            <a:srgbClr val="6C9DFF"/>
          </a:solidFill>
        </p:spPr>
        <p:txBody>
          <a:bodyPr wrap="square" rtlCol="0">
            <a:spAutoFit/>
          </a:bodyPr>
          <a:lstStyle/>
          <a:p>
            <a:pPr algn="ctr"/>
            <a:r>
              <a:rPr lang="en-US" sz="3200" b="1">
                <a:solidFill>
                  <a:schemeClr val="tx2"/>
                </a:solidFill>
              </a:rPr>
              <a:t>Partnership, Authorization, and Appropriation</a:t>
            </a:r>
          </a:p>
        </p:txBody>
      </p:sp>
      <p:grpSp>
        <p:nvGrpSpPr>
          <p:cNvPr id="17" name="Group 16">
            <a:extLst>
              <a:ext uri="{FF2B5EF4-FFF2-40B4-BE49-F238E27FC236}">
                <a16:creationId xmlns:a16="http://schemas.microsoft.com/office/drawing/2014/main" id="{3A94DF19-58EB-EA81-50A2-57BF3B5B0AB1}"/>
              </a:ext>
            </a:extLst>
          </p:cNvPr>
          <p:cNvGrpSpPr/>
          <p:nvPr/>
        </p:nvGrpSpPr>
        <p:grpSpPr>
          <a:xfrm>
            <a:off x="2401010" y="4610515"/>
            <a:ext cx="2208381" cy="2085325"/>
            <a:chOff x="1429951" y="4459732"/>
            <a:chExt cx="2208381" cy="2085325"/>
          </a:xfrm>
        </p:grpSpPr>
        <p:pic>
          <p:nvPicPr>
            <p:cNvPr id="1030" name="Picture 6" descr="Business, Partnership, Business Partner, Logo, Organization, Corporation, Company, Limited ...">
              <a:extLst>
                <a:ext uri="{FF2B5EF4-FFF2-40B4-BE49-F238E27FC236}">
                  <a16:creationId xmlns:a16="http://schemas.microsoft.com/office/drawing/2014/main" id="{20D27FE1-D243-6186-A4DF-6BCAE971B44E}"/>
                </a:ext>
              </a:extLst>
            </p:cNvPr>
            <p:cNvPicPr>
              <a:picLocks noChangeAspect="1" noChangeArrowheads="1"/>
            </p:cNvPicPr>
            <p:nvPr/>
          </p:nvPicPr>
          <p:blipFill>
            <a:blip r:embed="rId7" cstate="email">
              <a:biLevel thresh="75000"/>
              <a:extLst>
                <a:ext uri="{28A0092B-C50C-407E-A947-70E740481C1C}">
                  <a14:useLocalDpi xmlns:a14="http://schemas.microsoft.com/office/drawing/2010/main"/>
                </a:ext>
              </a:extLst>
            </a:blip>
            <a:srcRect/>
            <a:stretch>
              <a:fillRect/>
            </a:stretch>
          </p:blipFill>
          <p:spPr bwMode="auto">
            <a:xfrm>
              <a:off x="1807028" y="4459732"/>
              <a:ext cx="1454229" cy="145422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6A186C0-0E69-0DA0-550F-A25313EC6736}"/>
                </a:ext>
              </a:extLst>
            </p:cNvPr>
            <p:cNvSpPr txBox="1"/>
            <p:nvPr/>
          </p:nvSpPr>
          <p:spPr>
            <a:xfrm>
              <a:off x="1429951" y="5621727"/>
              <a:ext cx="2208381" cy="923330"/>
            </a:xfrm>
            <a:prstGeom prst="rect">
              <a:avLst/>
            </a:prstGeom>
            <a:noFill/>
          </p:spPr>
          <p:txBody>
            <a:bodyPr wrap="square" rtlCol="0">
              <a:spAutoFit/>
            </a:bodyPr>
            <a:lstStyle/>
            <a:p>
              <a:pPr algn="ctr"/>
              <a:r>
                <a:rPr lang="en-US"/>
                <a:t>Partner with local and state governments</a:t>
              </a:r>
            </a:p>
          </p:txBody>
        </p:sp>
      </p:grpSp>
      <p:pic>
        <p:nvPicPr>
          <p:cNvPr id="19" name="Graphic 18" descr="Dollar with solid fill">
            <a:extLst>
              <a:ext uri="{FF2B5EF4-FFF2-40B4-BE49-F238E27FC236}">
                <a16:creationId xmlns:a16="http://schemas.microsoft.com/office/drawing/2014/main" id="{63C054EC-74E9-76CB-BAC0-BD5E61C8B3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02768" y="4901458"/>
            <a:ext cx="914400" cy="914400"/>
          </a:xfrm>
          <a:prstGeom prst="rect">
            <a:avLst/>
          </a:prstGeom>
        </p:spPr>
      </p:pic>
      <p:sp>
        <p:nvSpPr>
          <p:cNvPr id="20" name="TextBox 19">
            <a:extLst>
              <a:ext uri="{FF2B5EF4-FFF2-40B4-BE49-F238E27FC236}">
                <a16:creationId xmlns:a16="http://schemas.microsoft.com/office/drawing/2014/main" id="{6BFBF364-8A71-AD58-AB1B-A9401DED970E}"/>
              </a:ext>
            </a:extLst>
          </p:cNvPr>
          <p:cNvSpPr txBox="1"/>
          <p:nvPr/>
        </p:nvSpPr>
        <p:spPr>
          <a:xfrm>
            <a:off x="7255777" y="5772510"/>
            <a:ext cx="2208381" cy="923330"/>
          </a:xfrm>
          <a:prstGeom prst="rect">
            <a:avLst/>
          </a:prstGeom>
          <a:noFill/>
        </p:spPr>
        <p:txBody>
          <a:bodyPr wrap="square" rtlCol="0">
            <a:spAutoFit/>
          </a:bodyPr>
          <a:lstStyle/>
          <a:p>
            <a:pPr algn="ctr"/>
            <a:r>
              <a:rPr lang="en-US"/>
              <a:t>Authorization and Appropriation from Congress</a:t>
            </a:r>
          </a:p>
        </p:txBody>
      </p:sp>
      <p:grpSp>
        <p:nvGrpSpPr>
          <p:cNvPr id="23" name="Group 22">
            <a:extLst>
              <a:ext uri="{FF2B5EF4-FFF2-40B4-BE49-F238E27FC236}">
                <a16:creationId xmlns:a16="http://schemas.microsoft.com/office/drawing/2014/main" id="{D560DE13-FDD5-44B8-995C-05808516742B}"/>
              </a:ext>
            </a:extLst>
          </p:cNvPr>
          <p:cNvGrpSpPr/>
          <p:nvPr/>
        </p:nvGrpSpPr>
        <p:grpSpPr>
          <a:xfrm>
            <a:off x="6908398" y="1740263"/>
            <a:ext cx="1552727" cy="1688737"/>
            <a:chOff x="6633299" y="1740263"/>
            <a:chExt cx="1552727" cy="1688737"/>
          </a:xfrm>
        </p:grpSpPr>
        <p:pic>
          <p:nvPicPr>
            <p:cNvPr id="21" name="Graphic 20" descr="Cruise ship with solid fill">
              <a:extLst>
                <a:ext uri="{FF2B5EF4-FFF2-40B4-BE49-F238E27FC236}">
                  <a16:creationId xmlns:a16="http://schemas.microsoft.com/office/drawing/2014/main" id="{FED72E48-49FC-F2B9-FBE7-CAEDE5D873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9097" y="1740263"/>
              <a:ext cx="1305772" cy="1305772"/>
            </a:xfrm>
            <a:prstGeom prst="rect">
              <a:avLst/>
            </a:prstGeom>
          </p:spPr>
        </p:pic>
        <p:sp>
          <p:nvSpPr>
            <p:cNvPr id="22" name="TextBox 21">
              <a:extLst>
                <a:ext uri="{FF2B5EF4-FFF2-40B4-BE49-F238E27FC236}">
                  <a16:creationId xmlns:a16="http://schemas.microsoft.com/office/drawing/2014/main" id="{C88ADBCF-8680-E696-4572-A95F66BDF9EE}"/>
                </a:ext>
              </a:extLst>
            </p:cNvPr>
            <p:cNvSpPr txBox="1"/>
            <p:nvPr/>
          </p:nvSpPr>
          <p:spPr>
            <a:xfrm>
              <a:off x="6633299" y="3059668"/>
              <a:ext cx="1552727" cy="369332"/>
            </a:xfrm>
            <a:prstGeom prst="rect">
              <a:avLst/>
            </a:prstGeom>
            <a:noFill/>
          </p:spPr>
          <p:txBody>
            <a:bodyPr wrap="square" rtlCol="0">
              <a:spAutoFit/>
            </a:bodyPr>
            <a:lstStyle/>
            <a:p>
              <a:pPr algn="ctr"/>
              <a:r>
                <a:rPr lang="en-US"/>
                <a:t>Navigation</a:t>
              </a:r>
            </a:p>
          </p:txBody>
        </p:sp>
      </p:grpSp>
    </p:spTree>
    <p:extLst>
      <p:ext uri="{BB962C8B-B14F-4D97-AF65-F5344CB8AC3E}">
        <p14:creationId xmlns:p14="http://schemas.microsoft.com/office/powerpoint/2010/main" val="2703700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AI-generated content may be incorrect.">
            <a:extLst>
              <a:ext uri="{FF2B5EF4-FFF2-40B4-BE49-F238E27FC236}">
                <a16:creationId xmlns:a16="http://schemas.microsoft.com/office/drawing/2014/main" id="{666AC74F-6B61-23FC-98F4-0DB93CA741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2183" y="1787960"/>
            <a:ext cx="7430278" cy="4511240"/>
          </a:xfrm>
          <a:prstGeom prst="rect">
            <a:avLst/>
          </a:prstGeom>
          <a:ln w="38100" cap="sq">
            <a:solidFill>
              <a:srgbClr val="001A6E"/>
            </a:solidFill>
            <a:prstDash val="solid"/>
            <a:miter lim="800000"/>
          </a:ln>
          <a:effectLst>
            <a:outerShdw blurRad="50800" dist="38100" dir="2700000" algn="tl" rotWithShape="0">
              <a:srgbClr val="000000">
                <a:alpha val="43000"/>
              </a:srgbClr>
            </a:outerShdw>
          </a:effectLst>
        </p:spPr>
      </p:pic>
      <p:graphicFrame>
        <p:nvGraphicFramePr>
          <p:cNvPr id="7" name="Content Placeholder 4">
            <a:extLst>
              <a:ext uri="{FF2B5EF4-FFF2-40B4-BE49-F238E27FC236}">
                <a16:creationId xmlns:a16="http://schemas.microsoft.com/office/drawing/2014/main" id="{F9C082EA-0742-4C64-2B9D-87DE6E54999D}"/>
              </a:ext>
            </a:extLst>
          </p:cNvPr>
          <p:cNvGraphicFramePr>
            <a:graphicFrameLocks noGrp="1"/>
          </p:cNvGraphicFramePr>
          <p:nvPr>
            <p:ph sz="quarter" idx="10"/>
            <p:extLst>
              <p:ext uri="{D42A27DB-BD31-4B8C-83A1-F6EECF244321}">
                <p14:modId xmlns:p14="http://schemas.microsoft.com/office/powerpoint/2010/main" val="4004642905"/>
              </p:ext>
            </p:extLst>
          </p:nvPr>
        </p:nvGraphicFramePr>
        <p:xfrm>
          <a:off x="340360" y="1981706"/>
          <a:ext cx="3878349" cy="4123747"/>
        </p:xfrm>
        <a:graphic>
          <a:graphicData uri="http://schemas.openxmlformats.org/drawingml/2006/table">
            <a:tbl>
              <a:tblPr>
                <a:tableStyleId>{616DA210-FB5B-4158-B5E0-FEB733F419BA}</a:tableStyleId>
              </a:tblPr>
              <a:tblGrid>
                <a:gridCol w="779508">
                  <a:extLst>
                    <a:ext uri="{9D8B030D-6E8A-4147-A177-3AD203B41FA5}">
                      <a16:colId xmlns:a16="http://schemas.microsoft.com/office/drawing/2014/main" val="1129750884"/>
                    </a:ext>
                  </a:extLst>
                </a:gridCol>
                <a:gridCol w="3098841">
                  <a:extLst>
                    <a:ext uri="{9D8B030D-6E8A-4147-A177-3AD203B41FA5}">
                      <a16:colId xmlns:a16="http://schemas.microsoft.com/office/drawing/2014/main" val="2351186432"/>
                    </a:ext>
                  </a:extLst>
                </a:gridCol>
              </a:tblGrid>
              <a:tr h="734401">
                <a:tc>
                  <a:txBody>
                    <a:bodyPr/>
                    <a:lstStyle/>
                    <a:p>
                      <a:pPr algn="ctr" fontAlgn="b"/>
                      <a:r>
                        <a:rPr lang="en-US" sz="1600" b="1" u="none" strike="noStrike">
                          <a:solidFill>
                            <a:srgbClr val="FFFFFF"/>
                          </a:solidFill>
                          <a:effectLst/>
                        </a:rPr>
                        <a:t>Year</a:t>
                      </a:r>
                      <a:endParaRPr lang="en-US" sz="1600" b="1" i="0" u="none" strike="noStrike">
                        <a:solidFill>
                          <a:srgbClr val="FFFFFF"/>
                        </a:solidFill>
                        <a:effectLst/>
                        <a:latin typeface="+mn-lt"/>
                      </a:endParaRPr>
                    </a:p>
                  </a:txBody>
                  <a:tcPr marL="9525" marR="9525" marT="9525" marB="0" anchor="ctr">
                    <a:solidFill>
                      <a:schemeClr val="accent5">
                        <a:lumMod val="40000"/>
                        <a:lumOff val="60000"/>
                      </a:schemeClr>
                    </a:solidFill>
                  </a:tcPr>
                </a:tc>
                <a:tc>
                  <a:txBody>
                    <a:bodyPr/>
                    <a:lstStyle/>
                    <a:p>
                      <a:pPr algn="ctr"/>
                      <a:r>
                        <a:rPr lang="en-US" sz="1600" b="1" u="none" strike="noStrike">
                          <a:solidFill>
                            <a:srgbClr val="FFFFFF"/>
                          </a:solidFill>
                          <a:effectLst/>
                        </a:rPr>
                        <a:t># of structures experiencing 6 inches of flooding or more at high tide with SLR*</a:t>
                      </a:r>
                      <a:endParaRPr lang="en-US">
                        <a:solidFill>
                          <a:srgbClr val="FF0000"/>
                        </a:solidFill>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790118023"/>
                  </a:ext>
                </a:extLst>
              </a:tr>
              <a:tr h="570439">
                <a:tc>
                  <a:txBody>
                    <a:bodyPr/>
                    <a:lstStyle/>
                    <a:p>
                      <a:pPr algn="ctr" fontAlgn="b"/>
                      <a:r>
                        <a:rPr lang="en-US" sz="1600" u="none" strike="noStrike">
                          <a:effectLst/>
                        </a:rPr>
                        <a:t>2035</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b="0" i="0" u="none" strike="noStrike">
                          <a:solidFill>
                            <a:srgbClr val="000000"/>
                          </a:solidFill>
                          <a:effectLst/>
                          <a:latin typeface="+mn-lt"/>
                        </a:rPr>
                        <a:t>50 </a:t>
                      </a:r>
                    </a:p>
                  </a:txBody>
                  <a:tcPr marL="9525" marR="9525" marT="9525" marB="0" anchor="ctr"/>
                </a:tc>
                <a:extLst>
                  <a:ext uri="{0D108BD9-81ED-4DB2-BD59-A6C34878D82A}">
                    <a16:rowId xmlns:a16="http://schemas.microsoft.com/office/drawing/2014/main" val="2547538589"/>
                  </a:ext>
                </a:extLst>
              </a:tr>
              <a:tr h="530507">
                <a:tc>
                  <a:txBody>
                    <a:bodyPr/>
                    <a:lstStyle/>
                    <a:p>
                      <a:pPr algn="ctr" fontAlgn="b"/>
                      <a:r>
                        <a:rPr lang="en-US" sz="1600" u="none" strike="noStrike">
                          <a:effectLst/>
                        </a:rPr>
                        <a:t>2045</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b="0" i="0" u="none" strike="noStrike">
                          <a:solidFill>
                            <a:srgbClr val="000000"/>
                          </a:solidFill>
                          <a:effectLst/>
                          <a:latin typeface="+mn-lt"/>
                        </a:rPr>
                        <a:t>52</a:t>
                      </a:r>
                    </a:p>
                  </a:txBody>
                  <a:tcPr marL="9525" marR="9525" marT="9525" marB="0" anchor="ctr"/>
                </a:tc>
                <a:extLst>
                  <a:ext uri="{0D108BD9-81ED-4DB2-BD59-A6C34878D82A}">
                    <a16:rowId xmlns:a16="http://schemas.microsoft.com/office/drawing/2014/main" val="3171044582"/>
                  </a:ext>
                </a:extLst>
              </a:tr>
              <a:tr h="570439">
                <a:tc>
                  <a:txBody>
                    <a:bodyPr/>
                    <a:lstStyle/>
                    <a:p>
                      <a:pPr algn="ctr" fontAlgn="b"/>
                      <a:r>
                        <a:rPr lang="en-US" sz="1600" u="none" strike="noStrike">
                          <a:effectLst/>
                        </a:rPr>
                        <a:t>2055</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b="0" i="0" u="none" strike="noStrike">
                          <a:solidFill>
                            <a:srgbClr val="000000"/>
                          </a:solidFill>
                          <a:effectLst/>
                          <a:latin typeface="+mn-lt"/>
                        </a:rPr>
                        <a:t>60</a:t>
                      </a:r>
                    </a:p>
                  </a:txBody>
                  <a:tcPr marL="9525" marR="9525" marT="9525" marB="0" anchor="ctr"/>
                </a:tc>
                <a:extLst>
                  <a:ext uri="{0D108BD9-81ED-4DB2-BD59-A6C34878D82A}">
                    <a16:rowId xmlns:a16="http://schemas.microsoft.com/office/drawing/2014/main" val="1905762810"/>
                  </a:ext>
                </a:extLst>
              </a:tr>
              <a:tr h="570439">
                <a:tc>
                  <a:txBody>
                    <a:bodyPr/>
                    <a:lstStyle/>
                    <a:p>
                      <a:pPr algn="ctr" fontAlgn="b"/>
                      <a:r>
                        <a:rPr lang="en-US" sz="1600" u="none" strike="noStrike">
                          <a:effectLst/>
                        </a:rPr>
                        <a:t>2065</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b="0" i="0" u="none" strike="noStrike">
                          <a:solidFill>
                            <a:srgbClr val="000000"/>
                          </a:solidFill>
                          <a:effectLst/>
                          <a:latin typeface="+mn-lt"/>
                        </a:rPr>
                        <a:t>65</a:t>
                      </a:r>
                    </a:p>
                  </a:txBody>
                  <a:tcPr marL="9525" marR="9525" marT="9525" marB="0" anchor="ctr"/>
                </a:tc>
                <a:extLst>
                  <a:ext uri="{0D108BD9-81ED-4DB2-BD59-A6C34878D82A}">
                    <a16:rowId xmlns:a16="http://schemas.microsoft.com/office/drawing/2014/main" val="3732630170"/>
                  </a:ext>
                </a:extLst>
              </a:tr>
              <a:tr h="570439">
                <a:tc>
                  <a:txBody>
                    <a:bodyPr/>
                    <a:lstStyle/>
                    <a:p>
                      <a:pPr algn="ctr" fontAlgn="b"/>
                      <a:r>
                        <a:rPr lang="en-US" sz="1600" u="none" strike="noStrike">
                          <a:effectLst/>
                        </a:rPr>
                        <a:t>2075</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b="0" i="0" u="none" strike="noStrike">
                          <a:solidFill>
                            <a:srgbClr val="000000"/>
                          </a:solidFill>
                          <a:effectLst/>
                          <a:latin typeface="+mn-lt"/>
                        </a:rPr>
                        <a:t>95</a:t>
                      </a:r>
                    </a:p>
                  </a:txBody>
                  <a:tcPr marL="9525" marR="9525" marT="9525" marB="0" anchor="ctr"/>
                </a:tc>
                <a:extLst>
                  <a:ext uri="{0D108BD9-81ED-4DB2-BD59-A6C34878D82A}">
                    <a16:rowId xmlns:a16="http://schemas.microsoft.com/office/drawing/2014/main" val="466620398"/>
                  </a:ext>
                </a:extLst>
              </a:tr>
              <a:tr h="570439">
                <a:tc>
                  <a:txBody>
                    <a:bodyPr/>
                    <a:lstStyle/>
                    <a:p>
                      <a:pPr algn="ctr" fontAlgn="b"/>
                      <a:r>
                        <a:rPr lang="en-US" sz="1600" u="none" strike="noStrike">
                          <a:effectLst/>
                        </a:rPr>
                        <a:t>2085</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b="0" i="0" u="none" strike="noStrike">
                          <a:solidFill>
                            <a:srgbClr val="000000"/>
                          </a:solidFill>
                          <a:effectLst/>
                          <a:latin typeface="+mn-lt"/>
                        </a:rPr>
                        <a:t>130</a:t>
                      </a:r>
                    </a:p>
                  </a:txBody>
                  <a:tcPr marL="9525" marR="9525" marT="9525" marB="0" anchor="ctr"/>
                </a:tc>
                <a:extLst>
                  <a:ext uri="{0D108BD9-81ED-4DB2-BD59-A6C34878D82A}">
                    <a16:rowId xmlns:a16="http://schemas.microsoft.com/office/drawing/2014/main" val="1441550296"/>
                  </a:ext>
                </a:extLst>
              </a:tr>
            </a:tbl>
          </a:graphicData>
        </a:graphic>
      </p:graphicFrame>
      <p:pic>
        <p:nvPicPr>
          <p:cNvPr id="4" name="Picture 3">
            <a:extLst>
              <a:ext uri="{FF2B5EF4-FFF2-40B4-BE49-F238E27FC236}">
                <a16:creationId xmlns:a16="http://schemas.microsoft.com/office/drawing/2014/main" id="{48664104-C039-AFC5-2BD2-F67421ACDE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12076" y="125198"/>
            <a:ext cx="2116018" cy="4186179"/>
          </a:xfrm>
          <a:prstGeom prst="rect">
            <a:avLst/>
          </a:prstGeom>
        </p:spPr>
      </p:pic>
      <p:sp>
        <p:nvSpPr>
          <p:cNvPr id="2" name="Title 2">
            <a:extLst>
              <a:ext uri="{FF2B5EF4-FFF2-40B4-BE49-F238E27FC236}">
                <a16:creationId xmlns:a16="http://schemas.microsoft.com/office/drawing/2014/main" id="{E049A337-560B-B392-07F6-39FBE00C27F1}"/>
              </a:ext>
            </a:extLst>
          </p:cNvPr>
          <p:cNvSpPr txBox="1">
            <a:spLocks/>
          </p:cNvSpPr>
          <p:nvPr/>
        </p:nvSpPr>
        <p:spPr bwMode="auto">
          <a:xfrm>
            <a:off x="1096955" y="419099"/>
            <a:ext cx="10956499"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r>
              <a:rPr lang="en-US">
                <a:solidFill>
                  <a:schemeClr val="tx1"/>
                </a:solidFill>
              </a:rPr>
              <a:t>STRUCTURES at risk of being inaccessible AT HIGH TIDE with Intermediate </a:t>
            </a:r>
            <a:r>
              <a:rPr lang="en-US" err="1">
                <a:solidFill>
                  <a:schemeClr val="tx1"/>
                </a:solidFill>
              </a:rPr>
              <a:t>slc</a:t>
            </a:r>
            <a:r>
              <a:rPr lang="en-US">
                <a:solidFill>
                  <a:schemeClr val="tx1"/>
                </a:solidFill>
              </a:rPr>
              <a:t> in the future</a:t>
            </a:r>
            <a:br>
              <a:rPr lang="en-US">
                <a:solidFill>
                  <a:schemeClr val="tx1"/>
                </a:solidFill>
                <a:latin typeface="+mn-lt"/>
              </a:rPr>
            </a:br>
            <a:endParaRPr lang="en-US">
              <a:solidFill>
                <a:schemeClr val="tx1"/>
              </a:solidFill>
            </a:endParaRPr>
          </a:p>
        </p:txBody>
      </p:sp>
      <p:sp>
        <p:nvSpPr>
          <p:cNvPr id="9" name="TextBox 8">
            <a:extLst>
              <a:ext uri="{FF2B5EF4-FFF2-40B4-BE49-F238E27FC236}">
                <a16:creationId xmlns:a16="http://schemas.microsoft.com/office/drawing/2014/main" id="{539424E3-E1F3-14B9-D1F9-BD1E9F2965BA}"/>
              </a:ext>
            </a:extLst>
          </p:cNvPr>
          <p:cNvSpPr txBox="1"/>
          <p:nvPr/>
        </p:nvSpPr>
        <p:spPr>
          <a:xfrm>
            <a:off x="340360" y="6506581"/>
            <a:ext cx="3514667" cy="307777"/>
          </a:xfrm>
          <a:prstGeom prst="rect">
            <a:avLst/>
          </a:prstGeom>
          <a:noFill/>
        </p:spPr>
        <p:txBody>
          <a:bodyPr wrap="square" rtlCol="0">
            <a:spAutoFit/>
          </a:bodyPr>
          <a:lstStyle/>
          <a:p>
            <a:r>
              <a:rPr lang="en-US" sz="1400"/>
              <a:t>*Intermediate USACE </a:t>
            </a:r>
            <a:r>
              <a:rPr lang="en-US" sz="1400" err="1"/>
              <a:t>SLC</a:t>
            </a:r>
            <a:r>
              <a:rPr lang="en-US" sz="1400"/>
              <a:t> curve in 2085</a:t>
            </a:r>
          </a:p>
        </p:txBody>
      </p:sp>
    </p:spTree>
    <p:extLst>
      <p:ext uri="{BB962C8B-B14F-4D97-AF65-F5344CB8AC3E}">
        <p14:creationId xmlns:p14="http://schemas.microsoft.com/office/powerpoint/2010/main" val="1085538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CB4B1-5427-9361-B7E7-A47BF2A494F8}"/>
              </a:ext>
            </a:extLst>
          </p:cNvPr>
          <p:cNvSpPr>
            <a:spLocks noGrp="1"/>
          </p:cNvSpPr>
          <p:nvPr>
            <p:ph type="title"/>
          </p:nvPr>
        </p:nvSpPr>
        <p:spPr/>
        <p:txBody>
          <a:bodyPr/>
          <a:lstStyle/>
          <a:p>
            <a:r>
              <a:rPr lang="en-US" dirty="0">
                <a:latin typeface="Arial"/>
                <a:ea typeface="ＭＳ Ｐゴシック"/>
                <a:cs typeface="Arial"/>
              </a:rPr>
              <a:t>Abstract</a:t>
            </a:r>
            <a:endParaRPr lang="en-US" dirty="0"/>
          </a:p>
        </p:txBody>
      </p:sp>
      <p:sp>
        <p:nvSpPr>
          <p:cNvPr id="4" name="Footer Placeholder 3">
            <a:extLst>
              <a:ext uri="{FF2B5EF4-FFF2-40B4-BE49-F238E27FC236}">
                <a16:creationId xmlns:a16="http://schemas.microsoft.com/office/drawing/2014/main" id="{424A4445-221D-A443-9C84-AC8ECB037B94}"/>
              </a:ext>
            </a:extLst>
          </p:cNvPr>
          <p:cNvSpPr>
            <a:spLocks noGrp="1"/>
          </p:cNvSpPr>
          <p:nvPr>
            <p:ph type="ftr" sz="quarter" idx="12"/>
          </p:nvPr>
        </p:nvSpPr>
        <p:spPr/>
        <p:txBody>
          <a:bodyPr/>
          <a:lstStyle/>
          <a:p>
            <a:endParaRPr lang="en-US"/>
          </a:p>
        </p:txBody>
      </p:sp>
      <p:sp>
        <p:nvSpPr>
          <p:cNvPr id="9" name="TextBox 8">
            <a:extLst>
              <a:ext uri="{FF2B5EF4-FFF2-40B4-BE49-F238E27FC236}">
                <a16:creationId xmlns:a16="http://schemas.microsoft.com/office/drawing/2014/main" id="{8A4C040E-1E0F-7B55-5267-9D122639E984}"/>
              </a:ext>
            </a:extLst>
          </p:cNvPr>
          <p:cNvSpPr txBox="1"/>
          <p:nvPr/>
        </p:nvSpPr>
        <p:spPr>
          <a:xfrm>
            <a:off x="261937" y="1154906"/>
            <a:ext cx="11668124"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Times New Roman"/>
                <a:cs typeface="Times New Roman"/>
              </a:rPr>
              <a:t>The Challenges of Managing Coastal Storm Risk in a Low-Lying Area Impacted by Frequent Flooding</a:t>
            </a:r>
            <a:endParaRPr lang="en-US" dirty="0"/>
          </a:p>
          <a:p>
            <a:endParaRPr lang="en-US"/>
          </a:p>
          <a:p>
            <a:r>
              <a:rPr lang="en-US">
                <a:latin typeface="Times New Roman"/>
                <a:cs typeface="Times New Roman"/>
              </a:rPr>
              <a:t>The USACE New York District is currently undertaking the Spring Creek South (SCS), New York, Coastal Storm Risk Management Feasibility Study to manage coastal storm risk in the communities of Hamilton Beach, Howard Beach, Old Howard Beach, and Lindenwood on the northern shore of Jamaica Bay. This area has been studied extensively in the past by State, City, and Federal agencies; however, features from these studies have not been implemented. These communities are densely populated and low-lying, especially Hamilton Beach, which contains many structures located at or below +5 ft NAVD88. Considering future sea level change (SLC), the possibility of daily high tide flooding in this area exists under the USACE High SLC scenario by 2085. The study area is also highly vulnerable to low-frequency, high intensity storm events, with inundation expected to occur throughout the majority of the study area during a 2% (50-year) annual exceedance probability (AEP) event.  </a:t>
            </a:r>
            <a:endParaRPr lang="en-US"/>
          </a:p>
          <a:p>
            <a:endParaRPr lang="en-US"/>
          </a:p>
          <a:p>
            <a:r>
              <a:rPr lang="en-US" dirty="0">
                <a:latin typeface="Times New Roman"/>
                <a:cs typeface="Times New Roman"/>
              </a:rPr>
              <a:t>This presentation will discuss the considerations for managing flood risk in a low-lying area, including the challenges of designing structures to combat high water levels during low-frequency events in an area with limited availability of high ground tie-ins, and managing property accessibility for high-frequency events throughout the period of analysis.  Tools and approaches to be discussed include water level mapping for various AEP events and SLC; the metrics to evaluate the feasibility of measures such as flood gates, flood walls, elevations, and buyouts to manage the risk of coastal flooding; and the implications of these defending, accommodating, and retreating strategies.</a:t>
            </a:r>
            <a:endParaRPr lang="en-US" dirty="0"/>
          </a:p>
          <a:p>
            <a:pPr algn="l"/>
            <a:endParaRPr lang="en-US" dirty="0">
              <a:cs typeface="Arial"/>
            </a:endParaRPr>
          </a:p>
        </p:txBody>
      </p:sp>
    </p:spTree>
    <p:extLst>
      <p:ext uri="{BB962C8B-B14F-4D97-AF65-F5344CB8AC3E}">
        <p14:creationId xmlns:p14="http://schemas.microsoft.com/office/powerpoint/2010/main" val="408408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44CE06-144B-FD22-F1AE-D48CF40F2884}"/>
              </a:ext>
            </a:extLst>
          </p:cNvPr>
          <p:cNvPicPr>
            <a:picLocks noChangeAspect="1"/>
          </p:cNvPicPr>
          <p:nvPr/>
        </p:nvPicPr>
        <p:blipFill rotWithShape="1">
          <a:blip r:embed="rId3" cstate="email">
            <a:alphaModFix amt="54000"/>
            <a:extLst>
              <a:ext uri="{28A0092B-C50C-407E-A947-70E740481C1C}">
                <a14:useLocalDpi xmlns:a14="http://schemas.microsoft.com/office/drawing/2010/main"/>
              </a:ext>
            </a:extLst>
          </a:blip>
          <a:srcRect/>
          <a:stretch/>
        </p:blipFill>
        <p:spPr>
          <a:xfrm>
            <a:off x="989" y="2040229"/>
            <a:ext cx="12136072" cy="4817771"/>
          </a:xfrm>
          <a:prstGeom prst="rect">
            <a:avLst/>
          </a:prstGeom>
        </p:spPr>
      </p:pic>
      <p:sp>
        <p:nvSpPr>
          <p:cNvPr id="6" name="Rectangle 5">
            <a:extLst>
              <a:ext uri="{FF2B5EF4-FFF2-40B4-BE49-F238E27FC236}">
                <a16:creationId xmlns:a16="http://schemas.microsoft.com/office/drawing/2014/main" id="{97D02B49-9409-78B9-2F13-85B0AAA186A7}"/>
              </a:ext>
            </a:extLst>
          </p:cNvPr>
          <p:cNvSpPr/>
          <p:nvPr/>
        </p:nvSpPr>
        <p:spPr>
          <a:xfrm>
            <a:off x="1719221" y="649741"/>
            <a:ext cx="4783826" cy="416394"/>
          </a:xfrm>
          <a:prstGeom prst="rect">
            <a:avLst/>
          </a:prstGeom>
        </p:spPr>
        <p:txBody>
          <a:bodyPr wrap="square" lIns="53783" tIns="26891" rIns="53783" bIns="26891">
            <a:spAutoFit/>
          </a:bodyPr>
          <a:lstStyle/>
          <a:p>
            <a:pPr defTabSz="860560">
              <a:defRPr/>
            </a:pPr>
            <a:r>
              <a:rPr lang="en-US" sz="2353" b="1">
                <a:solidFill>
                  <a:prstClr val="black"/>
                </a:solidFill>
                <a:latin typeface="Century Gothic" pitchFamily="34" charset="0"/>
              </a:rPr>
              <a:t> </a:t>
            </a:r>
            <a:endParaRPr lang="en-US" sz="2353" b="1">
              <a:solidFill>
                <a:srgbClr val="4BACC6">
                  <a:lumMod val="75000"/>
                </a:srgbClr>
              </a:solidFill>
              <a:latin typeface="Century Gothic" pitchFamily="34" charset="0"/>
            </a:endParaRPr>
          </a:p>
        </p:txBody>
      </p:sp>
      <p:sp>
        <p:nvSpPr>
          <p:cNvPr id="7" name="Rectangle 6">
            <a:extLst>
              <a:ext uri="{FF2B5EF4-FFF2-40B4-BE49-F238E27FC236}">
                <a16:creationId xmlns:a16="http://schemas.microsoft.com/office/drawing/2014/main" id="{BDB2F439-C14B-7AC6-1BFA-7958C532D908}"/>
              </a:ext>
            </a:extLst>
          </p:cNvPr>
          <p:cNvSpPr/>
          <p:nvPr/>
        </p:nvSpPr>
        <p:spPr>
          <a:xfrm>
            <a:off x="1349811" y="230787"/>
            <a:ext cx="8753559" cy="546750"/>
          </a:xfrm>
          <a:prstGeom prst="rect">
            <a:avLst/>
          </a:prstGeom>
        </p:spPr>
        <p:txBody>
          <a:bodyPr wrap="square" lIns="53783" tIns="26891" rIns="53783" bIns="26891" anchor="t">
            <a:spAutoFit/>
          </a:bodyPr>
          <a:lstStyle/>
          <a:p>
            <a:pPr defTabSz="860560">
              <a:defRPr/>
            </a:pPr>
            <a:r>
              <a:rPr lang="en-US" sz="3200" b="1">
                <a:solidFill>
                  <a:schemeClr val="tx1">
                    <a:lumMod val="90000"/>
                    <a:lumOff val="10000"/>
                  </a:schemeClr>
                </a:solidFill>
                <a:latin typeface="+mj-lt"/>
              </a:rPr>
              <a:t>STUDY AREA</a:t>
            </a:r>
          </a:p>
        </p:txBody>
      </p:sp>
      <p:sp>
        <p:nvSpPr>
          <p:cNvPr id="8" name="TextBox 7">
            <a:extLst>
              <a:ext uri="{FF2B5EF4-FFF2-40B4-BE49-F238E27FC236}">
                <a16:creationId xmlns:a16="http://schemas.microsoft.com/office/drawing/2014/main" id="{60AE397E-5E1F-06D8-0EBE-5B8D6D8628CE}"/>
              </a:ext>
            </a:extLst>
          </p:cNvPr>
          <p:cNvSpPr txBox="1"/>
          <p:nvPr/>
        </p:nvSpPr>
        <p:spPr>
          <a:xfrm>
            <a:off x="-14299" y="725445"/>
            <a:ext cx="11851639" cy="1323439"/>
          </a:xfrm>
          <a:prstGeom prst="rect">
            <a:avLst/>
          </a:prstGeom>
          <a:solidFill>
            <a:srgbClr val="FFFFFF">
              <a:alpha val="0"/>
            </a:srgbClr>
          </a:solidFill>
          <a:effectLst>
            <a:outerShdw blurRad="63500" sx="102000" sy="102000" algn="ctr" rotWithShape="0">
              <a:prstClr val="black">
                <a:alpha val="40000"/>
              </a:prstClr>
            </a:outerShdw>
          </a:effectLst>
        </p:spPr>
        <p:txBody>
          <a:bodyPr wrap="square" lIns="91440" tIns="45720" rIns="91440" bIns="45720" rtlCol="0" anchor="t">
            <a:spAutoFit/>
          </a:bodyPr>
          <a:lstStyle/>
          <a:p>
            <a:pPr defTabSz="860560">
              <a:spcAft>
                <a:spcPts val="1059"/>
              </a:spcAft>
            </a:pPr>
            <a:r>
              <a:rPr lang="en-US" sz="2000" b="1">
                <a:latin typeface="+mj-lt"/>
              </a:rPr>
              <a:t>The Spring Creek South study area is location on the northern shore of Jamaica Bay. The Study Area includes the vulnerable communities of Old Howard Beach, Howard Beach, Hamilton Beach, and Lindenwood.  The study area includes National Park Service Property and borders John F. Kennedy International Airport.</a:t>
            </a:r>
          </a:p>
        </p:txBody>
      </p:sp>
      <p:sp>
        <p:nvSpPr>
          <p:cNvPr id="20" name="Slide Number Placeholder 13">
            <a:extLst>
              <a:ext uri="{FF2B5EF4-FFF2-40B4-BE49-F238E27FC236}">
                <a16:creationId xmlns:a16="http://schemas.microsoft.com/office/drawing/2014/main" id="{F0F8F5B2-958E-9E08-866B-39B4C1705305}"/>
              </a:ext>
            </a:extLst>
          </p:cNvPr>
          <p:cNvSpPr>
            <a:spLocks noGrp="1"/>
          </p:cNvSpPr>
          <p:nvPr>
            <p:ph type="sldNum" sz="quarter" idx="12"/>
          </p:nvPr>
        </p:nvSpPr>
        <p:spPr>
          <a:xfrm>
            <a:off x="9858089" y="6575384"/>
            <a:ext cx="2133600" cy="365125"/>
          </a:xfrm>
        </p:spPr>
        <p:txBody>
          <a:bodyPr/>
          <a:lstStyle/>
          <a:p>
            <a:pPr defTabSz="860560"/>
            <a:fld id="{53497A8D-52F2-46C3-B156-7002EAF8FA7D}" type="slidenum">
              <a:rPr lang="en-US">
                <a:solidFill>
                  <a:prstClr val="black">
                    <a:tint val="75000"/>
                  </a:prstClr>
                </a:solidFill>
                <a:latin typeface="Calibri"/>
              </a:rPr>
              <a:pPr defTabSz="860560"/>
              <a:t>3</a:t>
            </a:fld>
            <a:endParaRPr lang="en-US">
              <a:solidFill>
                <a:prstClr val="black">
                  <a:tint val="75000"/>
                </a:prstClr>
              </a:solidFill>
              <a:latin typeface="Calibri"/>
            </a:endParaRPr>
          </a:p>
        </p:txBody>
      </p:sp>
      <p:pic>
        <p:nvPicPr>
          <p:cNvPr id="9" name="Graphic 8" descr="Star with solid fill">
            <a:extLst>
              <a:ext uri="{FF2B5EF4-FFF2-40B4-BE49-F238E27FC236}">
                <a16:creationId xmlns:a16="http://schemas.microsoft.com/office/drawing/2014/main" id="{297BF8B9-0DF1-729E-C179-0F90F01E0E6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13899" y="5469208"/>
            <a:ext cx="472633" cy="472633"/>
          </a:xfrm>
          <a:prstGeom prst="rect">
            <a:avLst/>
          </a:prstGeom>
        </p:spPr>
      </p:pic>
      <p:grpSp>
        <p:nvGrpSpPr>
          <p:cNvPr id="2" name="Group 1">
            <a:extLst>
              <a:ext uri="{FF2B5EF4-FFF2-40B4-BE49-F238E27FC236}">
                <a16:creationId xmlns:a16="http://schemas.microsoft.com/office/drawing/2014/main" id="{C952BB37-4731-BF24-26AE-ED3E3607DC41}"/>
              </a:ext>
            </a:extLst>
          </p:cNvPr>
          <p:cNvGrpSpPr/>
          <p:nvPr/>
        </p:nvGrpSpPr>
        <p:grpSpPr>
          <a:xfrm>
            <a:off x="2817161" y="2715124"/>
            <a:ext cx="1957632" cy="3226717"/>
            <a:chOff x="3180017" y="3869015"/>
            <a:chExt cx="1957632" cy="3226717"/>
          </a:xfrm>
        </p:grpSpPr>
        <p:cxnSp>
          <p:nvCxnSpPr>
            <p:cNvPr id="12" name="Straight Connector 11">
              <a:extLst>
                <a:ext uri="{FF2B5EF4-FFF2-40B4-BE49-F238E27FC236}">
                  <a16:creationId xmlns:a16="http://schemas.microsoft.com/office/drawing/2014/main" id="{3BEA2115-F103-9FCB-5D1F-25B8DEE0705C}"/>
                </a:ext>
              </a:extLst>
            </p:cNvPr>
            <p:cNvCxnSpPr>
              <a:cxnSpLocks/>
            </p:cNvCxnSpPr>
            <p:nvPr/>
          </p:nvCxnSpPr>
          <p:spPr>
            <a:xfrm>
              <a:off x="4477251" y="4201157"/>
              <a:ext cx="660398" cy="0"/>
            </a:xfrm>
            <a:prstGeom prst="line">
              <a:avLst/>
            </a:prstGeom>
            <a:ln w="76200">
              <a:solidFill>
                <a:srgbClr val="FFFF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26E27AD-CBA0-9DB1-DDF8-2370BE9D8439}"/>
                </a:ext>
              </a:extLst>
            </p:cNvPr>
            <p:cNvSpPr txBox="1"/>
            <p:nvPr/>
          </p:nvSpPr>
          <p:spPr>
            <a:xfrm>
              <a:off x="3180017" y="3869015"/>
              <a:ext cx="1293673" cy="523220"/>
            </a:xfrm>
            <a:prstGeom prst="rect">
              <a:avLst/>
            </a:prstGeom>
            <a:solidFill>
              <a:srgbClr val="FFFFFF">
                <a:alpha val="0"/>
              </a:srgbClr>
            </a:solidFill>
            <a:effectLst>
              <a:outerShdw blurRad="63500" sx="102000" sy="102000" algn="ctr" rotWithShape="0">
                <a:prstClr val="black">
                  <a:alpha val="40000"/>
                </a:prstClr>
              </a:outerShdw>
            </a:effectLst>
          </p:spPr>
          <p:txBody>
            <a:bodyPr wrap="square" lIns="91440" tIns="45720" rIns="91440" bIns="45720" rtlCol="0" anchor="t">
              <a:spAutoFit/>
            </a:bodyPr>
            <a:lstStyle/>
            <a:p>
              <a:pPr algn="ctr" defTabSz="860560"/>
              <a:r>
                <a:rPr lang="en-US" sz="1400" b="1">
                  <a:effectLst>
                    <a:outerShdw blurRad="38100" dist="38100" dir="2700000" algn="tl">
                      <a:srgbClr val="000000">
                        <a:alpha val="43137"/>
                      </a:srgbClr>
                    </a:outerShdw>
                  </a:effectLst>
                  <a:latin typeface="+mj-lt"/>
                </a:rPr>
                <a:t>Study Area </a:t>
              </a:r>
            </a:p>
            <a:p>
              <a:pPr algn="ctr" defTabSz="860560"/>
              <a:r>
                <a:rPr lang="en-US" sz="1400" b="1">
                  <a:effectLst>
                    <a:outerShdw blurRad="38100" dist="38100" dir="2700000" algn="tl">
                      <a:srgbClr val="000000">
                        <a:alpha val="43137"/>
                      </a:srgbClr>
                    </a:outerShdw>
                  </a:effectLst>
                  <a:latin typeface="+mj-lt"/>
                </a:rPr>
                <a:t>Boundary</a:t>
              </a:r>
            </a:p>
          </p:txBody>
        </p:sp>
        <p:sp>
          <p:nvSpPr>
            <p:cNvPr id="17" name="TextBox 16">
              <a:extLst>
                <a:ext uri="{FF2B5EF4-FFF2-40B4-BE49-F238E27FC236}">
                  <a16:creationId xmlns:a16="http://schemas.microsoft.com/office/drawing/2014/main" id="{95D7CA6D-930F-6F9C-FAD6-78392D113E4F}"/>
                </a:ext>
              </a:extLst>
            </p:cNvPr>
            <p:cNvSpPr txBox="1"/>
            <p:nvPr/>
          </p:nvSpPr>
          <p:spPr>
            <a:xfrm>
              <a:off x="3251796" y="4874611"/>
              <a:ext cx="1293673" cy="1156727"/>
            </a:xfrm>
            <a:prstGeom prst="rect">
              <a:avLst/>
            </a:prstGeom>
            <a:solidFill>
              <a:srgbClr val="FFFFFF">
                <a:alpha val="0"/>
              </a:srgbClr>
            </a:solidFill>
            <a:effectLst>
              <a:outerShdw blurRad="63500" sx="102000" sy="102000" algn="ctr" rotWithShape="0">
                <a:prstClr val="black">
                  <a:alpha val="40000"/>
                </a:prstClr>
              </a:outerShdw>
            </a:effectLst>
          </p:spPr>
          <p:txBody>
            <a:bodyPr wrap="square" lIns="91440" tIns="45720" rIns="91440" bIns="45720" rtlCol="0" anchor="t">
              <a:spAutoFit/>
            </a:bodyPr>
            <a:lstStyle/>
            <a:p>
              <a:pPr algn="ctr" defTabSz="860560">
                <a:spcAft>
                  <a:spcPts val="1059"/>
                </a:spcAft>
              </a:pPr>
              <a:r>
                <a:rPr lang="en-US" b="1">
                  <a:effectLst>
                    <a:outerShdw blurRad="38100" dist="38100" dir="2700000" algn="tl">
                      <a:srgbClr val="000000">
                        <a:alpha val="43137"/>
                      </a:srgbClr>
                    </a:outerShdw>
                  </a:effectLst>
                  <a:latin typeface="+mj-lt"/>
                </a:rPr>
                <a:t>FEMA</a:t>
              </a:r>
              <a:r>
                <a:rPr lang="en-US" sz="1600" b="1">
                  <a:effectLst>
                    <a:outerShdw blurRad="38100" dist="38100" dir="2700000" algn="tl">
                      <a:srgbClr val="000000">
                        <a:alpha val="43137"/>
                      </a:srgbClr>
                    </a:outerShdw>
                  </a:effectLst>
                  <a:latin typeface="+mj-lt"/>
                </a:rPr>
                <a:t> </a:t>
              </a:r>
            </a:p>
            <a:p>
              <a:pPr algn="ctr" defTabSz="860560">
                <a:spcAft>
                  <a:spcPts val="1059"/>
                </a:spcAft>
              </a:pPr>
              <a:r>
                <a:rPr lang="en-US" sz="1400" b="1">
                  <a:effectLst>
                    <a:outerShdw blurRad="38100" dist="38100" dir="2700000" algn="tl">
                      <a:srgbClr val="000000">
                        <a:alpha val="43137"/>
                      </a:srgbClr>
                    </a:outerShdw>
                  </a:effectLst>
                  <a:latin typeface="+mj-lt"/>
                </a:rPr>
                <a:t>1% Annual Flood Hazard</a:t>
              </a:r>
              <a:endParaRPr lang="en-US" sz="1400" b="1">
                <a:effectLst>
                  <a:outerShdw blurRad="38100" dist="38100" dir="2700000" algn="tl">
                    <a:srgbClr val="000000">
                      <a:alpha val="43137"/>
                    </a:srgbClr>
                  </a:outerShdw>
                </a:effectLst>
                <a:latin typeface="+mj-lt"/>
                <a:cs typeface="Arial"/>
              </a:endParaRPr>
            </a:p>
          </p:txBody>
        </p:sp>
        <p:sp>
          <p:nvSpPr>
            <p:cNvPr id="18" name="TextBox 17">
              <a:extLst>
                <a:ext uri="{FF2B5EF4-FFF2-40B4-BE49-F238E27FC236}">
                  <a16:creationId xmlns:a16="http://schemas.microsoft.com/office/drawing/2014/main" id="{867E8388-F967-5874-6EA1-401A5080B4DF}"/>
                </a:ext>
              </a:extLst>
            </p:cNvPr>
            <p:cNvSpPr txBox="1"/>
            <p:nvPr/>
          </p:nvSpPr>
          <p:spPr>
            <a:xfrm>
              <a:off x="3234519" y="6000560"/>
              <a:ext cx="1293673" cy="1095172"/>
            </a:xfrm>
            <a:prstGeom prst="rect">
              <a:avLst/>
            </a:prstGeom>
            <a:solidFill>
              <a:srgbClr val="FFFFFF">
                <a:alpha val="0"/>
              </a:srgbClr>
            </a:solidFill>
            <a:effectLst>
              <a:outerShdw blurRad="63500" sx="102000" sy="102000" algn="ctr" rotWithShape="0">
                <a:prstClr val="black">
                  <a:alpha val="40000"/>
                </a:prstClr>
              </a:outerShdw>
            </a:effectLst>
          </p:spPr>
          <p:txBody>
            <a:bodyPr wrap="square" lIns="91440" tIns="45720" rIns="91440" bIns="45720" rtlCol="0" anchor="t">
              <a:spAutoFit/>
            </a:bodyPr>
            <a:lstStyle/>
            <a:p>
              <a:pPr algn="ctr" defTabSz="860560">
                <a:spcAft>
                  <a:spcPts val="1059"/>
                </a:spcAft>
              </a:pPr>
              <a:r>
                <a:rPr lang="en-US" sz="1400" b="1">
                  <a:effectLst>
                    <a:outerShdw blurRad="38100" dist="38100" dir="2700000" algn="tl">
                      <a:srgbClr val="000000">
                        <a:alpha val="43137"/>
                      </a:srgbClr>
                    </a:outerShdw>
                  </a:effectLst>
                  <a:latin typeface="+mj-lt"/>
                </a:rPr>
                <a:t>0.2% Annual Flood Hazard</a:t>
              </a:r>
            </a:p>
            <a:p>
              <a:pPr algn="ctr" defTabSz="860560">
                <a:spcAft>
                  <a:spcPts val="1059"/>
                </a:spcAft>
              </a:pPr>
              <a:endParaRPr lang="en-US" sz="1400" b="1">
                <a:solidFill>
                  <a:schemeClr val="bg1"/>
                </a:solidFill>
                <a:effectLst>
                  <a:outerShdw blurRad="38100" dist="38100" dir="2700000" algn="tl">
                    <a:srgbClr val="000000">
                      <a:alpha val="43137"/>
                    </a:srgbClr>
                  </a:outerShdw>
                </a:effectLst>
                <a:latin typeface="Century Gothic"/>
              </a:endParaRPr>
            </a:p>
          </p:txBody>
        </p:sp>
        <p:sp>
          <p:nvSpPr>
            <p:cNvPr id="26" name="Rectangle 25">
              <a:extLst>
                <a:ext uri="{FF2B5EF4-FFF2-40B4-BE49-F238E27FC236}">
                  <a16:creationId xmlns:a16="http://schemas.microsoft.com/office/drawing/2014/main" id="{6BAB66B8-6AD6-7DF6-736C-F70616CD006B}"/>
                </a:ext>
              </a:extLst>
            </p:cNvPr>
            <p:cNvSpPr/>
            <p:nvPr/>
          </p:nvSpPr>
          <p:spPr>
            <a:xfrm>
              <a:off x="4619490" y="5244545"/>
              <a:ext cx="375920" cy="386080"/>
            </a:xfrm>
            <a:prstGeom prst="rect">
              <a:avLst/>
            </a:prstGeom>
            <a:solidFill>
              <a:srgbClr val="28A2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CC4307D-7177-43FC-EEC1-A8EA06E47051}"/>
                </a:ext>
              </a:extLst>
            </p:cNvPr>
            <p:cNvSpPr/>
            <p:nvPr/>
          </p:nvSpPr>
          <p:spPr>
            <a:xfrm>
              <a:off x="4619490" y="6157327"/>
              <a:ext cx="375920" cy="386080"/>
            </a:xfrm>
            <a:prstGeom prst="rect">
              <a:avLst/>
            </a:prstGeom>
            <a:solidFill>
              <a:srgbClr val="223C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DF6CF94D-4D3F-436A-22D3-29F3D70C35F4}"/>
              </a:ext>
            </a:extLst>
          </p:cNvPr>
          <p:cNvGrpSpPr/>
          <p:nvPr/>
        </p:nvGrpSpPr>
        <p:grpSpPr>
          <a:xfrm>
            <a:off x="5013251" y="1988137"/>
            <a:ext cx="7122820" cy="5021676"/>
            <a:chOff x="5641614" y="1975839"/>
            <a:chExt cx="6237774" cy="4878219"/>
          </a:xfrm>
        </p:grpSpPr>
        <p:pic>
          <p:nvPicPr>
            <p:cNvPr id="15" name="Picture 14">
              <a:extLst>
                <a:ext uri="{FF2B5EF4-FFF2-40B4-BE49-F238E27FC236}">
                  <a16:creationId xmlns:a16="http://schemas.microsoft.com/office/drawing/2014/main" id="{CD925FB0-E7BA-CA18-741B-AC08E521CC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41614" y="1975839"/>
              <a:ext cx="6007156" cy="459059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6" name="TextBox 15">
              <a:extLst>
                <a:ext uri="{FF2B5EF4-FFF2-40B4-BE49-F238E27FC236}">
                  <a16:creationId xmlns:a16="http://schemas.microsoft.com/office/drawing/2014/main" id="{FE3A778D-CDC5-B20A-06ED-F475644F5969}"/>
                </a:ext>
              </a:extLst>
            </p:cNvPr>
            <p:cNvSpPr txBox="1"/>
            <p:nvPr/>
          </p:nvSpPr>
          <p:spPr>
            <a:xfrm>
              <a:off x="5722233" y="2937808"/>
              <a:ext cx="1545461" cy="769441"/>
            </a:xfrm>
            <a:prstGeom prst="rect">
              <a:avLst/>
            </a:prstGeom>
            <a:noFill/>
          </p:spPr>
          <p:txBody>
            <a:bodyPr wrap="square" rtlCol="0">
              <a:spAutoFit/>
            </a:bodyPr>
            <a:lstStyle/>
            <a:p>
              <a:r>
                <a:rPr lang="en-US" sz="1100" b="1" i="0">
                  <a:solidFill>
                    <a:schemeClr val="tx2"/>
                  </a:solidFill>
                  <a:effectLst>
                    <a:outerShdw blurRad="38100" dist="38100" dir="2700000" algn="tl">
                      <a:srgbClr val="000000">
                        <a:alpha val="43137"/>
                      </a:srgbClr>
                    </a:outerShdw>
                  </a:effectLst>
                  <a:highlight>
                    <a:srgbClr val="FF00FF"/>
                  </a:highlight>
                  <a:latin typeface="Roboto" panose="020F0502020204030204" pitchFamily="2" charset="0"/>
                </a:rPr>
                <a:t>Spring Creek Auxiliary Water Pollution Control Plant </a:t>
              </a:r>
              <a:endParaRPr lang="en-US" sz="1100" b="1">
                <a:solidFill>
                  <a:schemeClr val="tx2"/>
                </a:solidFill>
                <a:effectLst>
                  <a:outerShdw blurRad="38100" dist="38100" dir="2700000" algn="tl">
                    <a:srgbClr val="000000">
                      <a:alpha val="43137"/>
                    </a:srgbClr>
                  </a:outerShdw>
                </a:effectLst>
                <a:highlight>
                  <a:srgbClr val="FF00FF"/>
                </a:highlight>
              </a:endParaRPr>
            </a:p>
          </p:txBody>
        </p:sp>
        <p:sp>
          <p:nvSpPr>
            <p:cNvPr id="19" name="TextBox 18">
              <a:extLst>
                <a:ext uri="{FF2B5EF4-FFF2-40B4-BE49-F238E27FC236}">
                  <a16:creationId xmlns:a16="http://schemas.microsoft.com/office/drawing/2014/main" id="{E1E9D31F-89BE-7BA4-A4B6-85B628BE151A}"/>
                </a:ext>
              </a:extLst>
            </p:cNvPr>
            <p:cNvSpPr txBox="1"/>
            <p:nvPr/>
          </p:nvSpPr>
          <p:spPr>
            <a:xfrm>
              <a:off x="7488470" y="2355482"/>
              <a:ext cx="1545461" cy="430887"/>
            </a:xfrm>
            <a:prstGeom prst="rect">
              <a:avLst/>
            </a:prstGeom>
            <a:noFill/>
          </p:spPr>
          <p:txBody>
            <a:bodyPr wrap="square" rtlCol="0">
              <a:spAutoFit/>
            </a:bodyPr>
            <a:lstStyle/>
            <a:p>
              <a:r>
                <a:rPr lang="en-US" sz="1100" b="1" i="0">
                  <a:solidFill>
                    <a:schemeClr val="tx2"/>
                  </a:solidFill>
                  <a:effectLst>
                    <a:outerShdw blurRad="38100" dist="38100" dir="2700000" algn="tl">
                      <a:srgbClr val="000000">
                        <a:alpha val="43137"/>
                      </a:srgbClr>
                    </a:outerShdw>
                  </a:effectLst>
                  <a:highlight>
                    <a:srgbClr val="800080"/>
                  </a:highlight>
                  <a:latin typeface="Roboto" panose="020F0502020204030204" pitchFamily="2" charset="0"/>
                </a:rPr>
                <a:t>St. Helen Catholic Academy</a:t>
              </a:r>
              <a:endParaRPr lang="en-US" sz="1100" b="1">
                <a:solidFill>
                  <a:schemeClr val="tx2"/>
                </a:solidFill>
                <a:effectLst>
                  <a:outerShdw blurRad="38100" dist="38100" dir="2700000" algn="tl">
                    <a:srgbClr val="000000">
                      <a:alpha val="43137"/>
                    </a:srgbClr>
                  </a:outerShdw>
                </a:effectLst>
                <a:highlight>
                  <a:srgbClr val="800080"/>
                </a:highlight>
              </a:endParaRPr>
            </a:p>
          </p:txBody>
        </p:sp>
        <p:sp>
          <p:nvSpPr>
            <p:cNvPr id="22" name="TextBox 21">
              <a:extLst>
                <a:ext uri="{FF2B5EF4-FFF2-40B4-BE49-F238E27FC236}">
                  <a16:creationId xmlns:a16="http://schemas.microsoft.com/office/drawing/2014/main" id="{A2C6A793-B53C-C70D-3756-C0F990678556}"/>
                </a:ext>
              </a:extLst>
            </p:cNvPr>
            <p:cNvSpPr txBox="1"/>
            <p:nvPr/>
          </p:nvSpPr>
          <p:spPr>
            <a:xfrm>
              <a:off x="10203588" y="2385626"/>
              <a:ext cx="1545461" cy="430887"/>
            </a:xfrm>
            <a:prstGeom prst="rect">
              <a:avLst/>
            </a:prstGeom>
            <a:noFill/>
          </p:spPr>
          <p:txBody>
            <a:bodyPr wrap="square" rtlCol="0">
              <a:spAutoFit/>
            </a:bodyPr>
            <a:lstStyle/>
            <a:p>
              <a:r>
                <a:rPr lang="en-US" sz="1100" b="1" i="0">
                  <a:solidFill>
                    <a:schemeClr val="tx2"/>
                  </a:solidFill>
                  <a:effectLst>
                    <a:outerShdw blurRad="38100" dist="38100" dir="2700000" algn="tl">
                      <a:srgbClr val="000000">
                        <a:alpha val="43137"/>
                      </a:srgbClr>
                    </a:outerShdw>
                  </a:effectLst>
                  <a:highlight>
                    <a:srgbClr val="800080"/>
                  </a:highlight>
                  <a:latin typeface="Roboto" panose="020F0502020204030204" pitchFamily="2" charset="0"/>
                </a:rPr>
                <a:t>Our Lady Grace Howard Beach</a:t>
              </a:r>
              <a:endParaRPr lang="en-US" sz="1100" b="1">
                <a:solidFill>
                  <a:schemeClr val="tx2"/>
                </a:solidFill>
                <a:effectLst>
                  <a:outerShdw blurRad="38100" dist="38100" dir="2700000" algn="tl">
                    <a:srgbClr val="000000">
                      <a:alpha val="43137"/>
                    </a:srgbClr>
                  </a:outerShdw>
                </a:effectLst>
                <a:highlight>
                  <a:srgbClr val="800080"/>
                </a:highlight>
              </a:endParaRPr>
            </a:p>
          </p:txBody>
        </p:sp>
        <p:sp>
          <p:nvSpPr>
            <p:cNvPr id="23" name="TextBox 22">
              <a:extLst>
                <a:ext uri="{FF2B5EF4-FFF2-40B4-BE49-F238E27FC236}">
                  <a16:creationId xmlns:a16="http://schemas.microsoft.com/office/drawing/2014/main" id="{3A25AC82-08C6-131C-286A-3A7CF4E44F07}"/>
                </a:ext>
              </a:extLst>
            </p:cNvPr>
            <p:cNvSpPr txBox="1"/>
            <p:nvPr/>
          </p:nvSpPr>
          <p:spPr>
            <a:xfrm>
              <a:off x="10678291" y="3393129"/>
              <a:ext cx="1201097" cy="600164"/>
            </a:xfrm>
            <a:prstGeom prst="rect">
              <a:avLst/>
            </a:prstGeom>
            <a:noFill/>
          </p:spPr>
          <p:txBody>
            <a:bodyPr wrap="square" rtlCol="0">
              <a:spAutoFit/>
            </a:bodyPr>
            <a:lstStyle/>
            <a:p>
              <a:r>
                <a:rPr lang="en-US" sz="1100" b="1" i="0">
                  <a:solidFill>
                    <a:schemeClr val="tx2"/>
                  </a:solidFill>
                  <a:effectLst>
                    <a:outerShdw blurRad="38100" dist="38100" dir="2700000" algn="tl">
                      <a:srgbClr val="000000">
                        <a:alpha val="43137"/>
                      </a:srgbClr>
                    </a:outerShdw>
                  </a:effectLst>
                  <a:highlight>
                    <a:srgbClr val="000080"/>
                  </a:highlight>
                  <a:latin typeface="Roboto" panose="020F0502020204030204" pitchFamily="2" charset="0"/>
                </a:rPr>
                <a:t>Howard Beach – JFK Airport (MTA)</a:t>
              </a:r>
              <a:endParaRPr lang="en-US" sz="1100" b="1">
                <a:solidFill>
                  <a:schemeClr val="tx2"/>
                </a:solidFill>
                <a:effectLst>
                  <a:outerShdw blurRad="38100" dist="38100" dir="2700000" algn="tl">
                    <a:srgbClr val="000000">
                      <a:alpha val="43137"/>
                    </a:srgbClr>
                  </a:outerShdw>
                </a:effectLst>
                <a:highlight>
                  <a:srgbClr val="000080"/>
                </a:highlight>
              </a:endParaRPr>
            </a:p>
          </p:txBody>
        </p:sp>
        <p:sp>
          <p:nvSpPr>
            <p:cNvPr id="24" name="TextBox 23">
              <a:extLst>
                <a:ext uri="{FF2B5EF4-FFF2-40B4-BE49-F238E27FC236}">
                  <a16:creationId xmlns:a16="http://schemas.microsoft.com/office/drawing/2014/main" id="{EBC3B892-A9D3-952C-3451-63DAE4B8BB9A}"/>
                </a:ext>
              </a:extLst>
            </p:cNvPr>
            <p:cNvSpPr txBox="1"/>
            <p:nvPr/>
          </p:nvSpPr>
          <p:spPr>
            <a:xfrm>
              <a:off x="10145172" y="4498951"/>
              <a:ext cx="1201097" cy="600164"/>
            </a:xfrm>
            <a:prstGeom prst="rect">
              <a:avLst/>
            </a:prstGeom>
            <a:noFill/>
          </p:spPr>
          <p:txBody>
            <a:bodyPr wrap="square" rtlCol="0">
              <a:spAutoFit/>
            </a:bodyPr>
            <a:lstStyle/>
            <a:p>
              <a:pPr algn="r"/>
              <a:r>
                <a:rPr lang="en-US" sz="1100" b="1" i="0">
                  <a:solidFill>
                    <a:schemeClr val="tx2"/>
                  </a:solidFill>
                  <a:effectLst>
                    <a:outerShdw blurRad="38100" dist="38100" dir="2700000" algn="tl">
                      <a:srgbClr val="000000">
                        <a:alpha val="43137"/>
                      </a:srgbClr>
                    </a:outerShdw>
                  </a:effectLst>
                  <a:highlight>
                    <a:srgbClr val="FF0000"/>
                  </a:highlight>
                  <a:latin typeface="Roboto" panose="020F0502020204030204" pitchFamily="2" charset="0"/>
                </a:rPr>
                <a:t>West Hamilton Beach Fire Department</a:t>
              </a:r>
              <a:endParaRPr lang="en-US" sz="1100" b="1">
                <a:solidFill>
                  <a:schemeClr val="tx2"/>
                </a:solidFill>
                <a:effectLst>
                  <a:outerShdw blurRad="38100" dist="38100" dir="2700000" algn="tl">
                    <a:srgbClr val="000000">
                      <a:alpha val="43137"/>
                    </a:srgbClr>
                  </a:outerShdw>
                </a:effectLst>
                <a:highlight>
                  <a:srgbClr val="FF0000"/>
                </a:highlight>
              </a:endParaRPr>
            </a:p>
          </p:txBody>
        </p:sp>
        <p:sp>
          <p:nvSpPr>
            <p:cNvPr id="25" name="TextBox 24">
              <a:extLst>
                <a:ext uri="{FF2B5EF4-FFF2-40B4-BE49-F238E27FC236}">
                  <a16:creationId xmlns:a16="http://schemas.microsoft.com/office/drawing/2014/main" id="{88C1A893-1133-318D-30C2-094BF6EA7195}"/>
                </a:ext>
              </a:extLst>
            </p:cNvPr>
            <p:cNvSpPr txBox="1"/>
            <p:nvPr/>
          </p:nvSpPr>
          <p:spPr>
            <a:xfrm>
              <a:off x="8374075" y="2566104"/>
              <a:ext cx="1201097" cy="769441"/>
            </a:xfrm>
            <a:prstGeom prst="rect">
              <a:avLst/>
            </a:prstGeom>
            <a:noFill/>
          </p:spPr>
          <p:txBody>
            <a:bodyPr wrap="square" rtlCol="0">
              <a:spAutoFit/>
            </a:bodyPr>
            <a:lstStyle/>
            <a:p>
              <a:pPr algn="r"/>
              <a:r>
                <a:rPr lang="en-US" sz="1100" b="1" i="0">
                  <a:solidFill>
                    <a:schemeClr val="tx2"/>
                  </a:solidFill>
                  <a:effectLst>
                    <a:outerShdw blurRad="38100" dist="38100" dir="2700000" algn="tl">
                      <a:srgbClr val="000000">
                        <a:alpha val="43137"/>
                      </a:srgbClr>
                    </a:outerShdw>
                  </a:effectLst>
                  <a:highlight>
                    <a:srgbClr val="FF0000"/>
                  </a:highlight>
                  <a:latin typeface="Roboto" panose="020F0502020204030204" pitchFamily="2" charset="0"/>
                </a:rPr>
                <a:t>FDNY</a:t>
              </a:r>
            </a:p>
            <a:p>
              <a:pPr algn="r"/>
              <a:r>
                <a:rPr lang="en-US" sz="1100" b="1" i="0">
                  <a:solidFill>
                    <a:schemeClr val="tx2"/>
                  </a:solidFill>
                  <a:effectLst>
                    <a:outerShdw blurRad="38100" dist="38100" dir="2700000" algn="tl">
                      <a:srgbClr val="000000">
                        <a:alpha val="43137"/>
                      </a:srgbClr>
                    </a:outerShdw>
                  </a:effectLst>
                  <a:highlight>
                    <a:srgbClr val="FF0000"/>
                  </a:highlight>
                  <a:latin typeface="Roboto" panose="020F0502020204030204" pitchFamily="2" charset="0"/>
                </a:rPr>
                <a:t>Engine 331 &amp; Ladder 173</a:t>
              </a:r>
            </a:p>
            <a:p>
              <a:pPr algn="r"/>
              <a:endParaRPr lang="en-US" sz="1100" b="1">
                <a:solidFill>
                  <a:schemeClr val="tx2"/>
                </a:solidFill>
                <a:effectLst>
                  <a:outerShdw blurRad="38100" dist="38100" dir="2700000" algn="tl">
                    <a:srgbClr val="000000">
                      <a:alpha val="43137"/>
                    </a:srgbClr>
                  </a:outerShdw>
                </a:effectLst>
                <a:highlight>
                  <a:srgbClr val="FF0000"/>
                </a:highlight>
              </a:endParaRPr>
            </a:p>
          </p:txBody>
        </p:sp>
        <p:sp>
          <p:nvSpPr>
            <p:cNvPr id="28" name="TextBox 27">
              <a:extLst>
                <a:ext uri="{FF2B5EF4-FFF2-40B4-BE49-F238E27FC236}">
                  <a16:creationId xmlns:a16="http://schemas.microsoft.com/office/drawing/2014/main" id="{BAADDAC6-FE3C-383A-9CA7-F13864C18E5E}"/>
                </a:ext>
              </a:extLst>
            </p:cNvPr>
            <p:cNvSpPr txBox="1"/>
            <p:nvPr/>
          </p:nvSpPr>
          <p:spPr>
            <a:xfrm>
              <a:off x="7645547" y="3887534"/>
              <a:ext cx="1201097" cy="600164"/>
            </a:xfrm>
            <a:prstGeom prst="rect">
              <a:avLst/>
            </a:prstGeom>
            <a:noFill/>
          </p:spPr>
          <p:txBody>
            <a:bodyPr wrap="square" rtlCol="0">
              <a:spAutoFit/>
            </a:bodyPr>
            <a:lstStyle/>
            <a:p>
              <a:pPr algn="r"/>
              <a:r>
                <a:rPr lang="en-US" sz="1100" b="1" i="0">
                  <a:solidFill>
                    <a:schemeClr val="tx2"/>
                  </a:solidFill>
                  <a:effectLst>
                    <a:outerShdw blurRad="38100" dist="38100" dir="2700000" algn="tl">
                      <a:srgbClr val="000000">
                        <a:alpha val="43137"/>
                      </a:srgbClr>
                    </a:outerShdw>
                  </a:effectLst>
                  <a:highlight>
                    <a:srgbClr val="00A884"/>
                  </a:highlight>
                  <a:latin typeface="Roboto" panose="020F0502020204030204" pitchFamily="2" charset="0"/>
                </a:rPr>
                <a:t>PS 207</a:t>
              </a:r>
            </a:p>
            <a:p>
              <a:pPr algn="r"/>
              <a:r>
                <a:rPr lang="en-US" sz="1100" b="1">
                  <a:solidFill>
                    <a:schemeClr val="tx2"/>
                  </a:solidFill>
                  <a:effectLst>
                    <a:outerShdw blurRad="38100" dist="38100" dir="2700000" algn="tl">
                      <a:srgbClr val="000000">
                        <a:alpha val="43137"/>
                      </a:srgbClr>
                    </a:outerShdw>
                  </a:effectLst>
                  <a:highlight>
                    <a:srgbClr val="00A884"/>
                  </a:highlight>
                  <a:latin typeface="Roboto" panose="020F0502020204030204" pitchFamily="2" charset="0"/>
                </a:rPr>
                <a:t>Rockwood Park</a:t>
              </a:r>
              <a:endParaRPr lang="en-US" sz="1100" b="1" i="0">
                <a:solidFill>
                  <a:schemeClr val="tx2"/>
                </a:solidFill>
                <a:effectLst>
                  <a:outerShdw blurRad="38100" dist="38100" dir="2700000" algn="tl">
                    <a:srgbClr val="000000">
                      <a:alpha val="43137"/>
                    </a:srgbClr>
                  </a:outerShdw>
                </a:effectLst>
                <a:highlight>
                  <a:srgbClr val="00A884"/>
                </a:highlight>
                <a:latin typeface="Roboto" panose="020F0502020204030204" pitchFamily="2" charset="0"/>
              </a:endParaRPr>
            </a:p>
            <a:p>
              <a:pPr algn="r"/>
              <a:endParaRPr lang="en-US" sz="1100" b="1">
                <a:solidFill>
                  <a:schemeClr val="tx2"/>
                </a:solidFill>
                <a:effectLst>
                  <a:outerShdw blurRad="38100" dist="38100" dir="2700000" algn="tl">
                    <a:srgbClr val="000000">
                      <a:alpha val="43137"/>
                    </a:srgbClr>
                  </a:outerShdw>
                </a:effectLst>
                <a:highlight>
                  <a:srgbClr val="FF0000"/>
                </a:highlight>
              </a:endParaRPr>
            </a:p>
          </p:txBody>
        </p:sp>
        <p:sp>
          <p:nvSpPr>
            <p:cNvPr id="10" name="TextBox 9">
              <a:extLst>
                <a:ext uri="{FF2B5EF4-FFF2-40B4-BE49-F238E27FC236}">
                  <a16:creationId xmlns:a16="http://schemas.microsoft.com/office/drawing/2014/main" id="{E48BE9FC-D0EC-DBC1-FB41-AB8ED5C57C80}"/>
                </a:ext>
              </a:extLst>
            </p:cNvPr>
            <p:cNvSpPr txBox="1"/>
            <p:nvPr/>
          </p:nvSpPr>
          <p:spPr>
            <a:xfrm rot="4259512">
              <a:off x="9238929" y="5888031"/>
              <a:ext cx="1670445" cy="261610"/>
            </a:xfrm>
            <a:prstGeom prst="rect">
              <a:avLst/>
            </a:prstGeom>
            <a:noFill/>
          </p:spPr>
          <p:txBody>
            <a:bodyPr wrap="square" rtlCol="0">
              <a:spAutoFit/>
            </a:bodyPr>
            <a:lstStyle/>
            <a:p>
              <a:r>
                <a:rPr lang="en-US" sz="1100" b="1">
                  <a:solidFill>
                    <a:schemeClr val="tx2"/>
                  </a:solidFill>
                  <a:highlight>
                    <a:srgbClr val="000000"/>
                  </a:highlight>
                </a:rPr>
                <a:t>Cross Bay Boulevard</a:t>
              </a:r>
            </a:p>
          </p:txBody>
        </p:sp>
        <p:sp>
          <p:nvSpPr>
            <p:cNvPr id="11" name="TextBox 10">
              <a:extLst>
                <a:ext uri="{FF2B5EF4-FFF2-40B4-BE49-F238E27FC236}">
                  <a16:creationId xmlns:a16="http://schemas.microsoft.com/office/drawing/2014/main" id="{72AD5592-DF53-7CC2-C68F-EC2F1774A1A7}"/>
                </a:ext>
              </a:extLst>
            </p:cNvPr>
            <p:cNvSpPr txBox="1"/>
            <p:nvPr/>
          </p:nvSpPr>
          <p:spPr>
            <a:xfrm rot="4535239">
              <a:off x="10550892" y="5785668"/>
              <a:ext cx="1736124" cy="261610"/>
            </a:xfrm>
            <a:prstGeom prst="rect">
              <a:avLst/>
            </a:prstGeom>
            <a:noFill/>
          </p:spPr>
          <p:txBody>
            <a:bodyPr wrap="square" rtlCol="0">
              <a:spAutoFit/>
            </a:bodyPr>
            <a:lstStyle/>
            <a:p>
              <a:r>
                <a:rPr lang="en-US" sz="1100" b="1">
                  <a:solidFill>
                    <a:schemeClr val="tx2"/>
                  </a:solidFill>
                  <a:effectLst>
                    <a:outerShdw blurRad="38100" dist="38100" dir="2700000" algn="tl">
                      <a:srgbClr val="000000">
                        <a:alpha val="43137"/>
                      </a:srgbClr>
                    </a:outerShdw>
                  </a:effectLst>
                  <a:highlight>
                    <a:srgbClr val="000000"/>
                  </a:highlight>
                </a:rPr>
                <a:t>A Line Subway Tracks</a:t>
              </a:r>
            </a:p>
          </p:txBody>
        </p:sp>
        <p:sp>
          <p:nvSpPr>
            <p:cNvPr id="29" name="TextBox 28">
              <a:extLst>
                <a:ext uri="{FF2B5EF4-FFF2-40B4-BE49-F238E27FC236}">
                  <a16:creationId xmlns:a16="http://schemas.microsoft.com/office/drawing/2014/main" id="{F216000C-AB81-D325-0DB8-38E54215389A}"/>
                </a:ext>
              </a:extLst>
            </p:cNvPr>
            <p:cNvSpPr txBox="1"/>
            <p:nvPr/>
          </p:nvSpPr>
          <p:spPr>
            <a:xfrm>
              <a:off x="9233312" y="3375566"/>
              <a:ext cx="1201097" cy="600164"/>
            </a:xfrm>
            <a:prstGeom prst="rect">
              <a:avLst/>
            </a:prstGeom>
            <a:noFill/>
          </p:spPr>
          <p:txBody>
            <a:bodyPr wrap="square" rtlCol="0">
              <a:spAutoFit/>
            </a:bodyPr>
            <a:lstStyle/>
            <a:p>
              <a:pPr algn="r"/>
              <a:r>
                <a:rPr lang="en-US" sz="1100" b="1" i="0">
                  <a:solidFill>
                    <a:schemeClr val="tx2"/>
                  </a:solidFill>
                  <a:effectLst>
                    <a:outerShdw blurRad="38100" dist="38100" dir="2700000" algn="tl">
                      <a:srgbClr val="000000">
                        <a:alpha val="43137"/>
                      </a:srgbClr>
                    </a:outerShdw>
                  </a:effectLst>
                  <a:highlight>
                    <a:srgbClr val="00A884"/>
                  </a:highlight>
                  <a:latin typeface="Roboto" panose="020F0502020204030204" pitchFamily="2" charset="0"/>
                </a:rPr>
                <a:t>PS 146</a:t>
              </a:r>
            </a:p>
            <a:p>
              <a:pPr algn="r"/>
              <a:r>
                <a:rPr lang="en-US" sz="1100" b="1">
                  <a:solidFill>
                    <a:schemeClr val="tx2"/>
                  </a:solidFill>
                  <a:effectLst>
                    <a:outerShdw blurRad="38100" dist="38100" dir="2700000" algn="tl">
                      <a:srgbClr val="000000">
                        <a:alpha val="43137"/>
                      </a:srgbClr>
                    </a:outerShdw>
                  </a:effectLst>
                  <a:highlight>
                    <a:srgbClr val="00A884"/>
                  </a:highlight>
                  <a:latin typeface="Roboto" panose="020F0502020204030204" pitchFamily="2" charset="0"/>
                </a:rPr>
                <a:t>Howard Beach</a:t>
              </a:r>
              <a:endParaRPr lang="en-US" sz="1100" b="1" i="0">
                <a:solidFill>
                  <a:schemeClr val="tx2"/>
                </a:solidFill>
                <a:effectLst>
                  <a:outerShdw blurRad="38100" dist="38100" dir="2700000" algn="tl">
                    <a:srgbClr val="000000">
                      <a:alpha val="43137"/>
                    </a:srgbClr>
                  </a:outerShdw>
                </a:effectLst>
                <a:highlight>
                  <a:srgbClr val="00A884"/>
                </a:highlight>
                <a:latin typeface="Roboto" panose="020F0502020204030204" pitchFamily="2" charset="0"/>
              </a:endParaRPr>
            </a:p>
            <a:p>
              <a:pPr algn="r"/>
              <a:endParaRPr lang="en-US" sz="1100" b="1">
                <a:solidFill>
                  <a:schemeClr val="tx2"/>
                </a:solidFill>
                <a:effectLst>
                  <a:outerShdw blurRad="38100" dist="38100" dir="2700000" algn="tl">
                    <a:srgbClr val="000000">
                      <a:alpha val="43137"/>
                    </a:srgbClr>
                  </a:outerShdw>
                </a:effectLst>
                <a:highlight>
                  <a:srgbClr val="FF0000"/>
                </a:highlight>
              </a:endParaRPr>
            </a:p>
          </p:txBody>
        </p:sp>
      </p:grpSp>
      <p:sp>
        <p:nvSpPr>
          <p:cNvPr id="3" name="TextBox 2">
            <a:extLst>
              <a:ext uri="{FF2B5EF4-FFF2-40B4-BE49-F238E27FC236}">
                <a16:creationId xmlns:a16="http://schemas.microsoft.com/office/drawing/2014/main" id="{16EE517E-2A9F-7FB7-AB21-5D215C6578F3}"/>
              </a:ext>
            </a:extLst>
          </p:cNvPr>
          <p:cNvSpPr txBox="1"/>
          <p:nvPr/>
        </p:nvSpPr>
        <p:spPr>
          <a:xfrm rot="21211769">
            <a:off x="7579690" y="5622101"/>
            <a:ext cx="1914973" cy="600164"/>
          </a:xfrm>
          <a:prstGeom prst="rect">
            <a:avLst/>
          </a:prstGeom>
          <a:noFill/>
        </p:spPr>
        <p:txBody>
          <a:bodyPr wrap="square" rtlCol="0">
            <a:spAutoFit/>
          </a:bodyPr>
          <a:lstStyle/>
          <a:p>
            <a:pPr algn="r"/>
            <a:r>
              <a:rPr lang="en-US" sz="1100" b="1">
                <a:solidFill>
                  <a:schemeClr val="tx2"/>
                </a:solidFill>
                <a:effectLst>
                  <a:outerShdw blurRad="38100" dist="38100" dir="2700000" algn="tl">
                    <a:srgbClr val="000000">
                      <a:alpha val="43137"/>
                    </a:srgbClr>
                  </a:outerShdw>
                </a:effectLst>
                <a:highlight>
                  <a:srgbClr val="008000"/>
                </a:highlight>
                <a:latin typeface="Roboto" panose="020F0502020204030204" pitchFamily="2" charset="0"/>
              </a:rPr>
              <a:t>Spring Creek South Park - NPS</a:t>
            </a:r>
            <a:endParaRPr lang="en-US" sz="1100" b="1" i="0">
              <a:solidFill>
                <a:schemeClr val="tx2"/>
              </a:solidFill>
              <a:effectLst>
                <a:outerShdw blurRad="38100" dist="38100" dir="2700000" algn="tl">
                  <a:srgbClr val="000000">
                    <a:alpha val="43137"/>
                  </a:srgbClr>
                </a:outerShdw>
              </a:effectLst>
              <a:highlight>
                <a:srgbClr val="008000"/>
              </a:highlight>
              <a:latin typeface="Roboto" panose="020F0502020204030204" pitchFamily="2" charset="0"/>
            </a:endParaRPr>
          </a:p>
          <a:p>
            <a:pPr algn="r"/>
            <a:endParaRPr lang="en-US" sz="1100" b="1">
              <a:solidFill>
                <a:schemeClr val="tx2"/>
              </a:solidFill>
              <a:effectLst>
                <a:outerShdw blurRad="38100" dist="38100" dir="2700000" algn="tl">
                  <a:srgbClr val="000000">
                    <a:alpha val="43137"/>
                  </a:srgbClr>
                </a:outerShdw>
              </a:effectLst>
              <a:highlight>
                <a:srgbClr val="7CFF3B"/>
              </a:highlight>
            </a:endParaRPr>
          </a:p>
        </p:txBody>
      </p:sp>
    </p:spTree>
    <p:extLst>
      <p:ext uri="{BB962C8B-B14F-4D97-AF65-F5344CB8AC3E}">
        <p14:creationId xmlns:p14="http://schemas.microsoft.com/office/powerpoint/2010/main" val="344375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p&#10;&#10;AI-generated content may be incorrect.">
            <a:extLst>
              <a:ext uri="{FF2B5EF4-FFF2-40B4-BE49-F238E27FC236}">
                <a16:creationId xmlns:a16="http://schemas.microsoft.com/office/drawing/2014/main" id="{F7F655F1-7D51-F5AC-F12E-38D6F671F339}"/>
              </a:ext>
            </a:extLst>
          </p:cNvPr>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323178" y="961901"/>
            <a:ext cx="7247964" cy="5600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a:extLst>
              <a:ext uri="{FF2B5EF4-FFF2-40B4-BE49-F238E27FC236}">
                <a16:creationId xmlns:a16="http://schemas.microsoft.com/office/drawing/2014/main" id="{CE74C48D-1E49-1DC4-332C-D06602991A59}"/>
              </a:ext>
            </a:extLst>
          </p:cNvPr>
          <p:cNvSpPr>
            <a:spLocks noGrp="1"/>
          </p:cNvSpPr>
          <p:nvPr>
            <p:ph type="title"/>
          </p:nvPr>
        </p:nvSpPr>
        <p:spPr/>
        <p:txBody>
          <a:bodyPr/>
          <a:lstStyle/>
          <a:p>
            <a:r>
              <a:rPr lang="en-US"/>
              <a:t>Structures in the Study Area </a:t>
            </a:r>
          </a:p>
        </p:txBody>
      </p:sp>
      <p:sp>
        <p:nvSpPr>
          <p:cNvPr id="7" name="TextBox 6">
            <a:extLst>
              <a:ext uri="{FF2B5EF4-FFF2-40B4-BE49-F238E27FC236}">
                <a16:creationId xmlns:a16="http://schemas.microsoft.com/office/drawing/2014/main" id="{ED76DAA9-7500-38CD-A3C1-4611AAA00703}"/>
              </a:ext>
            </a:extLst>
          </p:cNvPr>
          <p:cNvSpPr txBox="1">
            <a:spLocks/>
          </p:cNvSpPr>
          <p:nvPr/>
        </p:nvSpPr>
        <p:spPr>
          <a:xfrm>
            <a:off x="1122680" y="5551691"/>
            <a:ext cx="518160" cy="261610"/>
          </a:xfrm>
          <a:prstGeom prst="rect">
            <a:avLst/>
          </a:prstGeom>
          <a:noFill/>
        </p:spPr>
        <p:txBody>
          <a:bodyPr wrap="square" rtlCol="0">
            <a:spAutoFit/>
          </a:bodyPr>
          <a:lstStyle/>
          <a:p>
            <a:r>
              <a:rPr lang="en-US" sz="1100" b="1"/>
              <a:t>~200</a:t>
            </a:r>
          </a:p>
        </p:txBody>
      </p:sp>
      <p:sp>
        <p:nvSpPr>
          <p:cNvPr id="8" name="TextBox 7">
            <a:extLst>
              <a:ext uri="{FF2B5EF4-FFF2-40B4-BE49-F238E27FC236}">
                <a16:creationId xmlns:a16="http://schemas.microsoft.com/office/drawing/2014/main" id="{388FE71D-4323-3310-B4A2-47E9F1A54B9D}"/>
              </a:ext>
            </a:extLst>
          </p:cNvPr>
          <p:cNvSpPr txBox="1">
            <a:spLocks/>
          </p:cNvSpPr>
          <p:nvPr/>
        </p:nvSpPr>
        <p:spPr>
          <a:xfrm>
            <a:off x="1122680" y="5704091"/>
            <a:ext cx="518160" cy="261610"/>
          </a:xfrm>
          <a:prstGeom prst="rect">
            <a:avLst/>
          </a:prstGeom>
          <a:noFill/>
        </p:spPr>
        <p:txBody>
          <a:bodyPr wrap="square" rtlCol="0">
            <a:spAutoFit/>
          </a:bodyPr>
          <a:lstStyle/>
          <a:p>
            <a:r>
              <a:rPr lang="en-US" sz="1100" b="1"/>
              <a:t>~20</a:t>
            </a:r>
          </a:p>
        </p:txBody>
      </p:sp>
      <p:sp>
        <p:nvSpPr>
          <p:cNvPr id="9" name="TextBox 8">
            <a:extLst>
              <a:ext uri="{FF2B5EF4-FFF2-40B4-BE49-F238E27FC236}">
                <a16:creationId xmlns:a16="http://schemas.microsoft.com/office/drawing/2014/main" id="{98772112-17D5-02DC-306C-8537DAE83BCB}"/>
              </a:ext>
            </a:extLst>
          </p:cNvPr>
          <p:cNvSpPr txBox="1">
            <a:spLocks/>
          </p:cNvSpPr>
          <p:nvPr/>
        </p:nvSpPr>
        <p:spPr>
          <a:xfrm>
            <a:off x="1122680" y="5856491"/>
            <a:ext cx="518160" cy="261610"/>
          </a:xfrm>
          <a:prstGeom prst="rect">
            <a:avLst/>
          </a:prstGeom>
          <a:noFill/>
        </p:spPr>
        <p:txBody>
          <a:bodyPr wrap="square" rtlCol="0">
            <a:spAutoFit/>
          </a:bodyPr>
          <a:lstStyle/>
          <a:p>
            <a:r>
              <a:rPr lang="en-US" sz="1100" b="1"/>
              <a:t>~30</a:t>
            </a:r>
          </a:p>
        </p:txBody>
      </p:sp>
      <p:sp>
        <p:nvSpPr>
          <p:cNvPr id="10" name="TextBox 9">
            <a:extLst>
              <a:ext uri="{FF2B5EF4-FFF2-40B4-BE49-F238E27FC236}">
                <a16:creationId xmlns:a16="http://schemas.microsoft.com/office/drawing/2014/main" id="{FDAA1403-FF2C-A945-89E9-3A774F359F30}"/>
              </a:ext>
            </a:extLst>
          </p:cNvPr>
          <p:cNvSpPr txBox="1">
            <a:spLocks/>
          </p:cNvSpPr>
          <p:nvPr/>
        </p:nvSpPr>
        <p:spPr>
          <a:xfrm>
            <a:off x="1131147" y="6030486"/>
            <a:ext cx="680720" cy="261610"/>
          </a:xfrm>
          <a:prstGeom prst="rect">
            <a:avLst/>
          </a:prstGeom>
          <a:noFill/>
        </p:spPr>
        <p:txBody>
          <a:bodyPr wrap="square" rtlCol="0">
            <a:spAutoFit/>
          </a:bodyPr>
          <a:lstStyle/>
          <a:p>
            <a:r>
              <a:rPr lang="en-US" sz="1100" b="1"/>
              <a:t>~5000</a:t>
            </a:r>
          </a:p>
        </p:txBody>
      </p:sp>
      <p:sp>
        <p:nvSpPr>
          <p:cNvPr id="4" name="Rectangle 3">
            <a:extLst>
              <a:ext uri="{FF2B5EF4-FFF2-40B4-BE49-F238E27FC236}">
                <a16:creationId xmlns:a16="http://schemas.microsoft.com/office/drawing/2014/main" id="{72ABE1EA-67B3-A113-1FE3-170920E05C8A}"/>
              </a:ext>
            </a:extLst>
          </p:cNvPr>
          <p:cNvSpPr/>
          <p:nvPr/>
        </p:nvSpPr>
        <p:spPr>
          <a:xfrm>
            <a:off x="6370320" y="3870960"/>
            <a:ext cx="350520" cy="411480"/>
          </a:xfrm>
          <a:prstGeom prst="rect">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194B4AF-821C-8896-8F58-74F71FA1118A}"/>
              </a:ext>
            </a:extLst>
          </p:cNvPr>
          <p:cNvCxnSpPr>
            <a:cxnSpLocks/>
            <a:stCxn id="4" idx="3"/>
            <a:endCxn id="14" idx="1"/>
          </p:cNvCxnSpPr>
          <p:nvPr/>
        </p:nvCxnSpPr>
        <p:spPr>
          <a:xfrm>
            <a:off x="6720840" y="4076700"/>
            <a:ext cx="1304167" cy="142078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6C35480-9803-5E60-F57E-5E4429CC8D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25007" y="4432364"/>
            <a:ext cx="3992895" cy="2130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2D4AEF21-45D9-1F78-4F71-E96E30D80AB8}"/>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74089" y="853107"/>
            <a:ext cx="3694733" cy="2801720"/>
          </a:xfrm>
          <a:prstGeom prst="rect">
            <a:avLst/>
          </a:prstGeom>
          <a:noFill/>
        </p:spPr>
      </p:pic>
      <p:sp>
        <p:nvSpPr>
          <p:cNvPr id="13" name="Rectangle 12">
            <a:extLst>
              <a:ext uri="{FF2B5EF4-FFF2-40B4-BE49-F238E27FC236}">
                <a16:creationId xmlns:a16="http://schemas.microsoft.com/office/drawing/2014/main" id="{041DA5C0-7C6B-2A02-C485-3BD2D0407AAF}"/>
              </a:ext>
            </a:extLst>
          </p:cNvPr>
          <p:cNvSpPr/>
          <p:nvPr/>
        </p:nvSpPr>
        <p:spPr>
          <a:xfrm>
            <a:off x="5791253" y="3350771"/>
            <a:ext cx="350520" cy="411480"/>
          </a:xfrm>
          <a:prstGeom prst="rect">
            <a:avLst/>
          </a:prstGeom>
          <a:noFill/>
          <a:ln w="381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D8743A0C-FB9C-0F3E-FF17-46A3E3321780}"/>
              </a:ext>
            </a:extLst>
          </p:cNvPr>
          <p:cNvCxnSpPr>
            <a:cxnSpLocks/>
            <a:endCxn id="2" idx="1"/>
          </p:cNvCxnSpPr>
          <p:nvPr/>
        </p:nvCxnSpPr>
        <p:spPr>
          <a:xfrm flipV="1">
            <a:off x="6141773" y="2253967"/>
            <a:ext cx="2032316" cy="1282147"/>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89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B65D7-1365-ED5A-B699-2FF1761A84B1}"/>
              </a:ext>
            </a:extLst>
          </p:cNvPr>
          <p:cNvSpPr>
            <a:spLocks noGrp="1"/>
          </p:cNvSpPr>
          <p:nvPr>
            <p:ph type="title"/>
          </p:nvPr>
        </p:nvSpPr>
        <p:spPr/>
        <p:txBody>
          <a:bodyPr/>
          <a:lstStyle/>
          <a:p>
            <a:r>
              <a:rPr lang="en-US"/>
              <a:t>CONSIDERATIONS and constraints</a:t>
            </a:r>
          </a:p>
        </p:txBody>
      </p:sp>
      <p:sp>
        <p:nvSpPr>
          <p:cNvPr id="4" name="Content Placeholder 3">
            <a:extLst>
              <a:ext uri="{FF2B5EF4-FFF2-40B4-BE49-F238E27FC236}">
                <a16:creationId xmlns:a16="http://schemas.microsoft.com/office/drawing/2014/main" id="{5F67774B-22DB-387F-788B-7F8D4B24FD45}"/>
              </a:ext>
            </a:extLst>
          </p:cNvPr>
          <p:cNvSpPr>
            <a:spLocks noGrp="1"/>
          </p:cNvSpPr>
          <p:nvPr>
            <p:ph sz="quarter" idx="10"/>
          </p:nvPr>
        </p:nvSpPr>
        <p:spPr>
          <a:xfrm>
            <a:off x="676460" y="3756131"/>
            <a:ext cx="10469755" cy="1379072"/>
          </a:xfrm>
          <a:ln w="57150">
            <a:solidFill>
              <a:srgbClr val="288383"/>
            </a:solidFill>
          </a:ln>
        </p:spPr>
        <p:txBody>
          <a:bodyPr numCol="1" anchor="ctr"/>
          <a:lstStyle/>
          <a:p>
            <a:pPr algn="ctr"/>
            <a:r>
              <a:rPr lang="en-US" sz="2400" b="1">
                <a:latin typeface="Arial"/>
                <a:ea typeface="ＭＳ Ｐゴシック"/>
                <a:cs typeface="Arial"/>
              </a:rPr>
              <a:t>VIABILITY AND ACCESSIBILITY OF STRUCTURES:</a:t>
            </a:r>
          </a:p>
          <a:p>
            <a:pPr marL="457200" algn="ctr"/>
            <a:r>
              <a:rPr lang="en-US">
                <a:latin typeface="Arial"/>
                <a:ea typeface="ＭＳ Ｐゴシック"/>
                <a:cs typeface="Arial"/>
              </a:rPr>
              <a:t>Assumption: Structures that are inaccessible at Mean Higher High Water (</a:t>
            </a:r>
            <a:r>
              <a:rPr lang="en-US" err="1">
                <a:latin typeface="Arial"/>
                <a:ea typeface="ＭＳ Ｐゴシック"/>
                <a:cs typeface="Arial"/>
              </a:rPr>
              <a:t>MHHW</a:t>
            </a:r>
            <a:r>
              <a:rPr lang="en-US">
                <a:latin typeface="Arial"/>
                <a:ea typeface="ＭＳ Ｐゴシック"/>
                <a:cs typeface="Arial"/>
              </a:rPr>
              <a:t>) in the future are not eligible for elevations nor floodproofing.</a:t>
            </a:r>
          </a:p>
        </p:txBody>
      </p:sp>
      <p:grpSp>
        <p:nvGrpSpPr>
          <p:cNvPr id="24" name="Group 23">
            <a:extLst>
              <a:ext uri="{FF2B5EF4-FFF2-40B4-BE49-F238E27FC236}">
                <a16:creationId xmlns:a16="http://schemas.microsoft.com/office/drawing/2014/main" id="{FE6800F2-501A-882D-7695-9EC1BBB4978E}"/>
              </a:ext>
            </a:extLst>
          </p:cNvPr>
          <p:cNvGrpSpPr/>
          <p:nvPr/>
        </p:nvGrpSpPr>
        <p:grpSpPr>
          <a:xfrm>
            <a:off x="25525" y="1516054"/>
            <a:ext cx="1595120" cy="1912946"/>
            <a:chOff x="0" y="1052913"/>
            <a:chExt cx="1595120" cy="1912946"/>
          </a:xfrm>
        </p:grpSpPr>
        <p:sp>
          <p:nvSpPr>
            <p:cNvPr id="2" name="TextBox 1">
              <a:extLst>
                <a:ext uri="{FF2B5EF4-FFF2-40B4-BE49-F238E27FC236}">
                  <a16:creationId xmlns:a16="http://schemas.microsoft.com/office/drawing/2014/main" id="{EEA65F93-031F-E18F-2B8B-1D728BA7FEE4}"/>
                </a:ext>
              </a:extLst>
            </p:cNvPr>
            <p:cNvSpPr txBox="1"/>
            <p:nvPr/>
          </p:nvSpPr>
          <p:spPr>
            <a:xfrm>
              <a:off x="0" y="2042529"/>
              <a:ext cx="1595120" cy="923330"/>
            </a:xfrm>
            <a:prstGeom prst="rect">
              <a:avLst/>
            </a:prstGeom>
            <a:noFill/>
          </p:spPr>
          <p:txBody>
            <a:bodyPr wrap="square" rtlCol="0">
              <a:spAutoFit/>
            </a:bodyPr>
            <a:lstStyle/>
            <a:p>
              <a:pPr algn="ctr"/>
              <a:r>
                <a:rPr lang="en-US">
                  <a:latin typeface="Arial"/>
                  <a:ea typeface="ＭＳ Ｐゴシック"/>
                  <a:cs typeface="Arial"/>
                </a:rPr>
                <a:t>WATER LEVELS</a:t>
              </a:r>
            </a:p>
            <a:p>
              <a:endParaRPr lang="en-US"/>
            </a:p>
          </p:txBody>
        </p:sp>
        <p:pic>
          <p:nvPicPr>
            <p:cNvPr id="7" name="Graphic 6" descr="Wave outline">
              <a:extLst>
                <a:ext uri="{FF2B5EF4-FFF2-40B4-BE49-F238E27FC236}">
                  <a16:creationId xmlns:a16="http://schemas.microsoft.com/office/drawing/2014/main" id="{329290BE-7C58-753E-A044-D0983A3117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360" y="1052913"/>
              <a:ext cx="914400" cy="914400"/>
            </a:xfrm>
            <a:prstGeom prst="rect">
              <a:avLst/>
            </a:prstGeom>
          </p:spPr>
        </p:pic>
      </p:grpSp>
      <p:grpSp>
        <p:nvGrpSpPr>
          <p:cNvPr id="23" name="Group 22">
            <a:extLst>
              <a:ext uri="{FF2B5EF4-FFF2-40B4-BE49-F238E27FC236}">
                <a16:creationId xmlns:a16="http://schemas.microsoft.com/office/drawing/2014/main" id="{D7C49F64-BCC3-7BAE-D728-7446B407CDB3}"/>
              </a:ext>
            </a:extLst>
          </p:cNvPr>
          <p:cNvGrpSpPr/>
          <p:nvPr/>
        </p:nvGrpSpPr>
        <p:grpSpPr>
          <a:xfrm>
            <a:off x="1620645" y="1433464"/>
            <a:ext cx="2002652" cy="2098646"/>
            <a:chOff x="2885209" y="1105964"/>
            <a:chExt cx="2002652" cy="2098646"/>
          </a:xfrm>
        </p:grpSpPr>
        <p:pic>
          <p:nvPicPr>
            <p:cNvPr id="9" name="Graphic 8" descr="Linear Graph with solid fill">
              <a:extLst>
                <a:ext uri="{FF2B5EF4-FFF2-40B4-BE49-F238E27FC236}">
                  <a16:creationId xmlns:a16="http://schemas.microsoft.com/office/drawing/2014/main" id="{6323E4CD-6EF1-2215-BE4E-6CF80544C0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9335" y="1105964"/>
              <a:ext cx="914400" cy="914400"/>
            </a:xfrm>
            <a:prstGeom prst="rect">
              <a:avLst/>
            </a:prstGeom>
          </p:spPr>
        </p:pic>
        <p:sp>
          <p:nvSpPr>
            <p:cNvPr id="10" name="TextBox 9">
              <a:extLst>
                <a:ext uri="{FF2B5EF4-FFF2-40B4-BE49-F238E27FC236}">
                  <a16:creationId xmlns:a16="http://schemas.microsoft.com/office/drawing/2014/main" id="{56A023CF-F282-5C43-8C5E-B730E128614B}"/>
                </a:ext>
              </a:extLst>
            </p:cNvPr>
            <p:cNvSpPr txBox="1"/>
            <p:nvPr/>
          </p:nvSpPr>
          <p:spPr>
            <a:xfrm>
              <a:off x="2885209" y="2004281"/>
              <a:ext cx="2002652" cy="1200329"/>
            </a:xfrm>
            <a:prstGeom prst="rect">
              <a:avLst/>
            </a:prstGeom>
            <a:noFill/>
          </p:spPr>
          <p:txBody>
            <a:bodyPr wrap="square" rtlCol="0">
              <a:spAutoFit/>
            </a:bodyPr>
            <a:lstStyle/>
            <a:p>
              <a:pPr algn="ctr"/>
              <a:r>
                <a:rPr lang="en-US">
                  <a:latin typeface="Arial"/>
                  <a:ea typeface="ＭＳ Ｐゴシック"/>
                  <a:cs typeface="Arial"/>
                </a:rPr>
                <a:t>VARIOUS PROJECTIONS OF SLC</a:t>
              </a:r>
            </a:p>
            <a:p>
              <a:endParaRPr lang="en-US"/>
            </a:p>
          </p:txBody>
        </p:sp>
      </p:grpSp>
      <p:grpSp>
        <p:nvGrpSpPr>
          <p:cNvPr id="25" name="Group 24">
            <a:extLst>
              <a:ext uri="{FF2B5EF4-FFF2-40B4-BE49-F238E27FC236}">
                <a16:creationId xmlns:a16="http://schemas.microsoft.com/office/drawing/2014/main" id="{48337D07-F887-77EF-1639-A2746E500077}"/>
              </a:ext>
            </a:extLst>
          </p:cNvPr>
          <p:cNvGrpSpPr/>
          <p:nvPr/>
        </p:nvGrpSpPr>
        <p:grpSpPr>
          <a:xfrm>
            <a:off x="3605006" y="1584495"/>
            <a:ext cx="2306332" cy="1844505"/>
            <a:chOff x="5502146" y="1067952"/>
            <a:chExt cx="2182807" cy="1988647"/>
          </a:xfrm>
        </p:grpSpPr>
        <p:pic>
          <p:nvPicPr>
            <p:cNvPr id="12" name="Graphic 11" descr="Train with solid fill">
              <a:extLst>
                <a:ext uri="{FF2B5EF4-FFF2-40B4-BE49-F238E27FC236}">
                  <a16:creationId xmlns:a16="http://schemas.microsoft.com/office/drawing/2014/main" id="{15803352-0D4E-7CD4-C80C-97E2DA7A7D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78888" y="1067952"/>
              <a:ext cx="914400" cy="914400"/>
            </a:xfrm>
            <a:prstGeom prst="rect">
              <a:avLst/>
            </a:prstGeom>
          </p:spPr>
        </p:pic>
        <p:sp>
          <p:nvSpPr>
            <p:cNvPr id="15" name="TextBox 14">
              <a:extLst>
                <a:ext uri="{FF2B5EF4-FFF2-40B4-BE49-F238E27FC236}">
                  <a16:creationId xmlns:a16="http://schemas.microsoft.com/office/drawing/2014/main" id="{63228254-A3FD-D6E3-3054-27CED8FF6FDF}"/>
                </a:ext>
              </a:extLst>
            </p:cNvPr>
            <p:cNvSpPr txBox="1"/>
            <p:nvPr/>
          </p:nvSpPr>
          <p:spPr>
            <a:xfrm>
              <a:off x="5502146" y="2061114"/>
              <a:ext cx="2182807" cy="995485"/>
            </a:xfrm>
            <a:prstGeom prst="rect">
              <a:avLst/>
            </a:prstGeom>
            <a:noFill/>
          </p:spPr>
          <p:txBody>
            <a:bodyPr wrap="square" rtlCol="0">
              <a:spAutoFit/>
            </a:bodyPr>
            <a:lstStyle/>
            <a:p>
              <a:pPr algn="ctr"/>
              <a:r>
                <a:rPr lang="en-US">
                  <a:latin typeface="Arial"/>
                  <a:ea typeface="ＭＳ Ｐゴシック"/>
                  <a:cs typeface="Arial"/>
                </a:rPr>
                <a:t>TRANSPORTATION IMPACTS</a:t>
              </a:r>
            </a:p>
            <a:p>
              <a:endParaRPr lang="en-US"/>
            </a:p>
          </p:txBody>
        </p:sp>
      </p:grpSp>
      <p:grpSp>
        <p:nvGrpSpPr>
          <p:cNvPr id="26" name="Group 25">
            <a:extLst>
              <a:ext uri="{FF2B5EF4-FFF2-40B4-BE49-F238E27FC236}">
                <a16:creationId xmlns:a16="http://schemas.microsoft.com/office/drawing/2014/main" id="{B7636E57-4EA3-314B-32CD-CF275EC1FFE3}"/>
              </a:ext>
            </a:extLst>
          </p:cNvPr>
          <p:cNvGrpSpPr/>
          <p:nvPr/>
        </p:nvGrpSpPr>
        <p:grpSpPr>
          <a:xfrm>
            <a:off x="6281665" y="1456711"/>
            <a:ext cx="1338580" cy="1635081"/>
            <a:chOff x="8475980" y="1034947"/>
            <a:chExt cx="1338580" cy="1635081"/>
          </a:xfrm>
        </p:grpSpPr>
        <p:pic>
          <p:nvPicPr>
            <p:cNvPr id="14" name="Graphic 13" descr="Bio-hazard with solid fill">
              <a:extLst>
                <a:ext uri="{FF2B5EF4-FFF2-40B4-BE49-F238E27FC236}">
                  <a16:creationId xmlns:a16="http://schemas.microsoft.com/office/drawing/2014/main" id="{F29B2147-9A3A-8D43-0D7F-4E17B8F9FF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88070" y="1034947"/>
              <a:ext cx="914400" cy="914400"/>
            </a:xfrm>
            <a:prstGeom prst="rect">
              <a:avLst/>
            </a:prstGeom>
          </p:spPr>
        </p:pic>
        <p:sp>
          <p:nvSpPr>
            <p:cNvPr id="16" name="TextBox 15">
              <a:extLst>
                <a:ext uri="{FF2B5EF4-FFF2-40B4-BE49-F238E27FC236}">
                  <a16:creationId xmlns:a16="http://schemas.microsoft.com/office/drawing/2014/main" id="{FE2B0C04-980E-C769-601A-D2AC9DC6837E}"/>
                </a:ext>
              </a:extLst>
            </p:cNvPr>
            <p:cNvSpPr txBox="1"/>
            <p:nvPr/>
          </p:nvSpPr>
          <p:spPr>
            <a:xfrm>
              <a:off x="8475980" y="2023697"/>
              <a:ext cx="1338580" cy="646331"/>
            </a:xfrm>
            <a:prstGeom prst="rect">
              <a:avLst/>
            </a:prstGeom>
            <a:noFill/>
          </p:spPr>
          <p:txBody>
            <a:bodyPr wrap="square" rtlCol="0">
              <a:spAutoFit/>
            </a:bodyPr>
            <a:lstStyle/>
            <a:p>
              <a:pPr algn="ctr"/>
              <a:r>
                <a:rPr lang="en-US">
                  <a:latin typeface="Arial"/>
                  <a:ea typeface="ＭＳ Ｐゴシック"/>
                  <a:cs typeface="Arial"/>
                </a:rPr>
                <a:t>EXISTING HTRW</a:t>
              </a:r>
              <a:endParaRPr lang="en-US"/>
            </a:p>
          </p:txBody>
        </p:sp>
      </p:grpSp>
      <p:grpSp>
        <p:nvGrpSpPr>
          <p:cNvPr id="31" name="Group 30">
            <a:extLst>
              <a:ext uri="{FF2B5EF4-FFF2-40B4-BE49-F238E27FC236}">
                <a16:creationId xmlns:a16="http://schemas.microsoft.com/office/drawing/2014/main" id="{8ED14709-4425-87B1-7BBC-F3F1E3B33FCA}"/>
              </a:ext>
            </a:extLst>
          </p:cNvPr>
          <p:cNvGrpSpPr/>
          <p:nvPr/>
        </p:nvGrpSpPr>
        <p:grpSpPr>
          <a:xfrm>
            <a:off x="7975614" y="1456711"/>
            <a:ext cx="2002652" cy="1645159"/>
            <a:chOff x="8269109" y="960587"/>
            <a:chExt cx="2002652" cy="1645159"/>
          </a:xfrm>
        </p:grpSpPr>
        <p:pic>
          <p:nvPicPr>
            <p:cNvPr id="20" name="Graphic 19" descr="Castle scene outline">
              <a:extLst>
                <a:ext uri="{FF2B5EF4-FFF2-40B4-BE49-F238E27FC236}">
                  <a16:creationId xmlns:a16="http://schemas.microsoft.com/office/drawing/2014/main" id="{936BD519-8328-BDC1-12F1-443F64EF0B8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18094" y="960587"/>
              <a:ext cx="914400" cy="914400"/>
            </a:xfrm>
            <a:prstGeom prst="rect">
              <a:avLst/>
            </a:prstGeom>
          </p:spPr>
        </p:pic>
        <p:sp>
          <p:nvSpPr>
            <p:cNvPr id="27" name="TextBox 26">
              <a:extLst>
                <a:ext uri="{FF2B5EF4-FFF2-40B4-BE49-F238E27FC236}">
                  <a16:creationId xmlns:a16="http://schemas.microsoft.com/office/drawing/2014/main" id="{A70414D3-EA4B-9119-20C3-A72E0D7B4764}"/>
                </a:ext>
              </a:extLst>
            </p:cNvPr>
            <p:cNvSpPr txBox="1"/>
            <p:nvPr/>
          </p:nvSpPr>
          <p:spPr>
            <a:xfrm>
              <a:off x="8269109" y="1959415"/>
              <a:ext cx="2002652" cy="646331"/>
            </a:xfrm>
            <a:prstGeom prst="rect">
              <a:avLst/>
            </a:prstGeom>
            <a:noFill/>
          </p:spPr>
          <p:txBody>
            <a:bodyPr wrap="square" rtlCol="0">
              <a:spAutoFit/>
            </a:bodyPr>
            <a:lstStyle/>
            <a:p>
              <a:pPr algn="ctr"/>
              <a:r>
                <a:rPr lang="en-US"/>
                <a:t>LOW LYING DEVELOPMENT</a:t>
              </a:r>
            </a:p>
          </p:txBody>
        </p:sp>
      </p:grpSp>
      <p:grpSp>
        <p:nvGrpSpPr>
          <p:cNvPr id="32" name="Group 31">
            <a:extLst>
              <a:ext uri="{FF2B5EF4-FFF2-40B4-BE49-F238E27FC236}">
                <a16:creationId xmlns:a16="http://schemas.microsoft.com/office/drawing/2014/main" id="{E0F1F801-C899-A1FD-B580-3FF7921F3DF9}"/>
              </a:ext>
            </a:extLst>
          </p:cNvPr>
          <p:cNvGrpSpPr/>
          <p:nvPr/>
        </p:nvGrpSpPr>
        <p:grpSpPr>
          <a:xfrm>
            <a:off x="10039696" y="1415273"/>
            <a:ext cx="1676400" cy="1632762"/>
            <a:chOff x="10393680" y="972984"/>
            <a:chExt cx="1676400" cy="1632762"/>
          </a:xfrm>
        </p:grpSpPr>
        <p:pic>
          <p:nvPicPr>
            <p:cNvPr id="29" name="Graphic 28" descr="Rope Knot with solid fill">
              <a:extLst>
                <a:ext uri="{FF2B5EF4-FFF2-40B4-BE49-F238E27FC236}">
                  <a16:creationId xmlns:a16="http://schemas.microsoft.com/office/drawing/2014/main" id="{51FF2882-3905-81ED-9258-17FEAD1F27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774680" y="972984"/>
              <a:ext cx="914400" cy="914400"/>
            </a:xfrm>
            <a:prstGeom prst="rect">
              <a:avLst/>
            </a:prstGeom>
          </p:spPr>
        </p:pic>
        <p:sp>
          <p:nvSpPr>
            <p:cNvPr id="30" name="TextBox 29">
              <a:extLst>
                <a:ext uri="{FF2B5EF4-FFF2-40B4-BE49-F238E27FC236}">
                  <a16:creationId xmlns:a16="http://schemas.microsoft.com/office/drawing/2014/main" id="{29F732D3-0855-7FD4-BFFE-BE6F45CC3979}"/>
                </a:ext>
              </a:extLst>
            </p:cNvPr>
            <p:cNvSpPr txBox="1"/>
            <p:nvPr/>
          </p:nvSpPr>
          <p:spPr>
            <a:xfrm>
              <a:off x="10393680" y="1959415"/>
              <a:ext cx="1676400" cy="646331"/>
            </a:xfrm>
            <a:prstGeom prst="rect">
              <a:avLst/>
            </a:prstGeom>
            <a:noFill/>
          </p:spPr>
          <p:txBody>
            <a:bodyPr wrap="square" rtlCol="0">
              <a:spAutoFit/>
            </a:bodyPr>
            <a:lstStyle/>
            <a:p>
              <a:pPr algn="ctr"/>
              <a:r>
                <a:rPr lang="en-US"/>
                <a:t>TIE-IN AVAILABILITY</a:t>
              </a:r>
            </a:p>
          </p:txBody>
        </p:sp>
      </p:grpSp>
      <p:sp>
        <p:nvSpPr>
          <p:cNvPr id="33" name="TextBox 32">
            <a:extLst>
              <a:ext uri="{FF2B5EF4-FFF2-40B4-BE49-F238E27FC236}">
                <a16:creationId xmlns:a16="http://schemas.microsoft.com/office/drawing/2014/main" id="{0BD44DAD-E574-16BB-F64E-3072C521CD7E}"/>
              </a:ext>
            </a:extLst>
          </p:cNvPr>
          <p:cNvSpPr txBox="1"/>
          <p:nvPr/>
        </p:nvSpPr>
        <p:spPr>
          <a:xfrm>
            <a:off x="25525" y="5820234"/>
            <a:ext cx="12166476" cy="830997"/>
          </a:xfrm>
          <a:prstGeom prst="rect">
            <a:avLst/>
          </a:prstGeom>
          <a:noFill/>
        </p:spPr>
        <p:txBody>
          <a:bodyPr wrap="square" rtlCol="0">
            <a:spAutoFit/>
          </a:bodyPr>
          <a:lstStyle/>
          <a:p>
            <a:pPr algn="ctr"/>
            <a:r>
              <a:rPr lang="en-US" sz="2400" b="1"/>
              <a:t>INACCESSIBILITY</a:t>
            </a:r>
            <a:r>
              <a:rPr lang="en-US" sz="2400"/>
              <a:t> = </a:t>
            </a:r>
            <a:r>
              <a:rPr lang="en-US" sz="2400" b="1">
                <a:solidFill>
                  <a:schemeClr val="accent5">
                    <a:lumMod val="40000"/>
                    <a:lumOff val="60000"/>
                  </a:schemeClr>
                </a:solidFill>
              </a:rPr>
              <a:t>6” OF WATER DEPTH </a:t>
            </a:r>
            <a:r>
              <a:rPr lang="en-US" sz="2400"/>
              <a:t>AT </a:t>
            </a:r>
            <a:r>
              <a:rPr lang="en-US" sz="2400" b="1" err="1">
                <a:solidFill>
                  <a:srgbClr val="7BCD48"/>
                </a:solidFill>
              </a:rPr>
              <a:t>MHHW</a:t>
            </a:r>
            <a:r>
              <a:rPr lang="en-US" sz="2400"/>
              <a:t> IN IMMEDIATE VICINITY IN </a:t>
            </a:r>
            <a:r>
              <a:rPr lang="en-US" sz="2400" b="1">
                <a:solidFill>
                  <a:srgbClr val="7F48C7"/>
                </a:solidFill>
              </a:rPr>
              <a:t>30 YEARS</a:t>
            </a:r>
          </a:p>
        </p:txBody>
      </p:sp>
    </p:spTree>
    <p:extLst>
      <p:ext uri="{BB962C8B-B14F-4D97-AF65-F5344CB8AC3E}">
        <p14:creationId xmlns:p14="http://schemas.microsoft.com/office/powerpoint/2010/main" val="378620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084F7-3F88-B103-0FE9-581E4019CE7A}"/>
              </a:ext>
            </a:extLst>
          </p:cNvPr>
          <p:cNvSpPr>
            <a:spLocks noGrp="1"/>
          </p:cNvSpPr>
          <p:nvPr>
            <p:ph type="title"/>
          </p:nvPr>
        </p:nvSpPr>
        <p:spPr/>
        <p:txBody>
          <a:bodyPr/>
          <a:lstStyle/>
          <a:p>
            <a:r>
              <a:rPr lang="en-US"/>
              <a:t>Preliminary Strategies used for scoping</a:t>
            </a:r>
          </a:p>
        </p:txBody>
      </p:sp>
      <p:graphicFrame>
        <p:nvGraphicFramePr>
          <p:cNvPr id="2" name="Table 1">
            <a:extLst>
              <a:ext uri="{FF2B5EF4-FFF2-40B4-BE49-F238E27FC236}">
                <a16:creationId xmlns:a16="http://schemas.microsoft.com/office/drawing/2014/main" id="{DC2F0B53-60DE-3950-4D75-27DEAA4BEEC1}"/>
              </a:ext>
            </a:extLst>
          </p:cNvPr>
          <p:cNvGraphicFramePr>
            <a:graphicFrameLocks noGrp="1"/>
          </p:cNvGraphicFramePr>
          <p:nvPr>
            <p:extLst>
              <p:ext uri="{D42A27DB-BD31-4B8C-83A1-F6EECF244321}">
                <p14:modId xmlns:p14="http://schemas.microsoft.com/office/powerpoint/2010/main" val="2583000258"/>
              </p:ext>
            </p:extLst>
          </p:nvPr>
        </p:nvGraphicFramePr>
        <p:xfrm>
          <a:off x="234740" y="1490859"/>
          <a:ext cx="11722519" cy="4111764"/>
        </p:xfrm>
        <a:graphic>
          <a:graphicData uri="http://schemas.openxmlformats.org/drawingml/2006/table">
            <a:tbl>
              <a:tblPr bandRow="1">
                <a:tableStyleId>{616DA210-FB5B-4158-B5E0-FEB733F419BA}</a:tableStyleId>
              </a:tblPr>
              <a:tblGrid>
                <a:gridCol w="1815703">
                  <a:extLst>
                    <a:ext uri="{9D8B030D-6E8A-4147-A177-3AD203B41FA5}">
                      <a16:colId xmlns:a16="http://schemas.microsoft.com/office/drawing/2014/main" val="2334538686"/>
                    </a:ext>
                  </a:extLst>
                </a:gridCol>
                <a:gridCol w="2010833">
                  <a:extLst>
                    <a:ext uri="{9D8B030D-6E8A-4147-A177-3AD203B41FA5}">
                      <a16:colId xmlns:a16="http://schemas.microsoft.com/office/drawing/2014/main" val="3658345594"/>
                    </a:ext>
                  </a:extLst>
                </a:gridCol>
                <a:gridCol w="4269712">
                  <a:extLst>
                    <a:ext uri="{9D8B030D-6E8A-4147-A177-3AD203B41FA5}">
                      <a16:colId xmlns:a16="http://schemas.microsoft.com/office/drawing/2014/main" val="3755381572"/>
                    </a:ext>
                  </a:extLst>
                </a:gridCol>
                <a:gridCol w="3626271">
                  <a:extLst>
                    <a:ext uri="{9D8B030D-6E8A-4147-A177-3AD203B41FA5}">
                      <a16:colId xmlns:a16="http://schemas.microsoft.com/office/drawing/2014/main" val="3659856304"/>
                    </a:ext>
                  </a:extLst>
                </a:gridCol>
              </a:tblGrid>
              <a:tr h="622206">
                <a:tc>
                  <a:txBody>
                    <a:bodyPr/>
                    <a:lstStyle/>
                    <a:p>
                      <a:pPr algn="ctr"/>
                      <a:r>
                        <a:rPr lang="en-US" sz="1600" b="1"/>
                        <a:t>STRATEGY</a:t>
                      </a:r>
                    </a:p>
                  </a:txBody>
                  <a:tcPr marL="64008" marR="64008" anchor="ctr">
                    <a:solidFill>
                      <a:srgbClr val="2F74FF">
                        <a:alpha val="20000"/>
                      </a:srgbClr>
                    </a:solidFill>
                  </a:tcPr>
                </a:tc>
                <a:tc>
                  <a:txBody>
                    <a:bodyPr/>
                    <a:lstStyle/>
                    <a:p>
                      <a:pPr algn="ctr"/>
                      <a:r>
                        <a:rPr lang="en-US" sz="1600" b="1"/>
                        <a:t>DEFINITION</a:t>
                      </a:r>
                    </a:p>
                  </a:txBody>
                  <a:tcPr marL="64008" marR="64008" anchor="ctr">
                    <a:solidFill>
                      <a:srgbClr val="2F74FF">
                        <a:alpha val="20000"/>
                      </a:srgbClr>
                    </a:solidFill>
                  </a:tcPr>
                </a:tc>
                <a:tc>
                  <a:txBody>
                    <a:bodyPr/>
                    <a:lstStyle/>
                    <a:p>
                      <a:pPr algn="ctr"/>
                      <a:r>
                        <a:rPr lang="en-US" sz="1600" b="1"/>
                        <a:t>MEASURES TO BE CONSIDERED</a:t>
                      </a:r>
                    </a:p>
                  </a:txBody>
                  <a:tcPr marL="64008" marR="64008" anchor="ctr">
                    <a:solidFill>
                      <a:srgbClr val="2F74FF">
                        <a:alpha val="20000"/>
                      </a:srgbClr>
                    </a:solidFill>
                  </a:tcPr>
                </a:tc>
                <a:tc>
                  <a:txBody>
                    <a:bodyPr/>
                    <a:lstStyle/>
                    <a:p>
                      <a:pPr algn="ctr"/>
                      <a:r>
                        <a:rPr lang="en-US" sz="1600" b="1"/>
                        <a:t>ALTERNATIVE ITERATIONS TO BE DEVELOPED ACROSS</a:t>
                      </a:r>
                    </a:p>
                  </a:txBody>
                  <a:tcPr marL="64008" marR="64008" anchor="ctr">
                    <a:solidFill>
                      <a:srgbClr val="2F74FF">
                        <a:alpha val="20000"/>
                      </a:srgbClr>
                    </a:solidFill>
                  </a:tcPr>
                </a:tc>
                <a:extLst>
                  <a:ext uri="{0D108BD9-81ED-4DB2-BD59-A6C34878D82A}">
                    <a16:rowId xmlns:a16="http://schemas.microsoft.com/office/drawing/2014/main" val="2529284686"/>
                  </a:ext>
                </a:extLst>
              </a:tr>
              <a:tr h="888866">
                <a:tc>
                  <a:txBody>
                    <a:bodyPr/>
                    <a:lstStyle/>
                    <a:p>
                      <a:r>
                        <a:rPr lang="en-US" sz="1600"/>
                        <a:t>DEFEND</a:t>
                      </a:r>
                    </a:p>
                  </a:txBody>
                  <a:tcPr marL="64008" marR="64008" anchor="ctr"/>
                </a:tc>
                <a:tc>
                  <a:txBody>
                    <a:bodyPr/>
                    <a:lstStyle/>
                    <a:p>
                      <a:r>
                        <a:rPr lang="en-US" sz="1600"/>
                        <a:t>Keep coastal waters out and stay in place</a:t>
                      </a:r>
                    </a:p>
                  </a:txBody>
                  <a:tcPr marL="64008" marR="64008" anchor="ctr"/>
                </a:tc>
                <a:tc>
                  <a:txBody>
                    <a:bodyPr/>
                    <a:lstStyle/>
                    <a:p>
                      <a:r>
                        <a:rPr lang="en-US" sz="1600" b="1"/>
                        <a:t>Structural measures </a:t>
                      </a:r>
                      <a:r>
                        <a:rPr lang="en-US" sz="1600"/>
                        <a:t>such as floodwalls, levees, vegetated berms, storm surge barriers, and road raisings</a:t>
                      </a:r>
                    </a:p>
                  </a:txBody>
                  <a:tcPr marL="64008" marR="64008" anchor="ctr"/>
                </a:tc>
                <a:tc>
                  <a:txBody>
                    <a:bodyPr/>
                    <a:lstStyle/>
                    <a:p>
                      <a:pPr marL="118745" indent="-118745">
                        <a:buFont typeface="Arial" panose="020B0604020202020204" pitchFamily="34" charset="0"/>
                        <a:buChar char="•"/>
                      </a:pPr>
                      <a:r>
                        <a:rPr lang="en-US" sz="1600"/>
                        <a:t>Lower frequency / higher intensity</a:t>
                      </a:r>
                    </a:p>
                    <a:p>
                      <a:pPr marL="118745" indent="-118745">
                        <a:buFont typeface="Arial" panose="020B0604020202020204" pitchFamily="34" charset="0"/>
                        <a:buChar char="•"/>
                      </a:pPr>
                      <a:r>
                        <a:rPr lang="en-US" sz="1600"/>
                        <a:t>Higher frequency / lower intensity</a:t>
                      </a:r>
                    </a:p>
                  </a:txBody>
                  <a:tcPr marL="64008" marR="64008" anchor="ctr"/>
                </a:tc>
                <a:extLst>
                  <a:ext uri="{0D108BD9-81ED-4DB2-BD59-A6C34878D82A}">
                    <a16:rowId xmlns:a16="http://schemas.microsoft.com/office/drawing/2014/main" val="951755721"/>
                  </a:ext>
                </a:extLst>
              </a:tr>
              <a:tr h="817530">
                <a:tc>
                  <a:txBody>
                    <a:bodyPr/>
                    <a:lstStyle/>
                    <a:p>
                      <a:r>
                        <a:rPr lang="en-US" sz="1600"/>
                        <a:t>ACCOMMODATE</a:t>
                      </a:r>
                    </a:p>
                  </a:txBody>
                  <a:tcPr marL="64008" marR="64008" anchor="ctr"/>
                </a:tc>
                <a:tc>
                  <a:txBody>
                    <a:bodyPr/>
                    <a:lstStyle/>
                    <a:p>
                      <a:r>
                        <a:rPr lang="en-US" sz="1600"/>
                        <a:t>Let coastal waters in, stay in place</a:t>
                      </a:r>
                    </a:p>
                  </a:txBody>
                  <a:tcPr marL="64008" marR="64008" anchor="ctr"/>
                </a:tc>
                <a:tc>
                  <a:txBody>
                    <a:bodyPr/>
                    <a:lstStyle/>
                    <a:p>
                      <a:r>
                        <a:rPr lang="en-US" sz="1600" b="1"/>
                        <a:t>Nonstructural measures </a:t>
                      </a:r>
                      <a:r>
                        <a:rPr lang="en-US" sz="1600"/>
                        <a:t>such as floodproofing, and elevations, and structural measures such as road raisings and </a:t>
                      </a:r>
                      <a:r>
                        <a:rPr lang="en-US" sz="1600" err="1"/>
                        <a:t>ringwalls</a:t>
                      </a:r>
                      <a:endParaRPr lang="en-US" sz="1600"/>
                    </a:p>
                  </a:txBody>
                  <a:tcPr marL="64008" marR="64008" anchor="ctr"/>
                </a:tc>
                <a:tc>
                  <a:txBody>
                    <a:bodyPr/>
                    <a:lstStyle/>
                    <a:p>
                      <a:pPr marL="118745" indent="-118745" algn="l" defTabSz="514350" rtl="0" eaLnBrk="1" latinLnBrk="0" hangingPunct="1">
                        <a:buFont typeface="Arial" panose="020B0604020202020204" pitchFamily="34" charset="0"/>
                        <a:buChar char="•"/>
                      </a:pPr>
                      <a:r>
                        <a:rPr lang="en-US" sz="1600" kern="1200">
                          <a:solidFill>
                            <a:srgbClr val="221F20"/>
                          </a:solidFill>
                        </a:rPr>
                        <a:t>Lower frequency / higher intensity</a:t>
                      </a:r>
                    </a:p>
                    <a:p>
                      <a:pPr marL="118745" indent="-118745" algn="l" defTabSz="514350" rtl="0" eaLnBrk="1" latinLnBrk="0" hangingPunct="1">
                        <a:buFont typeface="Arial" panose="020B0604020202020204" pitchFamily="34" charset="0"/>
                        <a:buChar char="•"/>
                      </a:pPr>
                      <a:r>
                        <a:rPr lang="en-US" sz="1600" kern="1200">
                          <a:solidFill>
                            <a:srgbClr val="221F20"/>
                          </a:solidFill>
                        </a:rPr>
                        <a:t>Higher frequency / lower intensity</a:t>
                      </a:r>
                    </a:p>
                  </a:txBody>
                  <a:tcPr marL="64008" marR="64008" anchor="ctr"/>
                </a:tc>
                <a:extLst>
                  <a:ext uri="{0D108BD9-81ED-4DB2-BD59-A6C34878D82A}">
                    <a16:rowId xmlns:a16="http://schemas.microsoft.com/office/drawing/2014/main" val="835873921"/>
                  </a:ext>
                </a:extLst>
              </a:tr>
              <a:tr h="888866">
                <a:tc>
                  <a:txBody>
                    <a:bodyPr/>
                    <a:lstStyle/>
                    <a:p>
                      <a:r>
                        <a:rPr lang="en-US" sz="1600"/>
                        <a:t>RETREAT</a:t>
                      </a:r>
                    </a:p>
                  </a:txBody>
                  <a:tcPr marL="64008" marR="64008" anchor="ctr"/>
                </a:tc>
                <a:tc>
                  <a:txBody>
                    <a:bodyPr/>
                    <a:lstStyle/>
                    <a:p>
                      <a:r>
                        <a:rPr lang="en-US" sz="1600"/>
                        <a:t>Let coastal waters in, move out over time</a:t>
                      </a:r>
                    </a:p>
                  </a:txBody>
                  <a:tcPr marL="64008" marR="64008" anchor="ctr"/>
                </a:tc>
                <a:tc>
                  <a:txBody>
                    <a:bodyPr/>
                    <a:lstStyle/>
                    <a:p>
                      <a:r>
                        <a:rPr lang="en-US" sz="1600"/>
                        <a:t>Nonstructural measures such as relocation or acquisitions of structures at high risk</a:t>
                      </a:r>
                    </a:p>
                  </a:txBody>
                  <a:tcPr marL="64008" marR="64008" anchor="ctr"/>
                </a:tc>
                <a:tc>
                  <a:txBody>
                    <a:bodyPr/>
                    <a:lstStyle/>
                    <a:p>
                      <a:pPr marL="118745" indent="-118745" algn="l" defTabSz="514350" rtl="0" eaLnBrk="1" latinLnBrk="0" hangingPunct="1">
                        <a:buFont typeface="Arial" panose="020B0604020202020204" pitchFamily="34" charset="0"/>
                        <a:buChar char="•"/>
                      </a:pPr>
                      <a:r>
                        <a:rPr lang="en-US" sz="1600" kern="1200">
                          <a:solidFill>
                            <a:srgbClr val="221F20"/>
                          </a:solidFill>
                        </a:rPr>
                        <a:t>Lower frequency / higher intensity</a:t>
                      </a:r>
                    </a:p>
                    <a:p>
                      <a:pPr marL="118745" indent="-118745" algn="l" defTabSz="514350" rtl="0" eaLnBrk="1" latinLnBrk="0" hangingPunct="1">
                        <a:buFont typeface="Arial" panose="020B0604020202020204" pitchFamily="34" charset="0"/>
                        <a:buChar char="•"/>
                      </a:pPr>
                      <a:r>
                        <a:rPr lang="en-US" sz="1600" kern="1200">
                          <a:solidFill>
                            <a:srgbClr val="221F20"/>
                          </a:solidFill>
                        </a:rPr>
                        <a:t>Higher frequency / lower intensity</a:t>
                      </a:r>
                    </a:p>
                  </a:txBody>
                  <a:tcPr marL="64008" marR="64008" anchor="ctr"/>
                </a:tc>
                <a:extLst>
                  <a:ext uri="{0D108BD9-81ED-4DB2-BD59-A6C34878D82A}">
                    <a16:rowId xmlns:a16="http://schemas.microsoft.com/office/drawing/2014/main" val="1137570207"/>
                  </a:ext>
                </a:extLst>
              </a:tr>
              <a:tr h="888866">
                <a:tc>
                  <a:txBody>
                    <a:bodyPr/>
                    <a:lstStyle/>
                    <a:p>
                      <a:r>
                        <a:rPr lang="en-US" sz="1600"/>
                        <a:t>HYBRID</a:t>
                      </a:r>
                    </a:p>
                  </a:txBody>
                  <a:tcPr marL="64008" marR="64008" anchor="ctr"/>
                </a:tc>
                <a:tc>
                  <a:txBody>
                    <a:bodyPr/>
                    <a:lstStyle/>
                    <a:p>
                      <a:r>
                        <a:rPr lang="en-US" sz="1600"/>
                        <a:t>Combination of the above strategies</a:t>
                      </a:r>
                    </a:p>
                  </a:txBody>
                  <a:tcPr marL="64008" marR="64008" anchor="ctr"/>
                </a:tc>
                <a:tc>
                  <a:txBody>
                    <a:bodyPr/>
                    <a:lstStyle/>
                    <a:p>
                      <a:r>
                        <a:rPr lang="en-US" sz="1600"/>
                        <a:t>Relocate or acquire structures at highest frequency risk, setback structural measures</a:t>
                      </a:r>
                    </a:p>
                  </a:txBody>
                  <a:tcPr marL="64008" marR="64008" anchor="ctr"/>
                </a:tc>
                <a:tc>
                  <a:txBody>
                    <a:bodyPr/>
                    <a:lstStyle/>
                    <a:p>
                      <a:pPr marL="118745" indent="-118745" algn="l" defTabSz="514350" rtl="0" eaLnBrk="1" latinLnBrk="0" hangingPunct="1">
                        <a:buFont typeface="Arial" panose="020B0604020202020204" pitchFamily="34" charset="0"/>
                        <a:buChar char="•"/>
                      </a:pPr>
                      <a:r>
                        <a:rPr lang="en-US" sz="1600" kern="1200">
                          <a:solidFill>
                            <a:srgbClr val="221F20"/>
                          </a:solidFill>
                        </a:rPr>
                        <a:t>Lower frequency / higher intensity</a:t>
                      </a:r>
                    </a:p>
                    <a:p>
                      <a:pPr marL="118745" indent="-118745" algn="l" defTabSz="514350" rtl="0" eaLnBrk="1" latinLnBrk="0" hangingPunct="1">
                        <a:buFont typeface="Arial" panose="020B0604020202020204" pitchFamily="34" charset="0"/>
                        <a:buChar char="•"/>
                      </a:pPr>
                      <a:r>
                        <a:rPr lang="en-US" sz="1600" kern="1200">
                          <a:solidFill>
                            <a:srgbClr val="221F20"/>
                          </a:solidFill>
                        </a:rPr>
                        <a:t>Higher frequency / lower intensity</a:t>
                      </a:r>
                    </a:p>
                  </a:txBody>
                  <a:tcPr marL="64008" marR="64008" anchor="ctr"/>
                </a:tc>
                <a:extLst>
                  <a:ext uri="{0D108BD9-81ED-4DB2-BD59-A6C34878D82A}">
                    <a16:rowId xmlns:a16="http://schemas.microsoft.com/office/drawing/2014/main" val="726808871"/>
                  </a:ext>
                </a:extLst>
              </a:tr>
            </a:tbl>
          </a:graphicData>
        </a:graphic>
      </p:graphicFrame>
    </p:spTree>
    <p:extLst>
      <p:ext uri="{BB962C8B-B14F-4D97-AF65-F5344CB8AC3E}">
        <p14:creationId xmlns:p14="http://schemas.microsoft.com/office/powerpoint/2010/main" val="150635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9FD84-14C7-71F3-2DAF-44098AE620B6}"/>
              </a:ext>
            </a:extLst>
          </p:cNvPr>
          <p:cNvSpPr>
            <a:spLocks noGrp="1"/>
          </p:cNvSpPr>
          <p:nvPr>
            <p:ph type="title"/>
          </p:nvPr>
        </p:nvSpPr>
        <p:spPr/>
        <p:txBody>
          <a:bodyPr/>
          <a:lstStyle/>
          <a:p>
            <a:r>
              <a:rPr lang="en-US"/>
              <a:t>Current water levels</a:t>
            </a:r>
          </a:p>
        </p:txBody>
      </p:sp>
      <p:sp>
        <p:nvSpPr>
          <p:cNvPr id="7" name="TextBox 6">
            <a:extLst>
              <a:ext uri="{FF2B5EF4-FFF2-40B4-BE49-F238E27FC236}">
                <a16:creationId xmlns:a16="http://schemas.microsoft.com/office/drawing/2014/main" id="{58057C7C-DDAC-E1B9-56B9-D79C8E62E314}"/>
              </a:ext>
            </a:extLst>
          </p:cNvPr>
          <p:cNvSpPr txBox="1"/>
          <p:nvPr/>
        </p:nvSpPr>
        <p:spPr>
          <a:xfrm>
            <a:off x="7640112" y="1105295"/>
            <a:ext cx="4343041" cy="4016484"/>
          </a:xfrm>
          <a:prstGeom prst="rect">
            <a:avLst/>
          </a:prstGeom>
          <a:noFill/>
        </p:spPr>
        <p:txBody>
          <a:bodyPr wrap="square" lIns="91440" tIns="45720" rIns="91440" bIns="45720" rtlCol="0" anchor="t">
            <a:spAutoFit/>
          </a:bodyPr>
          <a:lstStyle/>
          <a:p>
            <a:r>
              <a:rPr lang="en-US" sz="1500"/>
              <a:t>The majority of the study area would currently be inundated by a 1% (100-yr) annual exceedance probability (AEP) event</a:t>
            </a:r>
            <a:endParaRPr lang="en-US" sz="1500">
              <a:cs typeface="Arial"/>
            </a:endParaRPr>
          </a:p>
          <a:p>
            <a:pPr marL="285750" indent="-285750">
              <a:buFont typeface="Calibri"/>
              <a:buChar char="-"/>
            </a:pPr>
            <a:endParaRPr lang="en-US" sz="1500">
              <a:cs typeface="Arial"/>
            </a:endParaRPr>
          </a:p>
          <a:p>
            <a:r>
              <a:rPr lang="en-US" sz="1500">
                <a:cs typeface="Arial"/>
              </a:rPr>
              <a:t>Hamilton Beach is the most vulnerable section of the study area and is expected to currently experience some inundation during a 100% </a:t>
            </a:r>
          </a:p>
          <a:p>
            <a:r>
              <a:rPr lang="en-US" sz="1500">
                <a:cs typeface="Arial"/>
              </a:rPr>
              <a:t>(1-year) AEP event</a:t>
            </a:r>
            <a:endParaRPr lang="en-US"/>
          </a:p>
          <a:p>
            <a:pPr marL="285750" indent="-285750">
              <a:buFont typeface="Calibri"/>
              <a:buChar char="-"/>
            </a:pPr>
            <a:endParaRPr lang="en-US" sz="1500">
              <a:cs typeface="Arial"/>
            </a:endParaRPr>
          </a:p>
          <a:p>
            <a:r>
              <a:rPr lang="en-US" sz="1500">
                <a:cs typeface="Arial"/>
              </a:rPr>
              <a:t>Current </a:t>
            </a:r>
            <a:r>
              <a:rPr lang="en-US" sz="1500" err="1">
                <a:cs typeface="Arial"/>
              </a:rPr>
              <a:t>MHHW</a:t>
            </a:r>
            <a:r>
              <a:rPr lang="en-US" sz="1500">
                <a:cs typeface="Arial"/>
              </a:rPr>
              <a:t> is not high enough to cause consistent inundation in the study area</a:t>
            </a:r>
          </a:p>
          <a:p>
            <a:endParaRPr lang="en-US"/>
          </a:p>
          <a:p>
            <a:endParaRPr lang="en-US">
              <a:highlight>
                <a:srgbClr val="FFFF00"/>
              </a:highlight>
              <a:cs typeface="Arial"/>
            </a:endParaRPr>
          </a:p>
          <a:p>
            <a:endParaRPr lang="en-US">
              <a:highlight>
                <a:srgbClr val="FFFF00"/>
              </a:highlight>
              <a:cs typeface="Arial"/>
            </a:endParaRPr>
          </a:p>
          <a:p>
            <a:endParaRPr lang="en-US">
              <a:cs typeface="Arial"/>
            </a:endParaRPr>
          </a:p>
          <a:p>
            <a:pPr marL="285750" indent="-285750">
              <a:buFontTx/>
              <a:buChar char="-"/>
            </a:pPr>
            <a:endParaRPr lang="en-US"/>
          </a:p>
        </p:txBody>
      </p:sp>
      <p:pic>
        <p:nvPicPr>
          <p:cNvPr id="8" name="Content Placeholder 7">
            <a:extLst>
              <a:ext uri="{FF2B5EF4-FFF2-40B4-BE49-F238E27FC236}">
                <a16:creationId xmlns:a16="http://schemas.microsoft.com/office/drawing/2014/main" id="{60BD4A24-16A1-6488-2099-62E888BBAB46}"/>
              </a:ext>
            </a:extLst>
          </p:cNvPr>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264530" y="961269"/>
            <a:ext cx="7272368" cy="5735561"/>
          </a:xfrm>
        </p:spPr>
      </p:pic>
      <p:graphicFrame>
        <p:nvGraphicFramePr>
          <p:cNvPr id="5" name="Table 4">
            <a:extLst>
              <a:ext uri="{FF2B5EF4-FFF2-40B4-BE49-F238E27FC236}">
                <a16:creationId xmlns:a16="http://schemas.microsoft.com/office/drawing/2014/main" id="{A9792860-FE45-370E-22E9-FDECAFBAF22A}"/>
              </a:ext>
            </a:extLst>
          </p:cNvPr>
          <p:cNvGraphicFramePr>
            <a:graphicFrameLocks noGrp="1"/>
          </p:cNvGraphicFramePr>
          <p:nvPr>
            <p:extLst>
              <p:ext uri="{D42A27DB-BD31-4B8C-83A1-F6EECF244321}">
                <p14:modId xmlns:p14="http://schemas.microsoft.com/office/powerpoint/2010/main" val="136882143"/>
              </p:ext>
            </p:extLst>
          </p:nvPr>
        </p:nvGraphicFramePr>
        <p:xfrm>
          <a:off x="7638390" y="5690990"/>
          <a:ext cx="4427891" cy="1005840"/>
        </p:xfrm>
        <a:graphic>
          <a:graphicData uri="http://schemas.openxmlformats.org/drawingml/2006/table">
            <a:tbl>
              <a:tblPr bandRow="1">
                <a:tableStyleId>{5A111915-BE36-4E01-A7E5-04B1672EAD32}</a:tableStyleId>
              </a:tblPr>
              <a:tblGrid>
                <a:gridCol w="2286863">
                  <a:extLst>
                    <a:ext uri="{9D8B030D-6E8A-4147-A177-3AD203B41FA5}">
                      <a16:colId xmlns:a16="http://schemas.microsoft.com/office/drawing/2014/main" val="1068865277"/>
                    </a:ext>
                  </a:extLst>
                </a:gridCol>
                <a:gridCol w="2141028">
                  <a:extLst>
                    <a:ext uri="{9D8B030D-6E8A-4147-A177-3AD203B41FA5}">
                      <a16:colId xmlns:a16="http://schemas.microsoft.com/office/drawing/2014/main" val="2892222379"/>
                    </a:ext>
                  </a:extLst>
                </a:gridCol>
              </a:tblGrid>
              <a:tr h="0">
                <a:tc>
                  <a:txBody>
                    <a:bodyPr/>
                    <a:lstStyle/>
                    <a:p>
                      <a:pPr lvl="0" algn="l">
                        <a:buNone/>
                      </a:pPr>
                      <a:r>
                        <a:rPr lang="en-US" sz="1600" b="1">
                          <a:solidFill>
                            <a:schemeClr val="tx2"/>
                          </a:solidFill>
                        </a:rPr>
                        <a:t>MHHW (current)</a:t>
                      </a:r>
                      <a:endParaRPr lang="en-US" sz="1600" b="1">
                        <a:solidFill>
                          <a:schemeClr val="tx2"/>
                        </a:solidFill>
                        <a:latin typeface="+mn-lt"/>
                      </a:endParaRPr>
                    </a:p>
                  </a:txBody>
                  <a:tcPr>
                    <a:solidFill>
                      <a:srgbClr val="7F48C7"/>
                    </a:solidFill>
                  </a:tcPr>
                </a:tc>
                <a:tc>
                  <a:txBody>
                    <a:bodyPr/>
                    <a:lstStyle/>
                    <a:p>
                      <a:pPr lvl="0" algn="r">
                        <a:buNone/>
                      </a:pPr>
                      <a:r>
                        <a:rPr lang="en-US" sz="1600" b="1">
                          <a:solidFill>
                            <a:schemeClr val="tx2"/>
                          </a:solidFill>
                        </a:rPr>
                        <a:t>~40 Structures</a:t>
                      </a:r>
                      <a:endParaRPr lang="en-US" sz="1600" b="1">
                        <a:solidFill>
                          <a:schemeClr val="tx2"/>
                        </a:solidFill>
                        <a:latin typeface="+mn-lt"/>
                      </a:endParaRPr>
                    </a:p>
                  </a:txBody>
                  <a:tcPr>
                    <a:solidFill>
                      <a:srgbClr val="7F48C7"/>
                    </a:solidFill>
                  </a:tcPr>
                </a:tc>
                <a:extLst>
                  <a:ext uri="{0D108BD9-81ED-4DB2-BD59-A6C34878D82A}">
                    <a16:rowId xmlns:a16="http://schemas.microsoft.com/office/drawing/2014/main" val="1274189279"/>
                  </a:ext>
                </a:extLst>
              </a:tr>
              <a:tr h="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600" b="1">
                          <a:solidFill>
                            <a:schemeClr val="tx2"/>
                          </a:solidFill>
                        </a:rPr>
                        <a:t>100% AEP (current)</a:t>
                      </a:r>
                      <a:endParaRPr lang="en-US" sz="1600" b="1">
                        <a:solidFill>
                          <a:schemeClr val="tx2"/>
                        </a:solidFill>
                        <a:latin typeface="+mn-lt"/>
                      </a:endParaRPr>
                    </a:p>
                  </a:txBody>
                  <a:tcPr>
                    <a:solidFill>
                      <a:srgbClr val="3B9397"/>
                    </a:solidFill>
                  </a:tcPr>
                </a:tc>
                <a:tc>
                  <a:txBody>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lang="en-US" sz="1600" b="1">
                          <a:solidFill>
                            <a:schemeClr val="tx2"/>
                          </a:solidFill>
                        </a:rPr>
                        <a:t>~290 Structures</a:t>
                      </a:r>
                      <a:endParaRPr lang="en-US" sz="1600" b="1">
                        <a:solidFill>
                          <a:schemeClr val="tx2"/>
                        </a:solidFill>
                        <a:latin typeface="+mn-lt"/>
                      </a:endParaRPr>
                    </a:p>
                  </a:txBody>
                  <a:tcPr>
                    <a:solidFill>
                      <a:srgbClr val="3B9397"/>
                    </a:solidFill>
                  </a:tcPr>
                </a:tc>
                <a:extLst>
                  <a:ext uri="{0D108BD9-81ED-4DB2-BD59-A6C34878D82A}">
                    <a16:rowId xmlns:a16="http://schemas.microsoft.com/office/drawing/2014/main" val="1410230517"/>
                  </a:ext>
                </a:extLst>
              </a:tr>
              <a:tr h="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600" b="1">
                          <a:solidFill>
                            <a:schemeClr val="tx2"/>
                          </a:solidFill>
                        </a:rPr>
                        <a:t>1% AEP (current)</a:t>
                      </a:r>
                      <a:endParaRPr lang="en-US" sz="1600" b="1">
                        <a:solidFill>
                          <a:schemeClr val="tx2"/>
                        </a:solidFill>
                        <a:latin typeface="+mn-lt"/>
                      </a:endParaRPr>
                    </a:p>
                  </a:txBody>
                  <a:tcPr>
                    <a:solidFill>
                      <a:srgbClr val="7BCD48"/>
                    </a:solidFill>
                  </a:tcPr>
                </a:tc>
                <a:tc>
                  <a:txBody>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lang="en-US" sz="1600" b="1">
                          <a:solidFill>
                            <a:schemeClr val="tx2"/>
                          </a:solidFill>
                        </a:rPr>
                        <a:t>~4,730 Structures</a:t>
                      </a:r>
                      <a:endParaRPr lang="en-US" sz="1600" b="1">
                        <a:solidFill>
                          <a:schemeClr val="tx2"/>
                        </a:solidFill>
                        <a:latin typeface="+mn-lt"/>
                      </a:endParaRPr>
                    </a:p>
                  </a:txBody>
                  <a:tcPr>
                    <a:solidFill>
                      <a:srgbClr val="7BCD48"/>
                    </a:solidFill>
                  </a:tcPr>
                </a:tc>
                <a:extLst>
                  <a:ext uri="{0D108BD9-81ED-4DB2-BD59-A6C34878D82A}">
                    <a16:rowId xmlns:a16="http://schemas.microsoft.com/office/drawing/2014/main" val="281241578"/>
                  </a:ext>
                </a:extLst>
              </a:tr>
            </a:tbl>
          </a:graphicData>
        </a:graphic>
      </p:graphicFrame>
      <p:sp>
        <p:nvSpPr>
          <p:cNvPr id="6" name="Rectangle 5">
            <a:extLst>
              <a:ext uri="{FF2B5EF4-FFF2-40B4-BE49-F238E27FC236}">
                <a16:creationId xmlns:a16="http://schemas.microsoft.com/office/drawing/2014/main" id="{EC24EDB2-C7B1-7819-FC12-0712ED0BA5AA}"/>
              </a:ext>
            </a:extLst>
          </p:cNvPr>
          <p:cNvSpPr/>
          <p:nvPr/>
        </p:nvSpPr>
        <p:spPr>
          <a:xfrm>
            <a:off x="7639250" y="997815"/>
            <a:ext cx="4343040" cy="2813789"/>
          </a:xfrm>
          <a:prstGeom prst="rect">
            <a:avLst/>
          </a:prstGeom>
          <a:noFill/>
          <a:ln w="76200">
            <a:solidFill>
              <a:srgbClr val="7EADF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B2D9281-BAD3-54CA-C0FF-DBF4283CE484}"/>
              </a:ext>
            </a:extLst>
          </p:cNvPr>
          <p:cNvSpPr txBox="1"/>
          <p:nvPr/>
        </p:nvSpPr>
        <p:spPr>
          <a:xfrm>
            <a:off x="5781675" y="4094516"/>
            <a:ext cx="1362075" cy="584775"/>
          </a:xfrm>
          <a:prstGeom prst="rect">
            <a:avLst/>
          </a:prstGeom>
          <a:noFill/>
        </p:spPr>
        <p:txBody>
          <a:bodyPr wrap="square" rtlCol="0">
            <a:spAutoFit/>
          </a:bodyPr>
          <a:lstStyle/>
          <a:p>
            <a:pPr algn="ctr"/>
            <a:r>
              <a:rPr lang="en-US" sz="1600" b="1">
                <a:effectLst>
                  <a:outerShdw blurRad="38100" dist="38100" dir="2700000" algn="tl">
                    <a:srgbClr val="000000">
                      <a:alpha val="43137"/>
                    </a:srgbClr>
                  </a:outerShdw>
                </a:effectLst>
              </a:rPr>
              <a:t>Hamilton Beach</a:t>
            </a:r>
          </a:p>
        </p:txBody>
      </p:sp>
      <p:sp>
        <p:nvSpPr>
          <p:cNvPr id="4" name="TextBox 3">
            <a:extLst>
              <a:ext uri="{FF2B5EF4-FFF2-40B4-BE49-F238E27FC236}">
                <a16:creationId xmlns:a16="http://schemas.microsoft.com/office/drawing/2014/main" id="{C09522A6-698A-69EB-1349-95689EEC1795}"/>
              </a:ext>
            </a:extLst>
          </p:cNvPr>
          <p:cNvSpPr txBox="1"/>
          <p:nvPr/>
        </p:nvSpPr>
        <p:spPr>
          <a:xfrm>
            <a:off x="3219676" y="1943433"/>
            <a:ext cx="1362075" cy="584775"/>
          </a:xfrm>
          <a:prstGeom prst="rect">
            <a:avLst/>
          </a:prstGeom>
          <a:noFill/>
        </p:spPr>
        <p:txBody>
          <a:bodyPr wrap="square" rtlCol="0">
            <a:spAutoFit/>
          </a:bodyPr>
          <a:lstStyle/>
          <a:p>
            <a:pPr algn="ctr"/>
            <a:r>
              <a:rPr lang="en-US" sz="1600" b="1">
                <a:effectLst>
                  <a:outerShdw blurRad="38100" dist="38100" dir="2700000" algn="tl">
                    <a:srgbClr val="000000">
                      <a:alpha val="43137"/>
                    </a:srgbClr>
                  </a:outerShdw>
                </a:effectLst>
              </a:rPr>
              <a:t>Old Howard Beach</a:t>
            </a:r>
          </a:p>
        </p:txBody>
      </p:sp>
      <p:pic>
        <p:nvPicPr>
          <p:cNvPr id="9" name="Picture 8">
            <a:extLst>
              <a:ext uri="{FF2B5EF4-FFF2-40B4-BE49-F238E27FC236}">
                <a16:creationId xmlns:a16="http://schemas.microsoft.com/office/drawing/2014/main" id="{E7F2B297-4022-345E-D8FD-F649DD52C878}"/>
              </a:ext>
            </a:extLst>
          </p:cNvPr>
          <p:cNvPicPr>
            <a:picLocks noChangeAspect="1"/>
          </p:cNvPicPr>
          <p:nvPr/>
        </p:nvPicPr>
        <p:blipFill>
          <a:blip r:embed="rId4"/>
          <a:stretch>
            <a:fillRect/>
          </a:stretch>
        </p:blipFill>
        <p:spPr>
          <a:xfrm>
            <a:off x="451000" y="4943655"/>
            <a:ext cx="235848" cy="138741"/>
          </a:xfrm>
          <a:prstGeom prst="rect">
            <a:avLst/>
          </a:prstGeom>
        </p:spPr>
      </p:pic>
    </p:spTree>
    <p:extLst>
      <p:ext uri="{BB962C8B-B14F-4D97-AF65-F5344CB8AC3E}">
        <p14:creationId xmlns:p14="http://schemas.microsoft.com/office/powerpoint/2010/main" val="169850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20E4D1-41DB-228B-4915-4A66785A9532}"/>
              </a:ext>
            </a:extLst>
          </p:cNvPr>
          <p:cNvPicPr>
            <a:picLocks noChangeAspect="1"/>
          </p:cNvPicPr>
          <p:nvPr/>
        </p:nvPicPr>
        <p:blipFill>
          <a:blip r:embed="rId3"/>
          <a:stretch>
            <a:fillRect/>
          </a:stretch>
        </p:blipFill>
        <p:spPr>
          <a:xfrm>
            <a:off x="1752912" y="1223647"/>
            <a:ext cx="7886700" cy="4914900"/>
          </a:xfrm>
          <a:prstGeom prst="rect">
            <a:avLst/>
          </a:prstGeom>
        </p:spPr>
      </p:pic>
      <p:sp>
        <p:nvSpPr>
          <p:cNvPr id="3" name="Title 2">
            <a:extLst>
              <a:ext uri="{FF2B5EF4-FFF2-40B4-BE49-F238E27FC236}">
                <a16:creationId xmlns:a16="http://schemas.microsoft.com/office/drawing/2014/main" id="{BD6C71AE-EFB6-F084-B5AE-46E620EB4F71}"/>
              </a:ext>
            </a:extLst>
          </p:cNvPr>
          <p:cNvSpPr>
            <a:spLocks noGrp="1"/>
          </p:cNvSpPr>
          <p:nvPr>
            <p:ph type="title"/>
          </p:nvPr>
        </p:nvSpPr>
        <p:spPr/>
        <p:txBody>
          <a:bodyPr/>
          <a:lstStyle/>
          <a:p>
            <a:r>
              <a:rPr lang="en-US">
                <a:latin typeface="Arial"/>
                <a:ea typeface="ＭＳ Ｐゴシック"/>
                <a:cs typeface="Arial"/>
              </a:rPr>
              <a:t>PROJECTED SEA LEVEL CHANGE SCENARIOS</a:t>
            </a:r>
            <a:endParaRPr lang="en-US"/>
          </a:p>
        </p:txBody>
      </p:sp>
      <p:pic>
        <p:nvPicPr>
          <p:cNvPr id="4" name="Picture 3">
            <a:extLst>
              <a:ext uri="{FF2B5EF4-FFF2-40B4-BE49-F238E27FC236}">
                <a16:creationId xmlns:a16="http://schemas.microsoft.com/office/drawing/2014/main" id="{FD2CCADE-CB3A-EE84-88E8-EC3694873E0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25657" y="6092131"/>
            <a:ext cx="7199267" cy="548899"/>
          </a:xfrm>
          <a:prstGeom prst="rect">
            <a:avLst/>
          </a:prstGeom>
        </p:spPr>
      </p:pic>
      <p:sp>
        <p:nvSpPr>
          <p:cNvPr id="5" name="Right Brace 4">
            <a:extLst>
              <a:ext uri="{FF2B5EF4-FFF2-40B4-BE49-F238E27FC236}">
                <a16:creationId xmlns:a16="http://schemas.microsoft.com/office/drawing/2014/main" id="{FB07EA10-14E8-3122-3447-A4AB86206956}"/>
              </a:ext>
            </a:extLst>
          </p:cNvPr>
          <p:cNvSpPr/>
          <p:nvPr/>
        </p:nvSpPr>
        <p:spPr>
          <a:xfrm rot="5400000" flipH="1">
            <a:off x="4114020" y="1201257"/>
            <a:ext cx="438487" cy="289057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E39954B6-55DC-8990-5DED-809A734AB981}"/>
              </a:ext>
            </a:extLst>
          </p:cNvPr>
          <p:cNvSpPr txBox="1"/>
          <p:nvPr/>
        </p:nvSpPr>
        <p:spPr>
          <a:xfrm>
            <a:off x="3154703" y="2058429"/>
            <a:ext cx="2357120" cy="338554"/>
          </a:xfrm>
          <a:prstGeom prst="rect">
            <a:avLst/>
          </a:prstGeom>
          <a:noFill/>
        </p:spPr>
        <p:txBody>
          <a:bodyPr wrap="square" rtlCol="0">
            <a:spAutoFit/>
          </a:bodyPr>
          <a:lstStyle/>
          <a:p>
            <a:pPr algn="ctr"/>
            <a:r>
              <a:rPr lang="en-US" sz="1600"/>
              <a:t>~ Period of Analysis</a:t>
            </a:r>
          </a:p>
        </p:txBody>
      </p:sp>
      <p:sp>
        <p:nvSpPr>
          <p:cNvPr id="10" name="Right Brace 9">
            <a:extLst>
              <a:ext uri="{FF2B5EF4-FFF2-40B4-BE49-F238E27FC236}">
                <a16:creationId xmlns:a16="http://schemas.microsoft.com/office/drawing/2014/main" id="{5A9F01EF-77CF-0676-2AB6-51924AD1C1E9}"/>
              </a:ext>
            </a:extLst>
          </p:cNvPr>
          <p:cNvSpPr/>
          <p:nvPr/>
        </p:nvSpPr>
        <p:spPr>
          <a:xfrm rot="5400000" flipH="1">
            <a:off x="5570994" y="-966620"/>
            <a:ext cx="401013" cy="588907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80A6F764-7755-265C-04BB-D9EAD197E4DF}"/>
              </a:ext>
            </a:extLst>
          </p:cNvPr>
          <p:cNvSpPr txBox="1"/>
          <p:nvPr/>
        </p:nvSpPr>
        <p:spPr>
          <a:xfrm>
            <a:off x="4517702" y="1386669"/>
            <a:ext cx="2357120" cy="338554"/>
          </a:xfrm>
          <a:prstGeom prst="rect">
            <a:avLst/>
          </a:prstGeom>
          <a:noFill/>
        </p:spPr>
        <p:txBody>
          <a:bodyPr wrap="square" rtlCol="0">
            <a:spAutoFit/>
          </a:bodyPr>
          <a:lstStyle/>
          <a:p>
            <a:pPr algn="ctr"/>
            <a:r>
              <a:rPr lang="en-US" sz="1600"/>
              <a:t>~ Planning Horizon</a:t>
            </a:r>
          </a:p>
        </p:txBody>
      </p:sp>
      <p:pic>
        <p:nvPicPr>
          <p:cNvPr id="12" name="Picture 11">
            <a:extLst>
              <a:ext uri="{FF2B5EF4-FFF2-40B4-BE49-F238E27FC236}">
                <a16:creationId xmlns:a16="http://schemas.microsoft.com/office/drawing/2014/main" id="{E798DE45-DAE4-B062-91C9-BAB9E3AAB91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589742" y="955301"/>
            <a:ext cx="6779684" cy="519885"/>
          </a:xfrm>
          <a:prstGeom prst="rect">
            <a:avLst/>
          </a:prstGeom>
        </p:spPr>
      </p:pic>
      <p:sp>
        <p:nvSpPr>
          <p:cNvPr id="2" name="TextBox 1">
            <a:extLst>
              <a:ext uri="{FF2B5EF4-FFF2-40B4-BE49-F238E27FC236}">
                <a16:creationId xmlns:a16="http://schemas.microsoft.com/office/drawing/2014/main" id="{00054433-32A9-302E-1DC4-D55C16D6ABCF}"/>
              </a:ext>
            </a:extLst>
          </p:cNvPr>
          <p:cNvSpPr txBox="1"/>
          <p:nvPr/>
        </p:nvSpPr>
        <p:spPr>
          <a:xfrm>
            <a:off x="9651659" y="1482897"/>
            <a:ext cx="2257425" cy="338554"/>
          </a:xfrm>
          <a:prstGeom prst="rect">
            <a:avLst/>
          </a:prstGeom>
          <a:noFill/>
        </p:spPr>
        <p:txBody>
          <a:bodyPr wrap="square" rtlCol="0">
            <a:spAutoFit/>
          </a:bodyPr>
          <a:lstStyle/>
          <a:p>
            <a:r>
              <a:rPr lang="en-US" sz="1600"/>
              <a:t>USACE High</a:t>
            </a:r>
          </a:p>
        </p:txBody>
      </p:sp>
      <p:sp>
        <p:nvSpPr>
          <p:cNvPr id="8" name="TextBox 7">
            <a:extLst>
              <a:ext uri="{FF2B5EF4-FFF2-40B4-BE49-F238E27FC236}">
                <a16:creationId xmlns:a16="http://schemas.microsoft.com/office/drawing/2014/main" id="{A1840E0B-FD20-9D84-99FE-9884150F54EF}"/>
              </a:ext>
            </a:extLst>
          </p:cNvPr>
          <p:cNvSpPr txBox="1"/>
          <p:nvPr/>
        </p:nvSpPr>
        <p:spPr>
          <a:xfrm>
            <a:off x="9651661" y="3792493"/>
            <a:ext cx="2257425" cy="338554"/>
          </a:xfrm>
          <a:prstGeom prst="rect">
            <a:avLst/>
          </a:prstGeom>
          <a:noFill/>
        </p:spPr>
        <p:txBody>
          <a:bodyPr wrap="square" rtlCol="0">
            <a:spAutoFit/>
          </a:bodyPr>
          <a:lstStyle/>
          <a:p>
            <a:r>
              <a:rPr lang="en-US" sz="1600"/>
              <a:t>USACE Intermediate</a:t>
            </a:r>
          </a:p>
        </p:txBody>
      </p:sp>
      <p:sp>
        <p:nvSpPr>
          <p:cNvPr id="9" name="TextBox 8">
            <a:extLst>
              <a:ext uri="{FF2B5EF4-FFF2-40B4-BE49-F238E27FC236}">
                <a16:creationId xmlns:a16="http://schemas.microsoft.com/office/drawing/2014/main" id="{DDF66AA9-1202-BEE6-0641-9DF4547EC6BE}"/>
              </a:ext>
            </a:extLst>
          </p:cNvPr>
          <p:cNvSpPr txBox="1"/>
          <p:nvPr/>
        </p:nvSpPr>
        <p:spPr>
          <a:xfrm>
            <a:off x="9651660" y="4504192"/>
            <a:ext cx="2257425" cy="338554"/>
          </a:xfrm>
          <a:prstGeom prst="rect">
            <a:avLst/>
          </a:prstGeom>
          <a:noFill/>
        </p:spPr>
        <p:txBody>
          <a:bodyPr wrap="square" rtlCol="0">
            <a:spAutoFit/>
          </a:bodyPr>
          <a:lstStyle/>
          <a:p>
            <a:r>
              <a:rPr lang="en-US" sz="1600"/>
              <a:t>USACE Low</a:t>
            </a:r>
          </a:p>
        </p:txBody>
      </p:sp>
    </p:spTree>
    <p:extLst>
      <p:ext uri="{BB962C8B-B14F-4D97-AF65-F5344CB8AC3E}">
        <p14:creationId xmlns:p14="http://schemas.microsoft.com/office/powerpoint/2010/main" val="351684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D5B33B1-D2DA-28D2-BFCE-E24F4BD283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093" y="1265208"/>
            <a:ext cx="6660947" cy="5175850"/>
          </a:xfrm>
          <a:prstGeom prst="rect">
            <a:avLst/>
          </a:prstGeom>
        </p:spPr>
      </p:pic>
      <p:sp>
        <p:nvSpPr>
          <p:cNvPr id="3" name="Title 2">
            <a:extLst>
              <a:ext uri="{FF2B5EF4-FFF2-40B4-BE49-F238E27FC236}">
                <a16:creationId xmlns:a16="http://schemas.microsoft.com/office/drawing/2014/main" id="{62B581E6-A6B5-3BC0-FF79-D1D86B53CC40}"/>
              </a:ext>
            </a:extLst>
          </p:cNvPr>
          <p:cNvSpPr>
            <a:spLocks noGrp="1"/>
          </p:cNvSpPr>
          <p:nvPr>
            <p:ph type="title"/>
          </p:nvPr>
        </p:nvSpPr>
        <p:spPr/>
        <p:txBody>
          <a:bodyPr/>
          <a:lstStyle/>
          <a:p>
            <a:r>
              <a:rPr lang="en-US" sz="3200" b="1" cap="all">
                <a:solidFill>
                  <a:srgbClr val="393436"/>
                </a:solidFill>
              </a:rPr>
              <a:t>Mean higher high water with 50-Year sea level rise - retreat</a:t>
            </a:r>
            <a:endParaRPr lang="en-US">
              <a:cs typeface="Arial"/>
            </a:endParaRPr>
          </a:p>
        </p:txBody>
      </p:sp>
      <p:sp>
        <p:nvSpPr>
          <p:cNvPr id="4" name="TextBox 3">
            <a:extLst>
              <a:ext uri="{FF2B5EF4-FFF2-40B4-BE49-F238E27FC236}">
                <a16:creationId xmlns:a16="http://schemas.microsoft.com/office/drawing/2014/main" id="{792D382E-A331-9FFD-8B35-DABDE813BAA8}"/>
              </a:ext>
            </a:extLst>
          </p:cNvPr>
          <p:cNvSpPr txBox="1"/>
          <p:nvPr/>
        </p:nvSpPr>
        <p:spPr>
          <a:xfrm>
            <a:off x="5712367" y="4117520"/>
            <a:ext cx="896453" cy="461665"/>
          </a:xfrm>
          <a:prstGeom prst="rect">
            <a:avLst/>
          </a:prstGeom>
          <a:noFill/>
        </p:spPr>
        <p:txBody>
          <a:bodyPr wrap="square" rtlCol="0">
            <a:spAutoFit/>
          </a:bodyPr>
          <a:lstStyle/>
          <a:p>
            <a:pPr algn="ctr"/>
            <a:r>
              <a:rPr lang="en-US" sz="1200" b="1">
                <a:effectLst>
                  <a:outerShdw blurRad="38100" dist="38100" dir="2700000" algn="tl">
                    <a:srgbClr val="000000">
                      <a:alpha val="43137"/>
                    </a:srgbClr>
                  </a:outerShdw>
                </a:effectLst>
              </a:rPr>
              <a:t>Hamilton Beach</a:t>
            </a:r>
          </a:p>
        </p:txBody>
      </p:sp>
      <p:sp>
        <p:nvSpPr>
          <p:cNvPr id="7" name="TextBox 6">
            <a:extLst>
              <a:ext uri="{FF2B5EF4-FFF2-40B4-BE49-F238E27FC236}">
                <a16:creationId xmlns:a16="http://schemas.microsoft.com/office/drawing/2014/main" id="{AEBC94AC-5309-DEFB-0B0C-7E376B9EED8A}"/>
              </a:ext>
            </a:extLst>
          </p:cNvPr>
          <p:cNvSpPr txBox="1"/>
          <p:nvPr/>
        </p:nvSpPr>
        <p:spPr>
          <a:xfrm>
            <a:off x="4825787" y="3795027"/>
            <a:ext cx="896453" cy="646331"/>
          </a:xfrm>
          <a:prstGeom prst="rect">
            <a:avLst/>
          </a:prstGeom>
          <a:noFill/>
        </p:spPr>
        <p:txBody>
          <a:bodyPr wrap="square" rtlCol="0">
            <a:spAutoFit/>
          </a:bodyPr>
          <a:lstStyle/>
          <a:p>
            <a:pPr algn="ctr"/>
            <a:r>
              <a:rPr lang="en-US" sz="1200" b="1">
                <a:effectLst>
                  <a:outerShdw blurRad="38100" dist="38100" dir="2700000" algn="tl">
                    <a:srgbClr val="000000">
                      <a:alpha val="43137"/>
                    </a:srgbClr>
                  </a:outerShdw>
                </a:effectLst>
              </a:rPr>
              <a:t>Old Howard Beach</a:t>
            </a:r>
          </a:p>
        </p:txBody>
      </p:sp>
      <p:sp>
        <p:nvSpPr>
          <p:cNvPr id="10" name="TextBox 9">
            <a:extLst>
              <a:ext uri="{FF2B5EF4-FFF2-40B4-BE49-F238E27FC236}">
                <a16:creationId xmlns:a16="http://schemas.microsoft.com/office/drawing/2014/main" id="{578C6155-37B9-58AF-6603-C7159C3D8E3F}"/>
              </a:ext>
            </a:extLst>
          </p:cNvPr>
          <p:cNvSpPr txBox="1"/>
          <p:nvPr/>
        </p:nvSpPr>
        <p:spPr>
          <a:xfrm>
            <a:off x="3412475" y="3793582"/>
            <a:ext cx="896453" cy="461665"/>
          </a:xfrm>
          <a:prstGeom prst="rect">
            <a:avLst/>
          </a:prstGeom>
          <a:noFill/>
        </p:spPr>
        <p:txBody>
          <a:bodyPr wrap="square" rtlCol="0">
            <a:spAutoFit/>
          </a:bodyPr>
          <a:lstStyle/>
          <a:p>
            <a:pPr algn="ctr"/>
            <a:r>
              <a:rPr lang="en-US" sz="1200" b="1">
                <a:effectLst>
                  <a:outerShdw blurRad="38100" dist="38100" dir="2700000" algn="tl">
                    <a:srgbClr val="000000">
                      <a:alpha val="43137"/>
                    </a:srgbClr>
                  </a:outerShdw>
                </a:effectLst>
              </a:rPr>
              <a:t>Howard Beach</a:t>
            </a:r>
          </a:p>
        </p:txBody>
      </p:sp>
      <p:sp>
        <p:nvSpPr>
          <p:cNvPr id="11" name="TextBox 10">
            <a:extLst>
              <a:ext uri="{FF2B5EF4-FFF2-40B4-BE49-F238E27FC236}">
                <a16:creationId xmlns:a16="http://schemas.microsoft.com/office/drawing/2014/main" id="{BDCA395F-898B-B328-C396-DC9D430F4424}"/>
              </a:ext>
            </a:extLst>
          </p:cNvPr>
          <p:cNvSpPr txBox="1"/>
          <p:nvPr/>
        </p:nvSpPr>
        <p:spPr>
          <a:xfrm>
            <a:off x="1275640" y="2619466"/>
            <a:ext cx="1266825" cy="276999"/>
          </a:xfrm>
          <a:prstGeom prst="rect">
            <a:avLst/>
          </a:prstGeom>
          <a:noFill/>
        </p:spPr>
        <p:txBody>
          <a:bodyPr wrap="square" rtlCol="0">
            <a:spAutoFit/>
          </a:bodyPr>
          <a:lstStyle/>
          <a:p>
            <a:pPr algn="ctr"/>
            <a:r>
              <a:rPr lang="en-US" sz="1200" b="1">
                <a:effectLst>
                  <a:outerShdw blurRad="38100" dist="38100" dir="2700000" algn="tl">
                    <a:srgbClr val="000000">
                      <a:alpha val="43137"/>
                    </a:srgbClr>
                  </a:outerShdw>
                </a:effectLst>
              </a:rPr>
              <a:t>Lindenwood</a:t>
            </a:r>
          </a:p>
        </p:txBody>
      </p:sp>
      <p:graphicFrame>
        <p:nvGraphicFramePr>
          <p:cNvPr id="32" name="Chart 31">
            <a:extLst>
              <a:ext uri="{FF2B5EF4-FFF2-40B4-BE49-F238E27FC236}">
                <a16:creationId xmlns:a16="http://schemas.microsoft.com/office/drawing/2014/main" id="{B332F998-FA1D-89D4-8ACB-F42AA32BB199}"/>
              </a:ext>
            </a:extLst>
          </p:cNvPr>
          <p:cNvGraphicFramePr/>
          <p:nvPr>
            <p:extLst>
              <p:ext uri="{D42A27DB-BD31-4B8C-83A1-F6EECF244321}">
                <p14:modId xmlns:p14="http://schemas.microsoft.com/office/powerpoint/2010/main" val="2579602292"/>
              </p:ext>
            </p:extLst>
          </p:nvPr>
        </p:nvGraphicFramePr>
        <p:xfrm>
          <a:off x="6944153" y="1259792"/>
          <a:ext cx="5109628" cy="51779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459542"/>
      </p:ext>
    </p:extLst>
  </p:cSld>
  <p:clrMapOvr>
    <a:masterClrMapping/>
  </p:clrMapOvr>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E011A6D8E2B74FBEF745ED9E6D58CC" ma:contentTypeVersion="11" ma:contentTypeDescription="Create a new document." ma:contentTypeScope="" ma:versionID="c3104ba7a799c2438f98fa00bfff2af1">
  <xsd:schema xmlns:xsd="http://www.w3.org/2001/XMLSchema" xmlns:xs="http://www.w3.org/2001/XMLSchema" xmlns:p="http://schemas.microsoft.com/office/2006/metadata/properties" xmlns:ns2="4e3db993-2fd3-4261-917a-973c668b7161" xmlns:ns3="e6f13dfa-fb26-4bb3-9426-b2eb2b0d2fe1" targetNamespace="http://schemas.microsoft.com/office/2006/metadata/properties" ma:root="true" ma:fieldsID="187c68410f041c533b0734620061f62f" ns2:_="" ns3:_="">
    <xsd:import namespace="4e3db993-2fd3-4261-917a-973c668b7161"/>
    <xsd:import namespace="e6f13dfa-fb26-4bb3-9426-b2eb2b0d2f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db993-2fd3-4261-917a-973c668b7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e6c1609-49e0-4fdc-8f5b-8b798a96913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f13dfa-fb26-4bb3-9426-b2eb2b0d2fe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bde8cd7-1a01-4917-87e3-50a928bd0d5a}" ma:internalName="TaxCatchAll" ma:showField="CatchAllData" ma:web="e6f13dfa-fb26-4bb3-9426-b2eb2b0d2f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6f13dfa-fb26-4bb3-9426-b2eb2b0d2fe1" xsi:nil="true"/>
    <lcf76f155ced4ddcb4097134ff3c332f xmlns="4e3db993-2fd3-4261-917a-973c668b71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2.xml><?xml version="1.0" encoding="utf-8"?>
<ds:datastoreItem xmlns:ds="http://schemas.openxmlformats.org/officeDocument/2006/customXml" ds:itemID="{FC17CA8E-B8AC-4573-8C1C-8890602EAE86}">
  <ds:schemaRefs>
    <ds:schemaRef ds:uri="4e3db993-2fd3-4261-917a-973c668b7161"/>
    <ds:schemaRef ds:uri="e6f13dfa-fb26-4bb3-9426-b2eb2b0d2f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8C2CD5-50C2-4A7C-996A-3D6312B83669}">
  <ds:schemaRefs>
    <ds:schemaRef ds:uri="4e3db993-2fd3-4261-917a-973c668b7161"/>
    <ds:schemaRef ds:uri="e6f13dfa-fb26-4bb3-9426-b2eb2b0d2f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TotalTime>
  <Words>3841</Words>
  <Application>Microsoft Office PowerPoint</Application>
  <PresentationFormat>Widescreen</PresentationFormat>
  <Paragraphs>433</Paragraphs>
  <Slides>21</Slides>
  <Notes>20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21</vt:i4>
      </vt:variant>
    </vt:vector>
  </HeadingPairs>
  <TitlesOfParts>
    <vt:vector size="37" baseType="lpstr">
      <vt:lpstr>ＭＳ Ｐゴシック</vt:lpstr>
      <vt:lpstr>Arial</vt:lpstr>
      <vt:lpstr>Calibri</vt:lpstr>
      <vt:lpstr>Calibri Light</vt:lpstr>
      <vt:lpstr>Century Gothic</vt:lpstr>
      <vt:lpstr>Roboto</vt:lpstr>
      <vt:lpstr>Segoe UI</vt:lpstr>
      <vt:lpstr>Times New Roman</vt:lpstr>
      <vt:lpstr>Wingdings</vt:lpstr>
      <vt:lpstr>Upper left castle template public</vt:lpstr>
      <vt:lpstr>CUI Upper left Castle template </vt:lpstr>
      <vt:lpstr>traditional template NON CUI</vt:lpstr>
      <vt:lpstr>Traditional template CUI</vt:lpstr>
      <vt:lpstr>2_Upper Left Star and Castle NON CUI</vt:lpstr>
      <vt:lpstr>Upper Left Star and Castle CUI</vt:lpstr>
      <vt:lpstr>Chart Color Templates</vt:lpstr>
      <vt:lpstr>The Challenges of Managing Coastal Storm Risk in a Low-Lying Area Impacted by Frequent Flooding</vt:lpstr>
      <vt:lpstr>U.S. Army Corps of Engineers</vt:lpstr>
      <vt:lpstr>PowerPoint Presentation</vt:lpstr>
      <vt:lpstr>Structures in the Study Area </vt:lpstr>
      <vt:lpstr>CONSIDERATIONS and constraints</vt:lpstr>
      <vt:lpstr>Preliminary Strategies used for scoping</vt:lpstr>
      <vt:lpstr>Current water levels</vt:lpstr>
      <vt:lpstr>PROJECTED SEA LEVEL CHANGE SCENARIOS</vt:lpstr>
      <vt:lpstr>Mean higher high water with 50-Year sea level rise - retreat</vt:lpstr>
      <vt:lpstr>Future Coastal Storm Water Levels - DEFEND</vt:lpstr>
      <vt:lpstr>Future Coastal Storm Water Levels - DEFEND</vt:lpstr>
      <vt:lpstr>Future Coastal Storm Water Levels - Defend</vt:lpstr>
      <vt:lpstr>Consideration of metrics</vt:lpstr>
      <vt:lpstr>Continued work</vt:lpstr>
      <vt:lpstr>THANK YOU – QUESTIONS OR COMMENTS?</vt:lpstr>
      <vt:lpstr>STRUCTURES EXPERIENCING IMMEDIATE VICINITY FLOODING AT HIGH TIDE with Intermediate slc </vt:lpstr>
      <vt:lpstr>100% and 1% AEP with 50-years of intermediate slc</vt:lpstr>
      <vt:lpstr>Existing and Future Water Levels</vt:lpstr>
      <vt:lpstr>Measures</vt:lpstr>
      <vt:lpstr>PowerPoint Presentation</vt:lpstr>
      <vt:lpstr>Abstract</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Vilacoba, Karl</cp:lastModifiedBy>
  <cp:revision>950</cp:revision>
  <dcterms:created xsi:type="dcterms:W3CDTF">2017-02-20T05:10:01Z</dcterms:created>
  <dcterms:modified xsi:type="dcterms:W3CDTF">2025-03-20T17:18:25Z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0x01010049E011A6D8E2B74FBEF745ED9E6D58CC</vt:lpwstr>
  </property>
  <property fmtid="{D5CDD505-2E9C-101B-9397-08002B2CF9AE}" pid="3" name="MediaServiceImageTags">
    <vt:lpwstr/>
  </property>
</Properties>
</file>