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66" r:id="rId2"/>
    <p:sldId id="346" r:id="rId3"/>
    <p:sldId id="340" r:id="rId4"/>
    <p:sldId id="342" r:id="rId5"/>
    <p:sldId id="321" r:id="rId6"/>
    <p:sldId id="322" r:id="rId7"/>
    <p:sldId id="348" r:id="rId8"/>
    <p:sldId id="349" r:id="rId9"/>
    <p:sldId id="331" r:id="rId10"/>
    <p:sldId id="332" r:id="rId11"/>
    <p:sldId id="33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3D936-E3D8-EC4A-83EB-4B407D3DFDEE}" v="547" dt="2025-03-12T16:06:38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ma Kasaei" userId="20e94a62-d864-40c8-93dd-f1a06e7a0d1a" providerId="ADAL" clId="{B863D936-E3D8-EC4A-83EB-4B407D3DFDEE}"/>
    <pc:docChg chg="undo custSel addSld delSld modSld">
      <pc:chgData name="Shima Kasaei" userId="20e94a62-d864-40c8-93dd-f1a06e7a0d1a" providerId="ADAL" clId="{B863D936-E3D8-EC4A-83EB-4B407D3DFDEE}" dt="2025-03-12T16:06:38.828" v="369" actId="20577"/>
      <pc:docMkLst>
        <pc:docMk/>
      </pc:docMkLst>
      <pc:sldChg chg="modSp mod">
        <pc:chgData name="Shima Kasaei" userId="20e94a62-d864-40c8-93dd-f1a06e7a0d1a" providerId="ADAL" clId="{B863D936-E3D8-EC4A-83EB-4B407D3DFDEE}" dt="2025-03-12T15:50:14.795" v="88" actId="20577"/>
        <pc:sldMkLst>
          <pc:docMk/>
          <pc:sldMk cId="1631824451" sldId="266"/>
        </pc:sldMkLst>
        <pc:spChg chg="mod">
          <ac:chgData name="Shima Kasaei" userId="20e94a62-d864-40c8-93dd-f1a06e7a0d1a" providerId="ADAL" clId="{B863D936-E3D8-EC4A-83EB-4B407D3DFDEE}" dt="2025-03-12T15:50:14.795" v="88" actId="20577"/>
          <ac:spMkLst>
            <pc:docMk/>
            <pc:sldMk cId="1631824451" sldId="266"/>
            <ac:spMk id="7" creationId="{EC29965F-AD56-24DD-2696-0F74DF5B138F}"/>
          </ac:spMkLst>
        </pc:spChg>
      </pc:sldChg>
      <pc:sldChg chg="modSp">
        <pc:chgData name="Shima Kasaei" userId="20e94a62-d864-40c8-93dd-f1a06e7a0d1a" providerId="ADAL" clId="{B863D936-E3D8-EC4A-83EB-4B407D3DFDEE}" dt="2025-03-12T16:00:41.919" v="263" actId="20577"/>
        <pc:sldMkLst>
          <pc:docMk/>
          <pc:sldMk cId="901259819" sldId="321"/>
        </pc:sldMkLst>
        <pc:spChg chg="mod">
          <ac:chgData name="Shima Kasaei" userId="20e94a62-d864-40c8-93dd-f1a06e7a0d1a" providerId="ADAL" clId="{B863D936-E3D8-EC4A-83EB-4B407D3DFDEE}" dt="2025-03-12T16:00:41.919" v="263" actId="20577"/>
          <ac:spMkLst>
            <pc:docMk/>
            <pc:sldMk cId="901259819" sldId="321"/>
            <ac:spMk id="5" creationId="{30887A00-F31F-1EAC-E105-310ED15572B4}"/>
          </ac:spMkLst>
        </pc:spChg>
      </pc:sldChg>
      <pc:sldChg chg="addSp delSp modSp mod delAnim modAnim">
        <pc:chgData name="Shima Kasaei" userId="20e94a62-d864-40c8-93dd-f1a06e7a0d1a" providerId="ADAL" clId="{B863D936-E3D8-EC4A-83EB-4B407D3DFDEE}" dt="2025-03-12T16:03:54.912" v="368" actId="20577"/>
        <pc:sldMkLst>
          <pc:docMk/>
          <pc:sldMk cId="3718646016" sldId="322"/>
        </pc:sldMkLst>
        <pc:spChg chg="mod">
          <ac:chgData name="Shima Kasaei" userId="20e94a62-d864-40c8-93dd-f1a06e7a0d1a" providerId="ADAL" clId="{B863D936-E3D8-EC4A-83EB-4B407D3DFDEE}" dt="2025-03-12T16:03:54.912" v="368" actId="20577"/>
          <ac:spMkLst>
            <pc:docMk/>
            <pc:sldMk cId="3718646016" sldId="322"/>
            <ac:spMk id="4" creationId="{42AC0B19-7880-8F41-72A3-CF6A619DCC2C}"/>
          </ac:spMkLst>
        </pc:spChg>
        <pc:spChg chg="del">
          <ac:chgData name="Shima Kasaei" userId="20e94a62-d864-40c8-93dd-f1a06e7a0d1a" providerId="ADAL" clId="{B863D936-E3D8-EC4A-83EB-4B407D3DFDEE}" dt="2025-03-12T16:01:32.811" v="268" actId="478"/>
          <ac:spMkLst>
            <pc:docMk/>
            <pc:sldMk cId="3718646016" sldId="322"/>
            <ac:spMk id="5" creationId="{752AD39C-17A6-1D41-4E10-C22B9615B33B}"/>
          </ac:spMkLst>
        </pc:spChg>
        <pc:picChg chg="del">
          <ac:chgData name="Shima Kasaei" userId="20e94a62-d864-40c8-93dd-f1a06e7a0d1a" providerId="ADAL" clId="{B863D936-E3D8-EC4A-83EB-4B407D3DFDEE}" dt="2025-03-12T16:01:13.746" v="264" actId="478"/>
          <ac:picMkLst>
            <pc:docMk/>
            <pc:sldMk cId="3718646016" sldId="322"/>
            <ac:picMk id="2" creationId="{E918A4CD-382B-A057-8247-3B3AD47EDCF4}"/>
          </ac:picMkLst>
        </pc:picChg>
        <pc:picChg chg="add mod">
          <ac:chgData name="Shima Kasaei" userId="20e94a62-d864-40c8-93dd-f1a06e7a0d1a" providerId="ADAL" clId="{B863D936-E3D8-EC4A-83EB-4B407D3DFDEE}" dt="2025-03-12T16:01:42.133" v="271" actId="1076"/>
          <ac:picMkLst>
            <pc:docMk/>
            <pc:sldMk cId="3718646016" sldId="322"/>
            <ac:picMk id="8" creationId="{B63D763F-EA68-F0BE-41AB-73F6576593A1}"/>
          </ac:picMkLst>
        </pc:picChg>
      </pc:sldChg>
      <pc:sldChg chg="modSp mod">
        <pc:chgData name="Shima Kasaei" userId="20e94a62-d864-40c8-93dd-f1a06e7a0d1a" providerId="ADAL" clId="{B863D936-E3D8-EC4A-83EB-4B407D3DFDEE}" dt="2025-03-12T15:56:38.507" v="223" actId="20577"/>
        <pc:sldMkLst>
          <pc:docMk/>
          <pc:sldMk cId="3944841424" sldId="340"/>
        </pc:sldMkLst>
        <pc:spChg chg="mod">
          <ac:chgData name="Shima Kasaei" userId="20e94a62-d864-40c8-93dd-f1a06e7a0d1a" providerId="ADAL" clId="{B863D936-E3D8-EC4A-83EB-4B407D3DFDEE}" dt="2025-03-12T15:56:38.507" v="223" actId="20577"/>
          <ac:spMkLst>
            <pc:docMk/>
            <pc:sldMk cId="3944841424" sldId="340"/>
            <ac:spMk id="4" creationId="{E0815342-ED95-39BA-F3D9-BD72FA52ADE5}"/>
          </ac:spMkLst>
        </pc:spChg>
        <pc:spChg chg="mod">
          <ac:chgData name="Shima Kasaei" userId="20e94a62-d864-40c8-93dd-f1a06e7a0d1a" providerId="ADAL" clId="{B863D936-E3D8-EC4A-83EB-4B407D3DFDEE}" dt="2025-03-12T15:51:06.449" v="93" actId="14100"/>
          <ac:spMkLst>
            <pc:docMk/>
            <pc:sldMk cId="3944841424" sldId="340"/>
            <ac:spMk id="5" creationId="{6FF3CA6A-4478-1450-8A83-1D9046A10FF0}"/>
          </ac:spMkLst>
        </pc:spChg>
      </pc:sldChg>
      <pc:sldChg chg="modSp modAnim">
        <pc:chgData name="Shima Kasaei" userId="20e94a62-d864-40c8-93dd-f1a06e7a0d1a" providerId="ADAL" clId="{B863D936-E3D8-EC4A-83EB-4B407D3DFDEE}" dt="2025-03-12T15:58:40.529" v="240" actId="20577"/>
        <pc:sldMkLst>
          <pc:docMk/>
          <pc:sldMk cId="2141502061" sldId="342"/>
        </pc:sldMkLst>
        <pc:spChg chg="mod">
          <ac:chgData name="Shima Kasaei" userId="20e94a62-d864-40c8-93dd-f1a06e7a0d1a" providerId="ADAL" clId="{B863D936-E3D8-EC4A-83EB-4B407D3DFDEE}" dt="2025-03-12T15:58:40.529" v="240" actId="20577"/>
          <ac:spMkLst>
            <pc:docMk/>
            <pc:sldMk cId="2141502061" sldId="342"/>
            <ac:spMk id="6" creationId="{E7B8F990-0863-5B33-0C6C-5F6F31DFE421}"/>
          </ac:spMkLst>
        </pc:spChg>
      </pc:sldChg>
      <pc:sldChg chg="del">
        <pc:chgData name="Shima Kasaei" userId="20e94a62-d864-40c8-93dd-f1a06e7a0d1a" providerId="ADAL" clId="{B863D936-E3D8-EC4A-83EB-4B407D3DFDEE}" dt="2025-03-12T15:50:26.902" v="89" actId="2696"/>
        <pc:sldMkLst>
          <pc:docMk/>
          <pc:sldMk cId="1611213420" sldId="344"/>
        </pc:sldMkLst>
      </pc:sldChg>
      <pc:sldChg chg="addSp delSp modSp mod modAnim">
        <pc:chgData name="Shima Kasaei" userId="20e94a62-d864-40c8-93dd-f1a06e7a0d1a" providerId="ADAL" clId="{B863D936-E3D8-EC4A-83EB-4B407D3DFDEE}" dt="2025-03-12T16:06:38.828" v="369" actId="20577"/>
        <pc:sldMkLst>
          <pc:docMk/>
          <pc:sldMk cId="4147376806" sldId="348"/>
        </pc:sldMkLst>
        <pc:spChg chg="add del">
          <ac:chgData name="Shima Kasaei" userId="20e94a62-d864-40c8-93dd-f1a06e7a0d1a" providerId="ADAL" clId="{B863D936-E3D8-EC4A-83EB-4B407D3DFDEE}" dt="2025-03-12T15:50:30.320" v="91" actId="22"/>
          <ac:spMkLst>
            <pc:docMk/>
            <pc:sldMk cId="4147376806" sldId="348"/>
            <ac:spMk id="3" creationId="{AA64109A-C17B-F8BE-26F0-B998C51AA84C}"/>
          </ac:spMkLst>
        </pc:spChg>
        <pc:spChg chg="mod">
          <ac:chgData name="Shima Kasaei" userId="20e94a62-d864-40c8-93dd-f1a06e7a0d1a" providerId="ADAL" clId="{B863D936-E3D8-EC4A-83EB-4B407D3DFDEE}" dt="2025-03-12T16:06:38.828" v="369" actId="20577"/>
          <ac:spMkLst>
            <pc:docMk/>
            <pc:sldMk cId="4147376806" sldId="348"/>
            <ac:spMk id="4" creationId="{1F706B7C-ED0A-C987-74FB-2C0E74B3E9F1}"/>
          </ac:spMkLst>
        </pc:spChg>
      </pc:sldChg>
      <pc:sldChg chg="add">
        <pc:chgData name="Shima Kasaei" userId="20e94a62-d864-40c8-93dd-f1a06e7a0d1a" providerId="ADAL" clId="{B863D936-E3D8-EC4A-83EB-4B407D3DFDEE}" dt="2025-03-12T15:50:35.949" v="92"/>
        <pc:sldMkLst>
          <pc:docMk/>
          <pc:sldMk cId="3416273031" sldId="34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imakasaei\Desktop\ROMS\Out\Sandy\area_cal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imakasaei\Desktop\ROMS\Out\Sandy\area_cal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/>
              <a:t>Historical rainfalls added to the</a:t>
            </a:r>
            <a:r>
              <a:rPr lang="en-US" sz="1400" b="1" baseline="0"/>
              <a:t> 100-year coastal flood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results!$A$2:$A$6</c:f>
              <c:strCache>
                <c:ptCount val="5"/>
                <c:pt idx="0">
                  <c:v>Coastal</c:v>
                </c:pt>
                <c:pt idx="1">
                  <c:v>+Ida</c:v>
                </c:pt>
                <c:pt idx="2">
                  <c:v>+Donna</c:v>
                </c:pt>
                <c:pt idx="3">
                  <c:v>+Irene</c:v>
                </c:pt>
                <c:pt idx="4">
                  <c:v>+Gloria</c:v>
                </c:pt>
              </c:strCache>
            </c:strRef>
          </c:cat>
          <c:val>
            <c:numRef>
              <c:f>results!$J$2:$J$6</c:f>
              <c:numCache>
                <c:formatCode>0.0</c:formatCode>
                <c:ptCount val="5"/>
                <c:pt idx="0">
                  <c:v>86.412565073152962</c:v>
                </c:pt>
                <c:pt idx="1">
                  <c:v>97.743745213874178</c:v>
                </c:pt>
                <c:pt idx="2">
                  <c:v>89.553859112164062</c:v>
                </c:pt>
                <c:pt idx="3">
                  <c:v>90.285811121254298</c:v>
                </c:pt>
                <c:pt idx="4">
                  <c:v>89.809573115340044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0-0641-9428-41DDC57AF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486719"/>
        <c:axId val="397488431"/>
      </c:barChart>
      <c:lineChart>
        <c:grouping val="standard"/>
        <c:varyColors val="0"/>
        <c:ser>
          <c:idx val="1"/>
          <c:order val="1"/>
          <c:spPr>
            <a:ln w="31750" cap="rnd">
              <a:solidFill>
                <a:schemeClr val="accent2">
                  <a:alpha val="20265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results!$N$2:$N$6</c:f>
              <c:numCache>
                <c:formatCode>0.00</c:formatCode>
                <c:ptCount val="5"/>
                <c:pt idx="1">
                  <c:v>0.62807277000000006</c:v>
                </c:pt>
                <c:pt idx="2">
                  <c:v>4.4448226799999997E-2</c:v>
                </c:pt>
                <c:pt idx="3">
                  <c:v>8.4548257500000015E-2</c:v>
                </c:pt>
                <c:pt idx="4">
                  <c:v>0.13141214879999999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0-0641-9428-41DDC57AF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upBars>
          <c:downBars>
            <c:spPr>
              <a:solidFill>
                <a:schemeClr val="dk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downBars>
        </c:upDownBars>
        <c:marker val="1"/>
        <c:smooth val="0"/>
        <c:axId val="860004543"/>
        <c:axId val="460920767"/>
      </c:lineChart>
      <c:catAx>
        <c:axId val="397486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488431"/>
        <c:crosses val="autoZero"/>
        <c:auto val="1"/>
        <c:lblAlgn val="ctr"/>
        <c:lblOffset val="100"/>
        <c:noMultiLvlLbl val="0"/>
      </c:catAx>
      <c:valAx>
        <c:axId val="39748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Flooded</a:t>
                </a:r>
                <a:r>
                  <a:rPr lang="en-US" baseline="0"/>
                  <a:t> area deeper than 30 cm (km</a:t>
                </a:r>
                <a:r>
                  <a:rPr lang="en-US" baseline="30000"/>
                  <a:t>2</a:t>
                </a:r>
                <a:r>
                  <a:rPr lang="en-US" baseline="0"/>
                  <a:t>)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486719"/>
        <c:crosses val="autoZero"/>
        <c:crossBetween val="between"/>
      </c:valAx>
      <c:valAx>
        <c:axId val="46092076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chemeClr val="accent2"/>
                    </a:solidFill>
                  </a:rPr>
                  <a:t>Significantly deepened </a:t>
                </a:r>
                <a:r>
                  <a:rPr lang="en-US" sz="1400" b="0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400" b="0" i="0" u="none" strike="noStrike" kern="1200" baseline="0">
                    <a:solidFill>
                      <a:srgbClr val="E9713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&gt;5 cm) </a:t>
                </a:r>
                <a:r>
                  <a:rPr lang="en-US">
                    <a:solidFill>
                      <a:schemeClr val="accent2"/>
                    </a:solidFill>
                  </a:rPr>
                  <a:t>flood area (km</a:t>
                </a:r>
                <a:r>
                  <a:rPr lang="en-US" baseline="30000">
                    <a:solidFill>
                      <a:schemeClr val="accent2"/>
                    </a:solidFill>
                  </a:rPr>
                  <a:t>2</a:t>
                </a:r>
                <a:r>
                  <a:rPr lang="en-US">
                    <a:solidFill>
                      <a:schemeClr val="accent2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60004543"/>
        <c:crosses val="max"/>
        <c:crossBetween val="between"/>
      </c:valAx>
      <c:catAx>
        <c:axId val="860004543"/>
        <c:scaling>
          <c:orientation val="minMax"/>
        </c:scaling>
        <c:delete val="1"/>
        <c:axPos val="b"/>
        <c:majorTickMark val="out"/>
        <c:minorTickMark val="none"/>
        <c:tickLblPos val="nextTo"/>
        <c:crossAx val="4609207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/>
              <a:t>Historical rainfalls added to the</a:t>
            </a:r>
            <a:r>
              <a:rPr lang="en-US" sz="1400" b="1" baseline="0"/>
              <a:t> 100-year coastal flood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Historical SC1</c:v>
          </c:tx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'SC1'!$A$2:$A$6</c:f>
              <c:strCache>
                <c:ptCount val="5"/>
                <c:pt idx="0">
                  <c:v>Coastal</c:v>
                </c:pt>
                <c:pt idx="1">
                  <c:v>+Ida</c:v>
                </c:pt>
                <c:pt idx="2">
                  <c:v>+Donna SC1</c:v>
                </c:pt>
                <c:pt idx="3">
                  <c:v>+Irene SC1</c:v>
                </c:pt>
                <c:pt idx="4">
                  <c:v>+Gloria SC1</c:v>
                </c:pt>
              </c:strCache>
            </c:strRef>
          </c:cat>
          <c:val>
            <c:numRef>
              <c:f>'SC1'!$J$2:$J$6</c:f>
              <c:numCache>
                <c:formatCode>0.0</c:formatCode>
                <c:ptCount val="5"/>
                <c:pt idx="0">
                  <c:v>86.412565073152962</c:v>
                </c:pt>
                <c:pt idx="1">
                  <c:v>97.743745213874178</c:v>
                </c:pt>
                <c:pt idx="2">
                  <c:v>102.90025327791253</c:v>
                </c:pt>
                <c:pt idx="3">
                  <c:v>99.012931229635853</c:v>
                </c:pt>
                <c:pt idx="4">
                  <c:v>89.767345114815456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7E-5B49-AE97-C1B05B02D6EE}"/>
            </c:ext>
          </c:extLst>
        </c:ser>
        <c:ser>
          <c:idx val="1"/>
          <c:order val="1"/>
          <c:tx>
            <c:v>Historical SC1 (90' lag)</c:v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cat>
            <c:strRef>
              <c:f>'SC1'!$A$2:$A$6</c:f>
              <c:strCache>
                <c:ptCount val="5"/>
                <c:pt idx="0">
                  <c:v>Coastal</c:v>
                </c:pt>
                <c:pt idx="1">
                  <c:v>+Ida</c:v>
                </c:pt>
                <c:pt idx="2">
                  <c:v>+Donna SC1</c:v>
                </c:pt>
                <c:pt idx="3">
                  <c:v>+Irene SC1</c:v>
                </c:pt>
                <c:pt idx="4">
                  <c:v>+Gloria SC1</c:v>
                </c:pt>
              </c:strCache>
            </c:strRef>
          </c:cat>
          <c:val>
            <c:numRef>
              <c:f>'SC1'!$J$7:$J$11</c:f>
              <c:numCache>
                <c:formatCode>0.0</c:formatCode>
                <c:ptCount val="5"/>
                <c:pt idx="1">
                  <c:v>97.689787213203829</c:v>
                </c:pt>
                <c:pt idx="2">
                  <c:v>102.90025327791253</c:v>
                </c:pt>
                <c:pt idx="3">
                  <c:v>99.268645232811707</c:v>
                </c:pt>
                <c:pt idx="4">
                  <c:v>89.767345114815456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7E-5B49-AE97-C1B05B02D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486719"/>
        <c:axId val="397488431"/>
      </c:barChart>
      <c:lineChart>
        <c:grouping val="standard"/>
        <c:varyColors val="0"/>
        <c:ser>
          <c:idx val="2"/>
          <c:order val="2"/>
          <c:tx>
            <c:v>SC1</c:v>
          </c:tx>
          <c:spPr>
            <a:ln w="31750" cap="rnd">
              <a:solidFill>
                <a:schemeClr val="accent2">
                  <a:alpha val="20265"/>
                </a:schemeClr>
              </a:solidFill>
              <a:prstDash val="sysDot"/>
              <a:round/>
            </a:ln>
            <a:effectLst/>
          </c:spPr>
          <c:marker>
            <c:symbol val="dash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'SC1'!$A$2:$A$6</c:f>
              <c:strCache>
                <c:ptCount val="5"/>
                <c:pt idx="0">
                  <c:v>Coastal</c:v>
                </c:pt>
                <c:pt idx="1">
                  <c:v>+Ida</c:v>
                </c:pt>
                <c:pt idx="2">
                  <c:v>+Donna SC1</c:v>
                </c:pt>
                <c:pt idx="3">
                  <c:v>+Irene SC1</c:v>
                </c:pt>
                <c:pt idx="4">
                  <c:v>+Gloria SC1</c:v>
                </c:pt>
              </c:strCache>
            </c:strRef>
          </c:cat>
          <c:val>
            <c:numRef>
              <c:f>'SC1'!$N$2:$N$6</c:f>
              <c:numCache>
                <c:formatCode>0.00</c:formatCode>
                <c:ptCount val="5"/>
                <c:pt idx="1">
                  <c:v>0.62807277000000006</c:v>
                </c:pt>
                <c:pt idx="2">
                  <c:v>1.9165882142999999</c:v>
                </c:pt>
                <c:pt idx="3">
                  <c:v>0.39665211090000008</c:v>
                </c:pt>
                <c:pt idx="4">
                  <c:v>0.12899648430000002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7E-5B49-AE97-C1B05B02D6EE}"/>
            </c:ext>
          </c:extLst>
        </c:ser>
        <c:ser>
          <c:idx val="3"/>
          <c:order val="3"/>
          <c:tx>
            <c:v>SC1 (90' lag)</c:v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dash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7E-5B49-AE97-C1B05B02D6E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7E-5B49-AE97-C1B05B02D6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'SC1'!$A$2:$A$6</c:f>
              <c:strCache>
                <c:ptCount val="5"/>
                <c:pt idx="0">
                  <c:v>Coastal</c:v>
                </c:pt>
                <c:pt idx="1">
                  <c:v>+Ida</c:v>
                </c:pt>
                <c:pt idx="2">
                  <c:v>+Donna SC1</c:v>
                </c:pt>
                <c:pt idx="3">
                  <c:v>+Irene SC1</c:v>
                </c:pt>
                <c:pt idx="4">
                  <c:v>+Gloria SC1</c:v>
                </c:pt>
              </c:strCache>
            </c:strRef>
          </c:cat>
          <c:val>
            <c:numRef>
              <c:f>'SC1'!$N$7:$N$11</c:f>
              <c:numCache>
                <c:formatCode>0.00</c:formatCode>
                <c:ptCount val="5"/>
                <c:pt idx="1">
                  <c:v>0.60536552369999996</c:v>
                </c:pt>
                <c:pt idx="2">
                  <c:v>1.9165882142999999</c:v>
                </c:pt>
                <c:pt idx="3">
                  <c:v>0.67107159809999994</c:v>
                </c:pt>
                <c:pt idx="4">
                  <c:v>0.12899648430000002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7E-5B49-AE97-C1B05B02D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975568"/>
        <c:axId val="1602972432"/>
      </c:lineChart>
      <c:catAx>
        <c:axId val="397486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488431"/>
        <c:crosses val="autoZero"/>
        <c:auto val="1"/>
        <c:lblAlgn val="ctr"/>
        <c:lblOffset val="100"/>
        <c:noMultiLvlLbl val="0"/>
      </c:catAx>
      <c:valAx>
        <c:axId val="39748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Flooded</a:t>
                </a:r>
                <a:r>
                  <a:rPr lang="en-US" baseline="0"/>
                  <a:t> area deeper than 30 cm (km</a:t>
                </a:r>
                <a:r>
                  <a:rPr lang="en-US" baseline="30000"/>
                  <a:t>2</a:t>
                </a:r>
                <a:r>
                  <a:rPr lang="en-US" baseline="0"/>
                  <a:t>) 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463605823068309E-2"/>
              <c:y val="0.155598037950174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486719"/>
        <c:crosses val="autoZero"/>
        <c:crossBetween val="between"/>
      </c:valAx>
      <c:valAx>
        <c:axId val="16029724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Significantly deepened (&gt;5cm) flood area (km</a:t>
                </a:r>
                <a:r>
                  <a:rPr lang="en-US" sz="1400" b="0" i="0" u="none" strike="noStrike" kern="1200" baseline="3000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b="0" i="0" u="none" strike="noStrike" kern="1200" baseline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9361589263828024"/>
              <c:y val="0.158876726474764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02975568"/>
        <c:crosses val="max"/>
        <c:crossBetween val="between"/>
      </c:valAx>
      <c:catAx>
        <c:axId val="1602975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029724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318E1-DC16-5A42-B608-B16881DFD00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F983E-CF7E-D949-A314-059B04597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1CA2-97A3-474F-9A6C-DF270325B4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4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A1CA2-97A3-474F-9A6C-DF270325B4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0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7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6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56B-7CD2-CAE5-5CF2-F9AE615C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F50E-C421-89C6-C723-A9B29BE2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05311-6490-88BA-6326-29C286C5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636D-42C8-BC36-F247-E4F8ADDC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8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9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1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0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48848-7940-7043-AB08-18502C04ED1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2C491F-62B0-484B-AB23-D096CF8F05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op-logo.png">
            <a:extLst>
              <a:ext uri="{FF2B5EF4-FFF2-40B4-BE49-F238E27FC236}">
                <a16:creationId xmlns:a16="http://schemas.microsoft.com/office/drawing/2014/main" id="{E05A6AC3-CA61-60AB-E098-EAC8380F3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35"/>
          <a:stretch/>
        </p:blipFill>
        <p:spPr>
          <a:xfrm>
            <a:off x="8748372" y="0"/>
            <a:ext cx="432204" cy="797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E19BD-C9F2-61E3-973D-40F3AFD0BE3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4956049"/>
            <a:ext cx="2464752" cy="1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EC29965F-AD56-24DD-2696-0F74DF5B138F}"/>
              </a:ext>
            </a:extLst>
          </p:cNvPr>
          <p:cNvSpPr txBox="1">
            <a:spLocks/>
          </p:cNvSpPr>
          <p:nvPr/>
        </p:nvSpPr>
        <p:spPr>
          <a:xfrm>
            <a:off x="1530401" y="2650781"/>
            <a:ext cx="6356299" cy="1344168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Times New Roman"/>
                <a:cs typeface="Times New Roman"/>
              </a:rPr>
              <a:t>Shima Kasaei</a:t>
            </a:r>
            <a:r>
              <a:rPr lang="en-US" sz="1400" baseline="30000">
                <a:latin typeface="Times New Roman"/>
                <a:cs typeface="Times New Roman"/>
              </a:rPr>
              <a:t>1</a:t>
            </a:r>
            <a:r>
              <a:rPr lang="en-US" sz="1400">
                <a:latin typeface="Times New Roman"/>
                <a:cs typeface="Times New Roman"/>
              </a:rPr>
              <a:t>, Philip Orton</a:t>
            </a:r>
            <a:r>
              <a:rPr lang="en-US" sz="1400" baseline="30000">
                <a:latin typeface="Times New Roman"/>
                <a:cs typeface="Times New Roman"/>
              </a:rPr>
              <a:t>1</a:t>
            </a:r>
            <a:r>
              <a:rPr lang="en-US" sz="1400">
                <a:latin typeface="Times New Roman"/>
                <a:cs typeface="Times New Roman"/>
              </a:rPr>
              <a:t>, David Ralston</a:t>
            </a:r>
            <a:r>
              <a:rPr lang="en-US" sz="1400" baseline="30000">
                <a:latin typeface="Times New Roman"/>
                <a:cs typeface="Times New Roman"/>
              </a:rPr>
              <a:t>2</a:t>
            </a:r>
            <a:r>
              <a:rPr lang="en-US" sz="1400">
                <a:latin typeface="Times New Roman"/>
                <a:cs typeface="Times New Roman"/>
              </a:rPr>
              <a:t>, John Warner</a:t>
            </a:r>
            <a:r>
              <a:rPr lang="en-US" sz="1400" baseline="30000">
                <a:latin typeface="Times New Roman"/>
                <a:cs typeface="Times New Roman"/>
              </a:rPr>
              <a:t>3</a:t>
            </a:r>
            <a:r>
              <a:rPr lang="en-US" sz="1400">
                <a:latin typeface="Times New Roman"/>
                <a:cs typeface="Times New Roman"/>
              </a:rPr>
              <a:t>, Thomas Wahl</a:t>
            </a:r>
            <a:r>
              <a:rPr lang="en-US" sz="1400" baseline="30000">
                <a:latin typeface="Times New Roman"/>
                <a:cs typeface="Times New Roman"/>
              </a:rPr>
              <a:t>4</a:t>
            </a:r>
          </a:p>
          <a:p>
            <a:pPr marL="0" indent="0" algn="ctr">
              <a:buNone/>
            </a:pPr>
            <a:endParaRPr lang="en-US" sz="1400" baseline="300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1400" baseline="30000">
                <a:latin typeface="Times New Roman"/>
                <a:cs typeface="Times New Roman"/>
              </a:rPr>
              <a:t>Research funded by US. Geological Survey</a:t>
            </a:r>
          </a:p>
          <a:p>
            <a:pPr marL="0" indent="0" algn="ctr">
              <a:buNone/>
            </a:pPr>
            <a:endParaRPr lang="en-US" sz="1400" baseline="30000">
              <a:latin typeface="Times New Roman"/>
              <a:cs typeface="Times New Roman"/>
            </a:endParaRP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Stevens Institute of Technology, Hoboken, NJ, 07030,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 Woods Hole Oceanographic Institution, Woods Hole, MA, 02543,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 United States Geologic Survey, Woods Hole Coastal &amp; Marine Science Center, Woods Hole, MA, 02543,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 University of Central Florida, Orlando, FL, 32816,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endParaRPr lang="en-US" sz="1400" kern="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endParaRPr lang="en-US" sz="1400" kern="1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9A1F4-BA86-3ED0-BF3C-7A8E07F84150}"/>
              </a:ext>
            </a:extLst>
          </p:cNvPr>
          <p:cNvSpPr txBox="1"/>
          <p:nvPr/>
        </p:nvSpPr>
        <p:spPr>
          <a:xfrm>
            <a:off x="1159843" y="1430345"/>
            <a:ext cx="6667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a coupled modeling framework to simulate urban coastal-pluvial flooding</a:t>
            </a:r>
            <a:endParaRPr lang="en-US"/>
          </a:p>
        </p:txBody>
      </p:sp>
      <p:pic>
        <p:nvPicPr>
          <p:cNvPr id="9" name="Picture 8" descr="top-logo.png">
            <a:extLst>
              <a:ext uri="{FF2B5EF4-FFF2-40B4-BE49-F238E27FC236}">
                <a16:creationId xmlns:a16="http://schemas.microsoft.com/office/drawing/2014/main" id="{57B5614E-BD52-1BA2-F517-668EBDAC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35"/>
          <a:stretch/>
        </p:blipFill>
        <p:spPr>
          <a:xfrm>
            <a:off x="8561862" y="0"/>
            <a:ext cx="640733" cy="118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72F00-6AD8-08A4-0596-A9F46A06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6049"/>
            <a:ext cx="2464752" cy="179426"/>
          </a:xfrm>
          <a:prstGeom prst="rect">
            <a:avLst/>
          </a:prstGeom>
        </p:spPr>
      </p:pic>
      <p:pic>
        <p:nvPicPr>
          <p:cNvPr id="1026" name="Picture 2" descr="New Jersey Coastal Resilience Collaborative">
            <a:extLst>
              <a:ext uri="{FF2B5EF4-FFF2-40B4-BE49-F238E27FC236}">
                <a16:creationId xmlns:a16="http://schemas.microsoft.com/office/drawing/2014/main" id="{2B58DE3A-E7B6-CE35-1448-A2024FB5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8025"/>
            <a:ext cx="1800588" cy="9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127A35-EFA3-3000-A60F-584672BB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1F2C-38E7-5B4A-B651-A8F4BD91571A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8DBA2A1-E27B-3F8E-66A9-B2252867D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846022"/>
              </p:ext>
            </p:extLst>
          </p:nvPr>
        </p:nvGraphicFramePr>
        <p:xfrm>
          <a:off x="0" y="597180"/>
          <a:ext cx="5479030" cy="379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86F0F9-A90E-9A3A-92E2-8F6654CC083E}"/>
              </a:ext>
            </a:extLst>
          </p:cNvPr>
          <p:cNvSpPr txBox="1"/>
          <p:nvPr/>
        </p:nvSpPr>
        <p:spPr>
          <a:xfrm>
            <a:off x="5479030" y="1641105"/>
            <a:ext cx="3546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Ida scale rainfall always causes substantial additional flooded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The time lag has little influence on deep flooded area.</a:t>
            </a:r>
          </a:p>
          <a:p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Having a time lag equal to time of concentration can worsen the flood depth.</a:t>
            </a:r>
          </a:p>
        </p:txBody>
      </p:sp>
    </p:spTree>
    <p:extLst>
      <p:ext uri="{BB962C8B-B14F-4D97-AF65-F5344CB8AC3E}">
        <p14:creationId xmlns:p14="http://schemas.microsoft.com/office/powerpoint/2010/main" val="32813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CEC5D3-9414-2FBA-9D62-6C312367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1F2C-38E7-5B4A-B651-A8F4BD91571A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E189C0-1B10-466D-6FBF-6DACD27E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47" y="-56125"/>
            <a:ext cx="8688506" cy="755278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of results to land slope: Can these results be generalized?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1B2FC8C-6F9C-AF39-3208-EBF9DF31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30" t="1617" r="16522"/>
          <a:stretch/>
        </p:blipFill>
        <p:spPr>
          <a:xfrm>
            <a:off x="2969512" y="539496"/>
            <a:ext cx="2156746" cy="2318970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73F917B0-8D8E-500D-DC70-AE9AD797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8" t="4811" r="9023" b="4267"/>
          <a:stretch/>
        </p:blipFill>
        <p:spPr>
          <a:xfrm>
            <a:off x="227747" y="617410"/>
            <a:ext cx="2640959" cy="2115797"/>
          </a:xfrm>
          <a:prstGeom prst="rect">
            <a:avLst/>
          </a:prstGeom>
        </p:spPr>
      </p:pic>
      <p:pic>
        <p:nvPicPr>
          <p:cNvPr id="7" name="Picture 6" descr="A map of a hole&#10;&#10;Description automatically generated with medium confidence">
            <a:extLst>
              <a:ext uri="{FF2B5EF4-FFF2-40B4-BE49-F238E27FC236}">
                <a16:creationId xmlns:a16="http://schemas.microsoft.com/office/drawing/2014/main" id="{F4CD5FD7-30C2-371F-62F4-9977DE863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08" r="16062"/>
          <a:stretch/>
        </p:blipFill>
        <p:spPr>
          <a:xfrm>
            <a:off x="5126258" y="613167"/>
            <a:ext cx="2055940" cy="2183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8F241F-8463-F19F-DF58-80C6BC9E92E6}"/>
              </a:ext>
            </a:extLst>
          </p:cNvPr>
          <p:cNvSpPr txBox="1"/>
          <p:nvPr/>
        </p:nvSpPr>
        <p:spPr>
          <a:xfrm>
            <a:off x="493776" y="2901749"/>
            <a:ext cx="7829549" cy="166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scenarios can cause 5 – 9% additional flood depth (9 – 17 cm) in the concave landscape.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Slope of the land determines whether coastal and pluvial flood maps can be combined.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Steep areas (e.g., JB): Compound flooding is mostly spatial, allowing direct map integration.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Depth-driven compound flooding: Requires simulation modeling, as it is not a linear combination.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172D1-0871-A96D-E740-922E8B5D0F1B}"/>
              </a:ext>
            </a:extLst>
          </p:cNvPr>
          <p:cNvSpPr txBox="1"/>
          <p:nvPr/>
        </p:nvSpPr>
        <p:spPr>
          <a:xfrm>
            <a:off x="895891" y="818197"/>
            <a:ext cx="1512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Sloped landscape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BF52C-1D13-F666-D39B-72982FE5E74D}"/>
              </a:ext>
            </a:extLst>
          </p:cNvPr>
          <p:cNvSpPr txBox="1"/>
          <p:nvPr/>
        </p:nvSpPr>
        <p:spPr>
          <a:xfrm>
            <a:off x="3210684" y="706249"/>
            <a:ext cx="181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Concave landscape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98864-1475-0DD3-7B10-9E2B5BA3DF8D}"/>
              </a:ext>
            </a:extLst>
          </p:cNvPr>
          <p:cNvSpPr txBox="1"/>
          <p:nvPr/>
        </p:nvSpPr>
        <p:spPr>
          <a:xfrm>
            <a:off x="1358165" y="4386514"/>
            <a:ext cx="642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Conclusion: A concave landscape does have depth compounding</a:t>
            </a:r>
          </a:p>
        </p:txBody>
      </p:sp>
    </p:spTree>
    <p:extLst>
      <p:ext uri="{BB962C8B-B14F-4D97-AF65-F5344CB8AC3E}">
        <p14:creationId xmlns:p14="http://schemas.microsoft.com/office/powerpoint/2010/main" val="38496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4A3AE-F883-0A58-042D-BFC7C41F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00" y="952132"/>
            <a:ext cx="4160503" cy="32392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A0EAF-F5F7-D24B-EF11-5BAE7FD874DF}"/>
              </a:ext>
            </a:extLst>
          </p:cNvPr>
          <p:cNvSpPr txBox="1"/>
          <p:nvPr/>
        </p:nvSpPr>
        <p:spPr>
          <a:xfrm>
            <a:off x="227057" y="1569531"/>
            <a:ext cx="58879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Development of a Coastal Model in a Coupled Framework</a:t>
            </a:r>
            <a:b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to Coastal Flood Risk Assessment</a:t>
            </a:r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Updating outdated flood maps, addressing policy gaps, and including pluvial flooding in risk evaluation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14D477-3338-EB2C-783C-25870077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993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9249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815342-ED95-39BA-F3D9-BD72FA52ADE5}"/>
              </a:ext>
            </a:extLst>
          </p:cNvPr>
          <p:cNvSpPr txBox="1"/>
          <p:nvPr/>
        </p:nvSpPr>
        <p:spPr>
          <a:xfrm>
            <a:off x="592192" y="809301"/>
            <a:ext cx="78059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Coastal flooding can arise from tides, storm surges, and intense precipitation, with the latter influencing direct runoff (pluvial) or increased river discharge (fluvial). </a:t>
            </a:r>
          </a:p>
          <a:p>
            <a:pPr algn="just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The simultaneous occurrence of multiple flood drivers, known as compound extremes, can have substantial effects. </a:t>
            </a:r>
          </a:p>
          <a:p>
            <a:pPr algn="just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Rainfall and storm surges drive compound flooding threats, yet flood policies often overlook these risks.</a:t>
            </a:r>
          </a:p>
          <a:p>
            <a:pPr algn="just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Modeling tools that can </a:t>
            </a:r>
            <a:r>
              <a:rPr lang="en-US" sz="1400">
                <a:latin typeface="Times New Roman" panose="02020603050405020304" pitchFamily="18" charset="0"/>
                <a:ea typeface="Calibri" panose="020F0502020204030204" pitchFamily="34" charset="0"/>
              </a:rPr>
              <a:t>comprehensively represent the interacting Earth system components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 study pluvial-coastal compound flooding, are few.</a:t>
            </a:r>
            <a:endParaRPr lang="en-US" sz="1400"/>
          </a:p>
          <a:p>
            <a:pPr algn="just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F3CA6A-4478-1450-8A83-1D9046A1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993"/>
            <a:ext cx="7886700" cy="453343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1028" name="Picture 4" descr="River Floods Fluvial Floods Flooding Infographic Flood Natural Disaster  With Rainstorm Weather Hazard Houses Covered With Water Global Warming And  Climate Change Concept Stock Illustration - Download Image Now - iStock">
            <a:extLst>
              <a:ext uri="{FF2B5EF4-FFF2-40B4-BE49-F238E27FC236}">
                <a16:creationId xmlns:a16="http://schemas.microsoft.com/office/drawing/2014/main" id="{F30BD933-A5B6-FE9E-5F19-2596817E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97" y="3285208"/>
            <a:ext cx="2259218" cy="1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uvial Floods Flooding Infographic Flood Natural Stock Vector (Royalty  Free) 1926800735 | Shutterstock">
            <a:extLst>
              <a:ext uri="{FF2B5EF4-FFF2-40B4-BE49-F238E27FC236}">
                <a16:creationId xmlns:a16="http://schemas.microsoft.com/office/drawing/2014/main" id="{92CD387F-E5E0-FEA3-39E0-BB50B9A77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" b="7635"/>
          <a:stretch/>
        </p:blipFill>
        <p:spPr bwMode="auto">
          <a:xfrm>
            <a:off x="6016752" y="3289524"/>
            <a:ext cx="2498598" cy="15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astal flooding Stock Vector Images - Alamy">
            <a:extLst>
              <a:ext uri="{FF2B5EF4-FFF2-40B4-BE49-F238E27FC236}">
                <a16:creationId xmlns:a16="http://schemas.microsoft.com/office/drawing/2014/main" id="{DBBD90A5-5D97-8072-95AF-D1B827159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" b="8650"/>
          <a:stretch/>
        </p:blipFill>
        <p:spPr bwMode="auto">
          <a:xfrm>
            <a:off x="592192" y="3285207"/>
            <a:ext cx="2234930" cy="1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bare earth&#10;&#10;Description automatically generated">
            <a:extLst>
              <a:ext uri="{FF2B5EF4-FFF2-40B4-BE49-F238E27FC236}">
                <a16:creationId xmlns:a16="http://schemas.microsoft.com/office/drawing/2014/main" id="{A21BFD6A-4518-78BC-CEF4-28C747B9B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" t="1991" r="7909"/>
          <a:stretch/>
        </p:blipFill>
        <p:spPr>
          <a:xfrm>
            <a:off x="4876800" y="940969"/>
            <a:ext cx="4252632" cy="34507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3F0069-B260-5A70-8BE6-74690982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6" y="-12632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Model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8F990-0863-5B33-0C6C-5F6F31DFE421}"/>
              </a:ext>
            </a:extLst>
          </p:cNvPr>
          <p:cNvSpPr txBox="1"/>
          <p:nvPr/>
        </p:nvSpPr>
        <p:spPr>
          <a:xfrm>
            <a:off x="90626" y="610659"/>
            <a:ext cx="490591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The Coupled ROMS/Ocean-Atmosphere-Wave-Sediment Transport (COAWST) model integrates several models to comprehensively simulate coastal system interactions.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The model is three-dimensional, using boundary data from the Northwest Atlantic ROMS model.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inputs include wind and pressure from WRF-NAM, updated every 3 hours, and rainfall data from MRMS, updated hourly.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Model improved to capture volumetric effect of rainfall</a:t>
            </a:r>
          </a:p>
          <a:p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And incorporate drain rate representing stormwater system or ground infiltration</a:t>
            </a:r>
          </a:p>
          <a:p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We simulated Ida flooding and created first Ida  flood map</a:t>
            </a:r>
          </a:p>
          <a:p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0F2CA-D524-000F-AC31-A2EC7B635CB3}"/>
              </a:ext>
            </a:extLst>
          </p:cNvPr>
          <p:cNvSpPr txBox="1"/>
          <p:nvPr/>
        </p:nvSpPr>
        <p:spPr>
          <a:xfrm>
            <a:off x="5309631" y="544686"/>
            <a:ext cx="3284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Model domain:  Jamaica bay watershed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FC030-36DE-5177-D5E7-3886BB3D6B4C}"/>
              </a:ext>
            </a:extLst>
          </p:cNvPr>
          <p:cNvSpPr txBox="1"/>
          <p:nvPr/>
        </p:nvSpPr>
        <p:spPr>
          <a:xfrm>
            <a:off x="2064626" y="4592296"/>
            <a:ext cx="5196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Paper accepted in HESS (https://</a:t>
            </a:r>
            <a:r>
              <a:rPr lang="en-US" sz="1200" b="0" i="1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200" b="0" i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/10.5194/egusphere-2024-2058)</a:t>
            </a:r>
            <a:endParaRPr lang="en-US" sz="1200" i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5A797-87AA-0CB1-F21C-E53860FE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1F2C-38E7-5B4A-B651-A8F4BD91571A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9D5B47-DED8-FDBC-72B2-2FB27599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02393"/>
            <a:ext cx="8933688" cy="994172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Model application to understanding compound flood risks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87A00-F31F-1EAC-E105-310ED15572B4}"/>
              </a:ext>
            </a:extLst>
          </p:cNvPr>
          <p:cNvSpPr txBox="1"/>
          <p:nvPr/>
        </p:nvSpPr>
        <p:spPr>
          <a:xfrm>
            <a:off x="381762" y="1071884"/>
            <a:ext cx="8247336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400" b="1">
                <a:latin typeface="Times New Roman"/>
                <a:cs typeface="Times New Roman"/>
              </a:rPr>
              <a:t>Research question:</a:t>
            </a:r>
          </a:p>
          <a:p>
            <a:pPr algn="just"/>
            <a:endParaRPr lang="en-US" sz="1400" b="1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Does rainfall worsen extreme coastal flooding in urban area by making it more widespread and/or deeper?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Times New Roman"/>
              <a:cs typeface="Times New Roman"/>
            </a:endParaRPr>
          </a:p>
          <a:p>
            <a:pPr algn="just"/>
            <a:r>
              <a:rPr lang="en-US" sz="1400" b="1">
                <a:latin typeface="Times New Roman"/>
                <a:cs typeface="Times New Roman"/>
              </a:rPr>
              <a:t>Methodology:</a:t>
            </a:r>
          </a:p>
          <a:p>
            <a:pPr algn="just"/>
            <a:endParaRPr lang="en-US" sz="140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Explore multiple spatial patterns of rainfall, different scales of hyetograph, and different timing of the rain peak relative to storm surge to understand their impact.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>
              <a:latin typeface="Times New Roman"/>
              <a:cs typeface="Times New Roman"/>
            </a:endParaRPr>
          </a:p>
          <a:p>
            <a:pPr algn="just"/>
            <a:r>
              <a:rPr lang="en-US" sz="1400" b="1">
                <a:latin typeface="Times New Roman"/>
                <a:cs typeface="Times New Roman"/>
              </a:rPr>
              <a:t>Societal Impact:</a:t>
            </a:r>
          </a:p>
          <a:p>
            <a:pPr algn="just"/>
            <a:endParaRPr lang="en-US" sz="140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latin typeface="Times New Roman"/>
                <a:cs typeface="Times New Roman"/>
              </a:rPr>
              <a:t>Improved flood risk management by strengthening coastal defenses and optimizing evacuation planning.</a:t>
            </a:r>
          </a:p>
        </p:txBody>
      </p:sp>
    </p:spTree>
    <p:extLst>
      <p:ext uri="{BB962C8B-B14F-4D97-AF65-F5344CB8AC3E}">
        <p14:creationId xmlns:p14="http://schemas.microsoft.com/office/powerpoint/2010/main" val="9012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05305-47C9-A081-D502-223A1FC9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1F2C-38E7-5B4A-B651-A8F4BD91571A}" type="slidenum">
              <a:rPr lang="en-US" smtClean="0"/>
              <a:t>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559FD3-E471-F127-46AC-DC342FB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8" y="103985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C0B19-7880-8F41-72A3-CF6A619DCC2C}"/>
              </a:ext>
            </a:extLst>
          </p:cNvPr>
          <p:cNvSpPr txBox="1"/>
          <p:nvPr/>
        </p:nvSpPr>
        <p:spPr>
          <a:xfrm>
            <a:off x="404576" y="4497584"/>
            <a:ext cx="4530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Inundation results from the simulation which perfectly match FEMA Flood map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7723-AAE0-CA3D-75B2-139936693BEA}"/>
              </a:ext>
            </a:extLst>
          </p:cNvPr>
          <p:cNvSpPr txBox="1"/>
          <p:nvPr/>
        </p:nvSpPr>
        <p:spPr>
          <a:xfrm>
            <a:off x="4710748" y="857400"/>
            <a:ext cx="364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100-Year Coastal Flood + Ida rainfall</a:t>
            </a:r>
            <a:endParaRPr lang="en-US"/>
          </a:p>
        </p:txBody>
      </p:sp>
      <p:pic>
        <p:nvPicPr>
          <p:cNvPr id="9" name="Picture 8" descr="A map of a beach&#10;&#10;Description automatically generated">
            <a:extLst>
              <a:ext uri="{FF2B5EF4-FFF2-40B4-BE49-F238E27FC236}">
                <a16:creationId xmlns:a16="http://schemas.microsoft.com/office/drawing/2014/main" id="{4B296FA3-89EB-93C8-A7C9-9792CB35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7" t="6778" r="10088" b="5079"/>
          <a:stretch/>
        </p:blipFill>
        <p:spPr>
          <a:xfrm>
            <a:off x="4571998" y="1202643"/>
            <a:ext cx="4013672" cy="3202238"/>
          </a:xfrm>
          <a:prstGeom prst="rect">
            <a:avLst/>
          </a:prstGeom>
        </p:spPr>
      </p:pic>
      <p:pic>
        <p:nvPicPr>
          <p:cNvPr id="10" name="Picture 9" descr="A map of a flooded area&#10;&#10;Description automatically generated">
            <a:extLst>
              <a:ext uri="{FF2B5EF4-FFF2-40B4-BE49-F238E27FC236}">
                <a16:creationId xmlns:a16="http://schemas.microsoft.com/office/drawing/2014/main" id="{4FA6A872-395D-6EB3-C95A-30E423892E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8" t="2434" r="9451" b="4656"/>
          <a:stretch/>
        </p:blipFill>
        <p:spPr>
          <a:xfrm>
            <a:off x="4571975" y="986829"/>
            <a:ext cx="4132140" cy="3442142"/>
          </a:xfrm>
          <a:prstGeom prst="rect">
            <a:avLst/>
          </a:prstGeom>
        </p:spPr>
      </p:pic>
      <p:pic>
        <p:nvPicPr>
          <p:cNvPr id="8" name="Picture 7" descr="A map of a coastal flood&#10;&#10;Description automatically generated">
            <a:extLst>
              <a:ext uri="{FF2B5EF4-FFF2-40B4-BE49-F238E27FC236}">
                <a16:creationId xmlns:a16="http://schemas.microsoft.com/office/drawing/2014/main" id="{B63D763F-EA68-F0BE-41AB-73F6576593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88" r="9675" b="5366"/>
          <a:stretch/>
        </p:blipFill>
        <p:spPr>
          <a:xfrm>
            <a:off x="314769" y="881488"/>
            <a:ext cx="4187820" cy="35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706B7C-ED0A-C987-74FB-2C0E74B3E9F1}"/>
              </a:ext>
            </a:extLst>
          </p:cNvPr>
          <p:cNvSpPr txBox="1"/>
          <p:nvPr/>
        </p:nvSpPr>
        <p:spPr>
          <a:xfrm>
            <a:off x="466344" y="940528"/>
            <a:ext cx="867765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FEMA coastal flood maps underestimate flood risk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Rainfall significantly increases flood extent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Ignoring rainfall in flood mapping can misguide evacuation planning &amp; shelter placement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Spatial compounding depends on land slope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In areas with steep slopes, spatial compounding (wider flood extent) is far more common than increasing flood depth (depth compounding)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Pluvial and coastal flood events may be modeled separately to improve hazard assessment, especially in steep terrains where depth compounding is minimal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1B59D7-295E-CFF8-8D83-283944344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90964"/>
            <a:ext cx="7886700" cy="994172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73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A11CA-6FBE-BB77-97B4-3C18CC845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FAC12619-49C7-FF73-4640-CA3FF554A8DF}"/>
              </a:ext>
            </a:extLst>
          </p:cNvPr>
          <p:cNvSpPr txBox="1">
            <a:spLocks/>
          </p:cNvSpPr>
          <p:nvPr/>
        </p:nvSpPr>
        <p:spPr>
          <a:xfrm>
            <a:off x="1530401" y="2650781"/>
            <a:ext cx="6356299" cy="1344168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Times New Roman"/>
                <a:cs typeface="Times New Roman"/>
              </a:rPr>
              <a:t>Shima Kasaei</a:t>
            </a:r>
            <a:r>
              <a:rPr lang="en-US" sz="1400" baseline="30000">
                <a:latin typeface="Times New Roman"/>
                <a:cs typeface="Times New Roman"/>
              </a:rPr>
              <a:t>1</a:t>
            </a:r>
            <a:r>
              <a:rPr lang="en-US" sz="1400">
                <a:latin typeface="Times New Roman"/>
                <a:cs typeface="Times New Roman"/>
              </a:rPr>
              <a:t>, Philip Orton</a:t>
            </a:r>
            <a:r>
              <a:rPr lang="en-US" sz="1400" baseline="30000">
                <a:latin typeface="Times New Roman"/>
                <a:cs typeface="Times New Roman"/>
              </a:rPr>
              <a:t>1</a:t>
            </a:r>
            <a:r>
              <a:rPr lang="en-US" sz="1400">
                <a:latin typeface="Times New Roman"/>
                <a:cs typeface="Times New Roman"/>
              </a:rPr>
              <a:t>, David Ralston</a:t>
            </a:r>
            <a:r>
              <a:rPr lang="en-US" sz="1400" baseline="30000">
                <a:latin typeface="Times New Roman"/>
                <a:cs typeface="Times New Roman"/>
              </a:rPr>
              <a:t>2</a:t>
            </a:r>
            <a:r>
              <a:rPr lang="en-US" sz="1400">
                <a:latin typeface="Times New Roman"/>
                <a:cs typeface="Times New Roman"/>
              </a:rPr>
              <a:t>, John Warner</a:t>
            </a:r>
            <a:r>
              <a:rPr lang="en-US" sz="1400" baseline="30000">
                <a:latin typeface="Times New Roman"/>
                <a:cs typeface="Times New Roman"/>
              </a:rPr>
              <a:t>3</a:t>
            </a:r>
            <a:r>
              <a:rPr lang="en-US" sz="1400">
                <a:latin typeface="Times New Roman"/>
                <a:cs typeface="Times New Roman"/>
              </a:rPr>
              <a:t>, Thomas Wahl</a:t>
            </a:r>
            <a:r>
              <a:rPr lang="en-US" sz="1400" baseline="30000">
                <a:latin typeface="Times New Roman"/>
                <a:cs typeface="Times New Roman"/>
              </a:rPr>
              <a:t>4</a:t>
            </a:r>
          </a:p>
          <a:p>
            <a:pPr marL="0" indent="0" algn="ctr">
              <a:buNone/>
            </a:pPr>
            <a:endParaRPr lang="en-US" sz="1400" baseline="300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1400" baseline="30000">
                <a:latin typeface="Times New Roman"/>
                <a:cs typeface="Times New Roman"/>
              </a:rPr>
              <a:t>Research funded by US. Geological Survey</a:t>
            </a:r>
          </a:p>
          <a:p>
            <a:pPr marL="0" indent="0" algn="ctr">
              <a:buNone/>
            </a:pPr>
            <a:endParaRPr lang="en-US" sz="1400" baseline="30000">
              <a:latin typeface="Times New Roman"/>
              <a:cs typeface="Times New Roman"/>
            </a:endParaRP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Stevens Institute of Technology, Hoboken, NJ, 07030,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 Woods Hole Oceanographic Institution, Woods Hole, MA, 02543,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 United States Geologic Survey, Woods Hole Coastal &amp; Marine Science Center, Woods Hole, MA, 02543,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r>
              <a:rPr lang="en-US" sz="800" kern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 University of Central Florida, Orlando, FL, 32816, USA</a:t>
            </a: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endParaRPr lang="en-US" sz="1400" kern="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450"/>
              </a:spcBef>
              <a:spcAft>
                <a:spcPts val="225"/>
              </a:spcAft>
              <a:buNone/>
            </a:pPr>
            <a:endParaRPr lang="en-US" sz="1400" kern="1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B2A46-5936-4F6F-EF4F-26F41099722B}"/>
              </a:ext>
            </a:extLst>
          </p:cNvPr>
          <p:cNvSpPr txBox="1"/>
          <p:nvPr/>
        </p:nvSpPr>
        <p:spPr>
          <a:xfrm>
            <a:off x="1159843" y="1430345"/>
            <a:ext cx="6667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a coupled modeling framework to simulate urban coastal-pluvial flooding</a:t>
            </a:r>
            <a:endParaRPr lang="en-US"/>
          </a:p>
        </p:txBody>
      </p:sp>
      <p:pic>
        <p:nvPicPr>
          <p:cNvPr id="9" name="Picture 8" descr="top-logo.png">
            <a:extLst>
              <a:ext uri="{FF2B5EF4-FFF2-40B4-BE49-F238E27FC236}">
                <a16:creationId xmlns:a16="http://schemas.microsoft.com/office/drawing/2014/main" id="{ED52B942-DDD7-E349-C5D8-CCDC95F00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535"/>
          <a:stretch/>
        </p:blipFill>
        <p:spPr>
          <a:xfrm>
            <a:off x="8561862" y="0"/>
            <a:ext cx="640733" cy="118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EAC9CB-7413-08EB-2A64-B3DB7C364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6049"/>
            <a:ext cx="2464752" cy="179426"/>
          </a:xfrm>
          <a:prstGeom prst="rect">
            <a:avLst/>
          </a:prstGeom>
        </p:spPr>
      </p:pic>
      <p:pic>
        <p:nvPicPr>
          <p:cNvPr id="1026" name="Picture 2" descr="New Jersey Coastal Resilience Collaborative">
            <a:extLst>
              <a:ext uri="{FF2B5EF4-FFF2-40B4-BE49-F238E27FC236}">
                <a16:creationId xmlns:a16="http://schemas.microsoft.com/office/drawing/2014/main" id="{4BAB2287-5804-7FBD-3B25-4B398093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8025"/>
            <a:ext cx="1800588" cy="9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27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BF4FB-830A-E747-A77B-6A7AF77A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1F2C-38E7-5B4A-B651-A8F4BD91571A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684E70-BB9F-4E65-0184-2BFAEE952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437047"/>
              </p:ext>
            </p:extLst>
          </p:nvPr>
        </p:nvGraphicFramePr>
        <p:xfrm>
          <a:off x="0" y="1113367"/>
          <a:ext cx="5257831" cy="3761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250FBE2-8282-6702-69ED-22C1D89B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8" y="-131877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EB7CF-816B-BA3E-1FB2-821100215283}"/>
              </a:ext>
            </a:extLst>
          </p:cNvPr>
          <p:cNvSpPr txBox="1"/>
          <p:nvPr/>
        </p:nvSpPr>
        <p:spPr>
          <a:xfrm>
            <a:off x="5552388" y="2122281"/>
            <a:ext cx="3408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Deep flooded area is more widespread when rainfall is added to the control case.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Area of deeper flood with adding rainfall is minimal (compounded depth).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BD1B0-F58B-C790-B56F-01811311A847}"/>
              </a:ext>
            </a:extLst>
          </p:cNvPr>
          <p:cNvSpPr txBox="1"/>
          <p:nvPr/>
        </p:nvSpPr>
        <p:spPr>
          <a:xfrm>
            <a:off x="409201" y="600684"/>
            <a:ext cx="83255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the 100-year coastal flood inundation map and comparing the flooded area deeper than 30 cm with cases accompanying historical rainfalls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182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11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Overview</vt:lpstr>
      <vt:lpstr>Introduction</vt:lpstr>
      <vt:lpstr>Model application</vt:lpstr>
      <vt:lpstr>Model application to understanding compound flood risks</vt:lpstr>
      <vt:lpstr>Results</vt:lpstr>
      <vt:lpstr>Conclusion</vt:lpstr>
      <vt:lpstr>PowerPoint Presentation</vt:lpstr>
      <vt:lpstr>Results</vt:lpstr>
      <vt:lpstr>PowerPoint Presentation</vt:lpstr>
      <vt:lpstr>Sensitivity of results to land slope: Can these results be generalized?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Shima Kasaei</dc:creator>
  <cp:revision>1</cp:revision>
  <dcterms:created xsi:type="dcterms:W3CDTF">2024-08-26T14:57:45Z</dcterms:created>
  <dcterms:modified xsi:type="dcterms:W3CDTF">2025-03-12T16:06:41Z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3fd474-4f3c-44ed-88fb-5cc4bd2471bf_Enabled">
    <vt:lpwstr>true</vt:lpwstr>
  </property>
  <property fmtid="{D5CDD505-2E9C-101B-9397-08002B2CF9AE}" pid="3" name="MSIP_Label_a73fd474-4f3c-44ed-88fb-5cc4bd2471bf_SetDate">
    <vt:lpwstr>2024-12-02T17:24:35Z</vt:lpwstr>
  </property>
  <property fmtid="{D5CDD505-2E9C-101B-9397-08002B2CF9AE}" pid="4" name="MSIP_Label_a73fd474-4f3c-44ed-88fb-5cc4bd2471bf_Method">
    <vt:lpwstr>Standard</vt:lpwstr>
  </property>
  <property fmtid="{D5CDD505-2E9C-101B-9397-08002B2CF9AE}" pid="5" name="MSIP_Label_a73fd474-4f3c-44ed-88fb-5cc4bd2471bf_Name">
    <vt:lpwstr>defa4170-0d19-0005-0004-bc88714345d2</vt:lpwstr>
  </property>
  <property fmtid="{D5CDD505-2E9C-101B-9397-08002B2CF9AE}" pid="6" name="MSIP_Label_a73fd474-4f3c-44ed-88fb-5cc4bd2471bf_SiteId">
    <vt:lpwstr>8d1a69ec-03b5-4345-ae21-dad112f5fb4f</vt:lpwstr>
  </property>
  <property fmtid="{D5CDD505-2E9C-101B-9397-08002B2CF9AE}" pid="7" name="MSIP_Label_a73fd474-4f3c-44ed-88fb-5cc4bd2471bf_ActionId">
    <vt:lpwstr>a37c8549-0c15-4c49-9506-629142180935</vt:lpwstr>
  </property>
  <property fmtid="{D5CDD505-2E9C-101B-9397-08002B2CF9AE}" pid="8" name="MSIP_Label_a73fd474-4f3c-44ed-88fb-5cc4bd2471bf_ContentBits">
    <vt:lpwstr>0</vt:lpwstr>
  </property>
</Properties>
</file>