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13716000" cx="24387025"/>
  <p:notesSz cx="13716000" cy="24387025"/>
  <p:embeddedFontLst>
    <p:embeddedFont>
      <p:font typeface="Inter SemiBold"/>
      <p:regular r:id="rId20"/>
      <p:bold r:id="rId21"/>
      <p:italic r:id="rId22"/>
      <p:boldItalic r:id="rId23"/>
    </p:embeddedFont>
    <p:embeddedFont>
      <p:font typeface="Inter Light"/>
      <p:regular r:id="rId24"/>
      <p:bold r:id="rId25"/>
      <p:italic r:id="rId26"/>
      <p:boldItalic r:id="rId27"/>
    </p:embeddedFont>
    <p:embeddedFont>
      <p:font typeface="Inter"/>
      <p:regular r:id="rId28"/>
      <p:bold r:id="rId29"/>
      <p:italic r:id="rId30"/>
      <p:boldItalic r:id="rId31"/>
    </p:embeddedFont>
    <p:embeddedFont>
      <p:font typeface="Inter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SemiBold-regular.fntdata"/><Relationship Id="rId22" Type="http://schemas.openxmlformats.org/officeDocument/2006/relationships/font" Target="fonts/InterSemiBold-italic.fntdata"/><Relationship Id="rId21" Type="http://schemas.openxmlformats.org/officeDocument/2006/relationships/font" Target="fonts/InterSemiBold-bold.fntdata"/><Relationship Id="rId24" Type="http://schemas.openxmlformats.org/officeDocument/2006/relationships/font" Target="fonts/InterLight-regular.fntdata"/><Relationship Id="rId23" Type="http://schemas.openxmlformats.org/officeDocument/2006/relationships/font" Target="fonts/InterSemiBold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InterLight-italic.fntdata"/><Relationship Id="rId25" Type="http://schemas.openxmlformats.org/officeDocument/2006/relationships/font" Target="fonts/InterLight-bold.fntdata"/><Relationship Id="rId28" Type="http://schemas.openxmlformats.org/officeDocument/2006/relationships/font" Target="fonts/Inter-regular.fntdata"/><Relationship Id="rId27" Type="http://schemas.openxmlformats.org/officeDocument/2006/relationships/font" Target="fonts/InterLigh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Inter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Inter-boldItalic.fntdata"/><Relationship Id="rId30" Type="http://schemas.openxmlformats.org/officeDocument/2006/relationships/font" Target="fonts/Inter-italic.fntdata"/><Relationship Id="rId11" Type="http://schemas.openxmlformats.org/officeDocument/2006/relationships/slide" Target="slides/slide7.xml"/><Relationship Id="rId33" Type="http://schemas.openxmlformats.org/officeDocument/2006/relationships/font" Target="fonts/InterMedium-bold.fntdata"/><Relationship Id="rId10" Type="http://schemas.openxmlformats.org/officeDocument/2006/relationships/slide" Target="slides/slide6.xml"/><Relationship Id="rId32" Type="http://schemas.openxmlformats.org/officeDocument/2006/relationships/font" Target="fonts/InterMedium-regular.fntdata"/><Relationship Id="rId13" Type="http://schemas.openxmlformats.org/officeDocument/2006/relationships/slide" Target="slides/slide9.xml"/><Relationship Id="rId35" Type="http://schemas.openxmlformats.org/officeDocument/2006/relationships/font" Target="fonts/InterMedium-boldItalic.fntdata"/><Relationship Id="rId12" Type="http://schemas.openxmlformats.org/officeDocument/2006/relationships/slide" Target="slides/slide8.xml"/><Relationship Id="rId34" Type="http://schemas.openxmlformats.org/officeDocument/2006/relationships/font" Target="fonts/InterMedium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e3b7c89444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" name="Google Shape;19;g2e3b7c89444_0_23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g2e3b7c89444_0_23:notes"/>
          <p:cNvSpPr txBox="1"/>
          <p:nvPr>
            <p:ph idx="12" type="sldNum"/>
          </p:nvPr>
        </p:nvSpPr>
        <p:spPr>
          <a:xfrm>
            <a:off x="3884613" y="8685213"/>
            <a:ext cx="29718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/>
              <a:t>‹#›</a:t>
            </a:fld>
            <a:endParaRPr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7d36548b1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37d36548b1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37d36548b1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37d36548b1_0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337d36548b1_0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37d36548b1_0_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39414d44a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339414d44a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39414d44a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7d36548b1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337d36548b1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37d36548b1_0_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074962fdc1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074962fdc1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3074962fdc1_0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074962fdc1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" name="Google Shape;31;g3074962fdc1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g3074962fdc1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" name="Google Shape;4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74962fdc1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3074962fdc1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074962fdc1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74962fdc1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3074962fdc1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3074962fdc1_0_1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7d36548b1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37d36548b1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37d36548b1_0_1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048378" y="2244726"/>
            <a:ext cx="182904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75" spcFirstLastPara="1" rIns="182875" wrap="square" tIns="914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lay"/>
              <a:buChar char="●"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048378" y="7204076"/>
            <a:ext cx="18290400" cy="3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  <p:sp>
        <p:nvSpPr>
          <p:cNvPr id="14" name="Google Shape;14;p3"/>
          <p:cNvSpPr txBox="1"/>
          <p:nvPr>
            <p:ph idx="10" type="dt"/>
          </p:nvPr>
        </p:nvSpPr>
        <p:spPr>
          <a:xfrm>
            <a:off x="1676608" y="12712700"/>
            <a:ext cx="54870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3"/>
          <p:cNvSpPr txBox="1"/>
          <p:nvPr>
            <p:ph idx="11" type="ftr"/>
          </p:nvPr>
        </p:nvSpPr>
        <p:spPr>
          <a:xfrm>
            <a:off x="8078202" y="12712700"/>
            <a:ext cx="82305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7223336" y="12712700"/>
            <a:ext cx="54870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indent="0" lvl="0" marL="0" algn="r">
              <a:spcBef>
                <a:spcPts val="0"/>
              </a:spcBef>
              <a:buNone/>
              <a:defRPr sz="2800"/>
            </a:lvl1pPr>
            <a:lvl2pPr indent="0" lvl="1" marL="0" algn="r">
              <a:spcBef>
                <a:spcPts val="0"/>
              </a:spcBef>
              <a:buNone/>
              <a:defRPr sz="2800"/>
            </a:lvl2pPr>
            <a:lvl3pPr indent="0" lvl="2" marL="0" algn="r">
              <a:spcBef>
                <a:spcPts val="0"/>
              </a:spcBef>
              <a:buNone/>
              <a:defRPr sz="2800"/>
            </a:lvl3pPr>
            <a:lvl4pPr indent="0" lvl="3" marL="0" algn="r">
              <a:spcBef>
                <a:spcPts val="0"/>
              </a:spcBef>
              <a:buNone/>
              <a:defRPr sz="2800"/>
            </a:lvl4pPr>
            <a:lvl5pPr indent="0" lvl="4" marL="0" algn="r">
              <a:spcBef>
                <a:spcPts val="0"/>
              </a:spcBef>
              <a:buNone/>
              <a:defRPr sz="2800"/>
            </a:lvl5pPr>
            <a:lvl6pPr indent="0" lvl="5" marL="0" algn="r">
              <a:spcBef>
                <a:spcPts val="0"/>
              </a:spcBef>
              <a:buNone/>
              <a:defRPr sz="2800"/>
            </a:lvl6pPr>
            <a:lvl7pPr indent="0" lvl="6" marL="0" algn="r">
              <a:spcBef>
                <a:spcPts val="0"/>
              </a:spcBef>
              <a:buNone/>
              <a:defRPr sz="2800"/>
            </a:lvl7pPr>
            <a:lvl8pPr indent="0" lvl="7" marL="0" algn="r">
              <a:spcBef>
                <a:spcPts val="0"/>
              </a:spcBef>
              <a:buNone/>
              <a:defRPr sz="2800"/>
            </a:lvl8pPr>
            <a:lvl9pPr indent="0" lvl="8" marL="0" algn="r">
              <a:spcBef>
                <a:spcPts val="0"/>
              </a:spcBef>
              <a:buNone/>
              <a:defRPr sz="28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9.png"/><Relationship Id="rId6" Type="http://schemas.openxmlformats.org/officeDocument/2006/relationships/image" Target="../media/image29.png"/><Relationship Id="rId7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9.png"/><Relationship Id="rId6" Type="http://schemas.openxmlformats.org/officeDocument/2006/relationships/image" Target="../media/image29.png"/><Relationship Id="rId7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9.png"/><Relationship Id="rId6" Type="http://schemas.openxmlformats.org/officeDocument/2006/relationships/image" Target="../media/image29.png"/><Relationship Id="rId7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9.png"/><Relationship Id="rId6" Type="http://schemas.openxmlformats.org/officeDocument/2006/relationships/image" Target="../media/image43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Relationship Id="rId5" Type="http://schemas.openxmlformats.org/officeDocument/2006/relationships/image" Target="../media/image48.png"/><Relationship Id="rId6" Type="http://schemas.openxmlformats.org/officeDocument/2006/relationships/image" Target="../media/image3.png"/><Relationship Id="rId7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27.png"/><Relationship Id="rId22" Type="http://schemas.openxmlformats.org/officeDocument/2006/relationships/image" Target="../media/image23.png"/><Relationship Id="rId21" Type="http://schemas.openxmlformats.org/officeDocument/2006/relationships/image" Target="../media/image42.png"/><Relationship Id="rId24" Type="http://schemas.openxmlformats.org/officeDocument/2006/relationships/image" Target="../media/image36.png"/><Relationship Id="rId23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26" Type="http://schemas.openxmlformats.org/officeDocument/2006/relationships/image" Target="../media/image26.png"/><Relationship Id="rId25" Type="http://schemas.openxmlformats.org/officeDocument/2006/relationships/image" Target="../media/image45.png"/><Relationship Id="rId28" Type="http://schemas.openxmlformats.org/officeDocument/2006/relationships/image" Target="../media/image35.png"/><Relationship Id="rId27" Type="http://schemas.openxmlformats.org/officeDocument/2006/relationships/image" Target="../media/image41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29" Type="http://schemas.openxmlformats.org/officeDocument/2006/relationships/image" Target="../media/image32.png"/><Relationship Id="rId7" Type="http://schemas.openxmlformats.org/officeDocument/2006/relationships/image" Target="../media/image19.png"/><Relationship Id="rId8" Type="http://schemas.openxmlformats.org/officeDocument/2006/relationships/image" Target="../media/image17.png"/><Relationship Id="rId31" Type="http://schemas.openxmlformats.org/officeDocument/2006/relationships/image" Target="../media/image49.png"/><Relationship Id="rId30" Type="http://schemas.openxmlformats.org/officeDocument/2006/relationships/image" Target="../media/image31.png"/><Relationship Id="rId11" Type="http://schemas.openxmlformats.org/officeDocument/2006/relationships/image" Target="../media/image40.png"/><Relationship Id="rId10" Type="http://schemas.openxmlformats.org/officeDocument/2006/relationships/image" Target="../media/image4.png"/><Relationship Id="rId13" Type="http://schemas.openxmlformats.org/officeDocument/2006/relationships/image" Target="../media/image13.png"/><Relationship Id="rId12" Type="http://schemas.openxmlformats.org/officeDocument/2006/relationships/image" Target="../media/image7.png"/><Relationship Id="rId15" Type="http://schemas.openxmlformats.org/officeDocument/2006/relationships/image" Target="../media/image16.png"/><Relationship Id="rId14" Type="http://schemas.openxmlformats.org/officeDocument/2006/relationships/image" Target="../media/image18.png"/><Relationship Id="rId17" Type="http://schemas.openxmlformats.org/officeDocument/2006/relationships/image" Target="../media/image9.png"/><Relationship Id="rId16" Type="http://schemas.openxmlformats.org/officeDocument/2006/relationships/image" Target="../media/image30.png"/><Relationship Id="rId19" Type="http://schemas.openxmlformats.org/officeDocument/2006/relationships/image" Target="../media/image22.png"/><Relationship Id="rId1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9.png"/><Relationship Id="rId6" Type="http://schemas.openxmlformats.org/officeDocument/2006/relationships/image" Target="../media/image29.png"/><Relationship Id="rId7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1629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 b="10" l="23738" r="36359" t="-10"/>
          <a:stretch/>
        </p:blipFill>
        <p:spPr>
          <a:xfrm>
            <a:off x="14644930" y="0"/>
            <a:ext cx="9742116" cy="137142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1016127" y="11976100"/>
            <a:ext cx="4827000" cy="9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4" name="Google Shape;2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1963400"/>
            <a:ext cx="1397001" cy="1269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1016127" y="12636500"/>
            <a:ext cx="5309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withforerunner.com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26" name="Google Shape;2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6127" y="1524000"/>
            <a:ext cx="3415837" cy="4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1016125" y="8841700"/>
            <a:ext cx="10872600" cy="15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"/>
              <a:buNone/>
            </a:pPr>
            <a:r>
              <a:rPr b="1" lang="en-US" sz="53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Flooding Tools for More Effective Decision-Making and Planning</a:t>
            </a:r>
            <a:endParaRPr b="1" sz="5300">
              <a:solidFill>
                <a:srgbClr val="FAFAF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1016125" y="10845800"/>
            <a:ext cx="1087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"/>
              <a:buNone/>
            </a:pPr>
            <a:r>
              <a:rPr lang="en-US" sz="35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Owen MacNeill | Senior Account Executive</a:t>
            </a:r>
            <a:endParaRPr sz="3500">
              <a:solidFill>
                <a:srgbClr val="FAFAFA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/>
          <p:nvPr/>
        </p:nvSpPr>
        <p:spPr>
          <a:xfrm>
            <a:off x="1016125" y="2400300"/>
            <a:ext cx="6535800" cy="5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4800"/>
              <a:buFont typeface="Inter SemiBold"/>
              <a:buNone/>
            </a:pPr>
            <a:r>
              <a:rPr b="1" lang="en-US" sz="480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Their geospatial dashboard integrates custom maps, such as the NJDEP Wetlands Map. </a:t>
            </a:r>
            <a:endParaRPr b="1" i="0" sz="4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 " id="242" name="Google Shape;2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5683" y="838200"/>
            <a:ext cx="2540318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21465683" y="838200"/>
            <a:ext cx="2540400" cy="2540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44" name="Google Shape;2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2954000"/>
            <a:ext cx="199282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3"/>
          <p:cNvSpPr/>
          <p:nvPr/>
        </p:nvSpPr>
        <p:spPr>
          <a:xfrm>
            <a:off x="1016125" y="152400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"/>
          <p:cNvSpPr/>
          <p:nvPr/>
        </p:nvSpPr>
        <p:spPr>
          <a:xfrm>
            <a:off x="1016250" y="1524000"/>
            <a:ext cx="1992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MANASQUAN, NJ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13"/>
          <p:cNvGrpSpPr/>
          <p:nvPr/>
        </p:nvGrpSpPr>
        <p:grpSpPr>
          <a:xfrm>
            <a:off x="8814371" y="1778753"/>
            <a:ext cx="15577843" cy="11942192"/>
            <a:chOff x="8814371" y="1778753"/>
            <a:chExt cx="15577843" cy="11942192"/>
          </a:xfrm>
        </p:grpSpPr>
        <p:grpSp>
          <p:nvGrpSpPr>
            <p:cNvPr id="249" name="Google Shape;249;p13"/>
            <p:cNvGrpSpPr/>
            <p:nvPr/>
          </p:nvGrpSpPr>
          <p:grpSpPr>
            <a:xfrm>
              <a:off x="8814371" y="1778753"/>
              <a:ext cx="15573484" cy="658893"/>
              <a:chOff x="8688990" y="850924"/>
              <a:chExt cx="15659612" cy="674957"/>
            </a:xfrm>
          </p:grpSpPr>
          <p:pic>
            <p:nvPicPr>
              <p:cNvPr descr=" " id="250" name="Google Shape;250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688990" y="850924"/>
                <a:ext cx="15659612" cy="6749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1" name="Google Shape;251;p13"/>
              <p:cNvSpPr/>
              <p:nvPr/>
            </p:nvSpPr>
            <p:spPr>
              <a:xfrm>
                <a:off x="9099240" y="1080399"/>
                <a:ext cx="216000" cy="216000"/>
              </a:xfrm>
              <a:prstGeom prst="ellipse">
                <a:avLst/>
              </a:prstGeom>
              <a:solidFill>
                <a:srgbClr val="FF4E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>
                <a:off x="9477263" y="1080399"/>
                <a:ext cx="216000" cy="216000"/>
              </a:xfrm>
              <a:prstGeom prst="ellipse">
                <a:avLst/>
              </a:prstGeom>
              <a:solidFill>
                <a:srgbClr val="FFA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9855311" y="1080399"/>
                <a:ext cx="216000" cy="216000"/>
              </a:xfrm>
              <a:prstGeom prst="ellipse">
                <a:avLst/>
              </a:prstGeom>
              <a:solidFill>
                <a:srgbClr val="7ED3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54" name="Google Shape;254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818737" y="2437650"/>
              <a:ext cx="15573476" cy="112832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"/>
          <p:cNvSpPr/>
          <p:nvPr/>
        </p:nvSpPr>
        <p:spPr>
          <a:xfrm>
            <a:off x="1016125" y="2400300"/>
            <a:ext cx="6909900" cy="5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latin typeface="Inter"/>
                <a:ea typeface="Inter"/>
                <a:cs typeface="Inter"/>
                <a:sym typeface="Inter"/>
              </a:rPr>
              <a:t>Documents, such as Elevation Certificates, are easily organized and managed.</a:t>
            </a:r>
            <a:endParaRPr b="1" sz="4800">
              <a:solidFill>
                <a:srgbClr val="0C111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 " id="261" name="Google Shape;2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5683" y="381000"/>
            <a:ext cx="2540318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4"/>
          <p:cNvSpPr/>
          <p:nvPr/>
        </p:nvSpPr>
        <p:spPr>
          <a:xfrm>
            <a:off x="21465683" y="381000"/>
            <a:ext cx="2540400" cy="2540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63" name="Google Shape;26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2954000"/>
            <a:ext cx="199282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4"/>
          <p:cNvSpPr/>
          <p:nvPr/>
        </p:nvSpPr>
        <p:spPr>
          <a:xfrm>
            <a:off x="1016125" y="152400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1016250" y="1524000"/>
            <a:ext cx="1992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MANASQUAN, NJ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14"/>
          <p:cNvGrpSpPr/>
          <p:nvPr/>
        </p:nvGrpSpPr>
        <p:grpSpPr>
          <a:xfrm>
            <a:off x="8814647" y="1733428"/>
            <a:ext cx="15572478" cy="11982597"/>
            <a:chOff x="8814647" y="1733428"/>
            <a:chExt cx="15572478" cy="11982597"/>
          </a:xfrm>
        </p:grpSpPr>
        <p:grpSp>
          <p:nvGrpSpPr>
            <p:cNvPr id="268" name="Google Shape;268;p14"/>
            <p:cNvGrpSpPr/>
            <p:nvPr/>
          </p:nvGrpSpPr>
          <p:grpSpPr>
            <a:xfrm>
              <a:off x="8814647" y="1733428"/>
              <a:ext cx="15572380" cy="666879"/>
              <a:chOff x="8802200" y="850900"/>
              <a:chExt cx="15584848" cy="674979"/>
            </a:xfrm>
          </p:grpSpPr>
          <p:pic>
            <p:nvPicPr>
              <p:cNvPr descr=" " id="269" name="Google Shape;269;p1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802200" y="850900"/>
                <a:ext cx="15584848" cy="6749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0" name="Google Shape;270;p14"/>
              <p:cNvSpPr/>
              <p:nvPr/>
            </p:nvSpPr>
            <p:spPr>
              <a:xfrm>
                <a:off x="9099240" y="1080399"/>
                <a:ext cx="216000" cy="216000"/>
              </a:xfrm>
              <a:prstGeom prst="ellipse">
                <a:avLst/>
              </a:prstGeom>
              <a:solidFill>
                <a:srgbClr val="FF4E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9477263" y="1080399"/>
                <a:ext cx="216000" cy="216000"/>
              </a:xfrm>
              <a:prstGeom prst="ellipse">
                <a:avLst/>
              </a:prstGeom>
              <a:solidFill>
                <a:srgbClr val="FFA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9855311" y="1080399"/>
                <a:ext cx="216000" cy="216000"/>
              </a:xfrm>
              <a:prstGeom prst="ellipse">
                <a:avLst/>
              </a:prstGeom>
              <a:solidFill>
                <a:srgbClr val="7ED3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73" name="Google Shape;273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814650" y="2400300"/>
              <a:ext cx="14887575" cy="1131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14"/>
            <p:cNvSpPr/>
            <p:nvPr/>
          </p:nvSpPr>
          <p:spPr>
            <a:xfrm>
              <a:off x="23702225" y="2431675"/>
              <a:ext cx="684900" cy="144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23700450" y="3899650"/>
              <a:ext cx="684900" cy="4257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23702225" y="4347625"/>
              <a:ext cx="684900" cy="9368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1016125" y="2400300"/>
            <a:ext cx="6501900" cy="5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latin typeface="Inter"/>
                <a:ea typeface="Inter"/>
                <a:cs typeface="Inter"/>
                <a:sym typeface="Inter"/>
              </a:rPr>
              <a:t>Substantial Improvement is tracked digitally to drive efficiency.</a:t>
            </a:r>
            <a:endParaRPr b="1" sz="4800">
              <a:solidFill>
                <a:srgbClr val="0C111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 " id="283" name="Google Shape;2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5683" y="381000"/>
            <a:ext cx="2540318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5"/>
          <p:cNvSpPr/>
          <p:nvPr/>
        </p:nvSpPr>
        <p:spPr>
          <a:xfrm>
            <a:off x="21465683" y="381000"/>
            <a:ext cx="2540400" cy="2540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85" name="Google Shape;2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2954000"/>
            <a:ext cx="199282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/>
          <p:nvPr/>
        </p:nvSpPr>
        <p:spPr>
          <a:xfrm>
            <a:off x="1016125" y="152400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1016250" y="1524000"/>
            <a:ext cx="1992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MANASQUAN, NJ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9" name="Google Shape;289;p15"/>
          <p:cNvGrpSpPr/>
          <p:nvPr/>
        </p:nvGrpSpPr>
        <p:grpSpPr>
          <a:xfrm>
            <a:off x="8814620" y="1733552"/>
            <a:ext cx="15572380" cy="11982447"/>
            <a:chOff x="8814620" y="1733552"/>
            <a:chExt cx="15572380" cy="11982447"/>
          </a:xfrm>
        </p:grpSpPr>
        <p:grpSp>
          <p:nvGrpSpPr>
            <p:cNvPr id="290" name="Google Shape;290;p15"/>
            <p:cNvGrpSpPr/>
            <p:nvPr/>
          </p:nvGrpSpPr>
          <p:grpSpPr>
            <a:xfrm>
              <a:off x="8814620" y="1733552"/>
              <a:ext cx="15572380" cy="666744"/>
              <a:chOff x="8802200" y="850900"/>
              <a:chExt cx="15584848" cy="674979"/>
            </a:xfrm>
          </p:grpSpPr>
          <p:pic>
            <p:nvPicPr>
              <p:cNvPr descr=" " id="291" name="Google Shape;291;p1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8802200" y="850900"/>
                <a:ext cx="15584848" cy="6749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2" name="Google Shape;292;p15"/>
              <p:cNvSpPr/>
              <p:nvPr/>
            </p:nvSpPr>
            <p:spPr>
              <a:xfrm>
                <a:off x="9099240" y="1080399"/>
                <a:ext cx="216000" cy="216000"/>
              </a:xfrm>
              <a:prstGeom prst="ellipse">
                <a:avLst/>
              </a:prstGeom>
              <a:solidFill>
                <a:srgbClr val="FF4E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15"/>
              <p:cNvSpPr/>
              <p:nvPr/>
            </p:nvSpPr>
            <p:spPr>
              <a:xfrm>
                <a:off x="9477263" y="1080399"/>
                <a:ext cx="216000" cy="216000"/>
              </a:xfrm>
              <a:prstGeom prst="ellipse">
                <a:avLst/>
              </a:prstGeom>
              <a:solidFill>
                <a:srgbClr val="FFA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5"/>
              <p:cNvSpPr/>
              <p:nvPr/>
            </p:nvSpPr>
            <p:spPr>
              <a:xfrm>
                <a:off x="9855311" y="1080399"/>
                <a:ext cx="216000" cy="216000"/>
              </a:xfrm>
              <a:prstGeom prst="ellipse">
                <a:avLst/>
              </a:prstGeom>
              <a:solidFill>
                <a:srgbClr val="7ED3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95" name="Google Shape;295;p15"/>
            <p:cNvPicPr preferRelativeResize="0"/>
            <p:nvPr/>
          </p:nvPicPr>
          <p:blipFill rotWithShape="1">
            <a:blip r:embed="rId7">
              <a:alphaModFix/>
            </a:blip>
            <a:srcRect b="6041" l="0" r="15739" t="0"/>
            <a:stretch/>
          </p:blipFill>
          <p:spPr>
            <a:xfrm>
              <a:off x="8814625" y="2400300"/>
              <a:ext cx="15572372" cy="11315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p15"/>
          <p:cNvSpPr txBox="1"/>
          <p:nvPr/>
        </p:nvSpPr>
        <p:spPr>
          <a:xfrm>
            <a:off x="9974500" y="3714625"/>
            <a:ext cx="2196000" cy="449100"/>
          </a:xfrm>
          <a:prstGeom prst="rect">
            <a:avLst/>
          </a:prstGeom>
          <a:solidFill>
            <a:srgbClr val="282F4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123 Flood Ave,</a:t>
            </a:r>
            <a:endParaRPr sz="2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/>
          <p:nvPr/>
        </p:nvSpPr>
        <p:spPr>
          <a:xfrm>
            <a:off x="1016125" y="2400300"/>
            <a:ext cx="6672000" cy="5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latin typeface="Inter"/>
                <a:ea typeface="Inter"/>
                <a:cs typeface="Inter"/>
                <a:sym typeface="Inter"/>
              </a:rPr>
              <a:t>The Public Website empowers residents, and Logs track their engagement for CRS reporting.</a:t>
            </a:r>
            <a:endParaRPr b="1" sz="4800">
              <a:solidFill>
                <a:srgbClr val="0C111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 " id="303" name="Google Shape;3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5683" y="381000"/>
            <a:ext cx="2540318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4" name="Google Shape;3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2954000"/>
            <a:ext cx="199282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/>
          <p:nvPr/>
        </p:nvSpPr>
        <p:spPr>
          <a:xfrm>
            <a:off x="1016125" y="152400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6"/>
          <p:cNvSpPr/>
          <p:nvPr/>
        </p:nvSpPr>
        <p:spPr>
          <a:xfrm>
            <a:off x="1117675" y="1524000"/>
            <a:ext cx="1992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MANASQUAN, NJ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308;p16"/>
          <p:cNvGrpSpPr/>
          <p:nvPr/>
        </p:nvGrpSpPr>
        <p:grpSpPr>
          <a:xfrm>
            <a:off x="8814675" y="1731925"/>
            <a:ext cx="15573193" cy="11984074"/>
            <a:chOff x="8814675" y="1731925"/>
            <a:chExt cx="15573193" cy="11984074"/>
          </a:xfrm>
        </p:grpSpPr>
        <p:pic>
          <p:nvPicPr>
            <p:cNvPr id="309" name="Google Shape;309;p16"/>
            <p:cNvPicPr preferRelativeResize="0"/>
            <p:nvPr/>
          </p:nvPicPr>
          <p:blipFill rotWithShape="1">
            <a:blip r:embed="rId6">
              <a:alphaModFix/>
            </a:blip>
            <a:srcRect b="6032" l="0" r="5455" t="0"/>
            <a:stretch/>
          </p:blipFill>
          <p:spPr>
            <a:xfrm>
              <a:off x="8814675" y="2400300"/>
              <a:ext cx="15572352" cy="11315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" name="Google Shape;310;p16"/>
            <p:cNvGrpSpPr/>
            <p:nvPr/>
          </p:nvGrpSpPr>
          <p:grpSpPr>
            <a:xfrm>
              <a:off x="8814966" y="1731925"/>
              <a:ext cx="15572902" cy="668375"/>
              <a:chOff x="8802176" y="850900"/>
              <a:chExt cx="17146997" cy="674990"/>
            </a:xfrm>
          </p:grpSpPr>
          <p:pic>
            <p:nvPicPr>
              <p:cNvPr descr=" " id="311" name="Google Shape;311;p1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802176" y="850900"/>
                <a:ext cx="17146997" cy="6749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2" name="Google Shape;312;p16"/>
              <p:cNvSpPr/>
              <p:nvPr/>
            </p:nvSpPr>
            <p:spPr>
              <a:xfrm>
                <a:off x="9099240" y="1080399"/>
                <a:ext cx="216000" cy="216000"/>
              </a:xfrm>
              <a:prstGeom prst="ellipse">
                <a:avLst/>
              </a:prstGeom>
              <a:solidFill>
                <a:srgbClr val="FF4E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9477263" y="1080399"/>
                <a:ext cx="216000" cy="216000"/>
              </a:xfrm>
              <a:prstGeom prst="ellipse">
                <a:avLst/>
              </a:prstGeom>
              <a:solidFill>
                <a:srgbClr val="FFA8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9855311" y="1080399"/>
                <a:ext cx="216000" cy="216000"/>
              </a:xfrm>
              <a:prstGeom prst="ellipse">
                <a:avLst/>
              </a:prstGeom>
              <a:solidFill>
                <a:srgbClr val="7ED3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1629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/>
          <p:nvPr/>
        </p:nvSpPr>
        <p:spPr>
          <a:xfrm>
            <a:off x="1016127" y="1524000"/>
            <a:ext cx="5410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 SemiBold"/>
              <a:buNone/>
            </a:pPr>
            <a:r>
              <a:rPr b="0" i="0" lang="en-US" sz="4800" u="none" cap="none" strike="noStrike">
                <a:solidFill>
                  <a:srgbClr val="FAFAF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Agenda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825603" y="7302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1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2286286" y="7302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825603" y="86360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2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2286286" y="86360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Case Study: Manasquan, NJ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825603" y="9969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3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2286286" y="9969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Walkthrough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1629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"/>
          <p:cNvSpPr/>
          <p:nvPr/>
        </p:nvSpPr>
        <p:spPr>
          <a:xfrm>
            <a:off x="12701588" y="6121400"/>
            <a:ext cx="10872600" cy="15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 Light"/>
              <a:buNone/>
            </a:pPr>
            <a:r>
              <a:rPr lang="en-US" sz="48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Owen MacNeill</a:t>
            </a:r>
            <a:r>
              <a:rPr b="0" i="0" lang="en-US" sz="4800" u="none" cap="none" strike="noStrike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4800">
                <a:solidFill>
                  <a:srgbClr val="FAFAF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owen</a:t>
            </a:r>
            <a:r>
              <a:rPr b="0" i="0" lang="en-US" sz="4800" u="none" cap="none" strike="noStrike">
                <a:solidFill>
                  <a:srgbClr val="FAFAF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@withforerunner.com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1016127" y="6121400"/>
            <a:ext cx="6973200" cy="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 Light"/>
              <a:buNone/>
            </a:pPr>
            <a:r>
              <a:rPr b="0" i="0" lang="en-US" sz="4800" u="none" cap="none" strike="noStrike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Thank you!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1016127" y="11976100"/>
            <a:ext cx="4826700" cy="9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336" name="Google Shape;3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127" y="11963400"/>
            <a:ext cx="1397175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8"/>
          <p:cNvSpPr/>
          <p:nvPr/>
        </p:nvSpPr>
        <p:spPr>
          <a:xfrm>
            <a:off x="1016127" y="12636500"/>
            <a:ext cx="53094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withforerunner.com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338" name="Google Shape;33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524000"/>
            <a:ext cx="341626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6126" y="7696088"/>
            <a:ext cx="2358325" cy="23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1629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1016127" y="1524000"/>
            <a:ext cx="5410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 SemiBold"/>
              <a:buNone/>
            </a:pPr>
            <a:r>
              <a:rPr b="0" i="0" lang="en-US" sz="4800" u="none" cap="none" strike="noStrike">
                <a:solidFill>
                  <a:srgbClr val="FAFAF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Agenda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825603" y="7302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1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2286286" y="7302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825603" y="86360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2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2286286" y="86360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Case Study: Manasquan, NJ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825603" y="9969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3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2286286" y="9969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Walkthrough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1629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1016127" y="1524000"/>
            <a:ext cx="5410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 SemiBold"/>
              <a:buNone/>
            </a:pPr>
            <a:r>
              <a:rPr b="0" i="0" lang="en-US" sz="4800" u="none" cap="none" strike="noStrike">
                <a:solidFill>
                  <a:srgbClr val="FAFAF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Agenda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825603" y="7302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1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2286286" y="7302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825603" y="86360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2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2286286" y="86360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Case Study: Manasquan, NJ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825603" y="9969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3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2286286" y="9969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Walkthrough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60" name="Google Shape;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20540" y="254000"/>
            <a:ext cx="11812476" cy="132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825603" y="4273550"/>
            <a:ext cx="10542300" cy="59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9000"/>
              <a:buFont typeface="Inter"/>
              <a:buNone/>
            </a:pPr>
            <a:r>
              <a:rPr b="1" i="0" lang="en-US" sz="90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Floodplain management </a:t>
            </a:r>
            <a:br>
              <a:rPr b="1" i="0" lang="en-US" sz="90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i="0" lang="en-US" sz="90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and hazard mitigation matter more than ever.</a:t>
            </a:r>
            <a:endParaRPr b="0" i="0" sz="9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998700" y="334535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/>
          <p:nvPr/>
        </p:nvSpPr>
        <p:spPr>
          <a:xfrm>
            <a:off x="4998825" y="3345350"/>
            <a:ext cx="2196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i="0" lang="en-US" sz="1600" u="none" cap="none" strike="noStrike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INTRODUCTIONS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825603" y="6038850"/>
            <a:ext cx="105423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9000"/>
              <a:buFont typeface="Inter"/>
              <a:buNone/>
            </a:pPr>
            <a:r>
              <a:rPr b="1" i="0" lang="en-US" sz="90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But it’s not easy.</a:t>
            </a:r>
            <a:endParaRPr b="0" i="0" sz="9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 " id="70" name="Google Shape;7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56000"/>
            <a:ext cx="24387048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>
            <a:off x="3251606" y="4584700"/>
            <a:ext cx="38487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Is this building compliant?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11723565" y="3898900"/>
            <a:ext cx="3150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How many buildings in my community are negatively rated?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8"/>
          <p:cNvSpPr/>
          <p:nvPr/>
        </p:nvSpPr>
        <p:spPr>
          <a:xfrm>
            <a:off x="8141718" y="4292600"/>
            <a:ext cx="2540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Is this building in the SFHA?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15889686" y="3873500"/>
            <a:ext cx="42042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2400"/>
              <a:buFont typeface="Inter"/>
              <a:buNone/>
            </a:pPr>
            <a:r>
              <a:rPr b="0" i="0" lang="en-US" sz="24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What’s the best return-on-investment for different mitigation options?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" id="80" name="Google Shape;8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505700"/>
            <a:ext cx="7112889" cy="621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1" name="Google Shape;8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70709" y="0"/>
            <a:ext cx="8116338" cy="985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 rotWithShape="1">
          <a:blip r:embed="rId5">
            <a:alphaModFix/>
          </a:blip>
          <a:srcRect b="31021" l="0" r="0" t="-1652"/>
          <a:stretch/>
        </p:blipFill>
        <p:spPr>
          <a:xfrm>
            <a:off x="2921300" y="6020050"/>
            <a:ext cx="18544301" cy="7695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3" name="Google Shape;8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21365" y="5660541"/>
            <a:ext cx="18544318" cy="54471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/>
          <p:nvPr/>
        </p:nvSpPr>
        <p:spPr>
          <a:xfrm>
            <a:off x="3161083" y="5845746"/>
            <a:ext cx="174300" cy="174300"/>
          </a:xfrm>
          <a:prstGeom prst="ellipse">
            <a:avLst/>
          </a:prstGeom>
          <a:solidFill>
            <a:srgbClr val="FF4E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3466169" y="5845746"/>
            <a:ext cx="174300" cy="174300"/>
          </a:xfrm>
          <a:prstGeom prst="ellipse">
            <a:avLst/>
          </a:prstGeom>
          <a:solidFill>
            <a:srgbClr val="FFA8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3771206" y="5845746"/>
            <a:ext cx="174300" cy="174300"/>
          </a:xfrm>
          <a:prstGeom prst="ellipse">
            <a:avLst/>
          </a:prstGeom>
          <a:solidFill>
            <a:srgbClr val="7ED3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9"/>
          <p:cNvSpPr/>
          <p:nvPr/>
        </p:nvSpPr>
        <p:spPr>
          <a:xfrm>
            <a:off x="4724991" y="2209800"/>
            <a:ext cx="149370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629"/>
              </a:buClr>
              <a:buSzPts val="9000"/>
              <a:buFont typeface="Inter"/>
              <a:buNone/>
            </a:pPr>
            <a:r>
              <a:rPr b="1" i="0" lang="en-US" sz="9000" u="none" cap="none" strike="noStrike">
                <a:solidFill>
                  <a:srgbClr val="0C1629"/>
                </a:solidFill>
                <a:latin typeface="Inter"/>
                <a:ea typeface="Inter"/>
                <a:cs typeface="Inter"/>
                <a:sym typeface="Inter"/>
              </a:rPr>
              <a:t>Forerunner empowers gov. agencies to do more.</a:t>
            </a:r>
            <a:endParaRPr b="0" i="0" sz="9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9"/>
          <p:cNvSpPr/>
          <p:nvPr/>
        </p:nvSpPr>
        <p:spPr>
          <a:xfrm>
            <a:off x="11095450" y="154830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9"/>
          <p:cNvSpPr/>
          <p:nvPr/>
        </p:nvSpPr>
        <p:spPr>
          <a:xfrm>
            <a:off x="11095575" y="1548300"/>
            <a:ext cx="2196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OUR SOLUTION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9"/>
          <p:cNvPicPr preferRelativeResize="0"/>
          <p:nvPr/>
        </p:nvPicPr>
        <p:blipFill rotWithShape="1">
          <a:blip r:embed="rId7">
            <a:alphaModFix/>
          </a:blip>
          <a:srcRect b="26269" l="0" r="0" t="0"/>
          <a:stretch/>
        </p:blipFill>
        <p:spPr>
          <a:xfrm>
            <a:off x="2921375" y="6205250"/>
            <a:ext cx="18544302" cy="75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8802300" y="0"/>
            <a:ext cx="15585000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10180456" y="1524000"/>
            <a:ext cx="12828600" cy="106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0"/>
          <p:cNvSpPr/>
          <p:nvPr/>
        </p:nvSpPr>
        <p:spPr>
          <a:xfrm>
            <a:off x="10180456" y="1524000"/>
            <a:ext cx="128286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0"/>
          <p:cNvSpPr/>
          <p:nvPr/>
        </p:nvSpPr>
        <p:spPr>
          <a:xfrm>
            <a:off x="10180456" y="1524000"/>
            <a:ext cx="30090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00" name="Google Shape;10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3691" y="1524000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"/>
          <p:cNvSpPr/>
          <p:nvPr/>
        </p:nvSpPr>
        <p:spPr>
          <a:xfrm>
            <a:off x="10180456" y="3188996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0"/>
          <p:cNvSpPr/>
          <p:nvPr/>
        </p:nvSpPr>
        <p:spPr>
          <a:xfrm>
            <a:off x="10140018" y="3188996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Egg Harbor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10145072" y="352385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13453645" y="1524000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05" name="Google Shape;10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6880" y="1524000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"/>
          <p:cNvSpPr/>
          <p:nvPr/>
        </p:nvSpPr>
        <p:spPr>
          <a:xfrm>
            <a:off x="13453645" y="3188996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/>
          <p:nvPr/>
        </p:nvSpPr>
        <p:spPr>
          <a:xfrm>
            <a:off x="13413207" y="3188996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Keansburg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0"/>
          <p:cNvSpPr/>
          <p:nvPr/>
        </p:nvSpPr>
        <p:spPr>
          <a:xfrm>
            <a:off x="13418261" y="352385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0"/>
          <p:cNvSpPr/>
          <p:nvPr/>
        </p:nvSpPr>
        <p:spPr>
          <a:xfrm>
            <a:off x="16726828" y="1524000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10" name="Google Shape;11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20063" y="1524000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0"/>
          <p:cNvSpPr/>
          <p:nvPr/>
        </p:nvSpPr>
        <p:spPr>
          <a:xfrm>
            <a:off x="16726828" y="3188996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0"/>
          <p:cNvSpPr/>
          <p:nvPr/>
        </p:nvSpPr>
        <p:spPr>
          <a:xfrm>
            <a:off x="16686390" y="3188996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Longport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0"/>
          <p:cNvSpPr/>
          <p:nvPr/>
        </p:nvSpPr>
        <p:spPr>
          <a:xfrm>
            <a:off x="16691445" y="352385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0"/>
          <p:cNvSpPr/>
          <p:nvPr/>
        </p:nvSpPr>
        <p:spPr>
          <a:xfrm>
            <a:off x="20000017" y="1524000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0"/>
          <p:cNvSpPr/>
          <p:nvPr/>
        </p:nvSpPr>
        <p:spPr>
          <a:xfrm>
            <a:off x="20000017" y="3188996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0"/>
          <p:cNvSpPr/>
          <p:nvPr/>
        </p:nvSpPr>
        <p:spPr>
          <a:xfrm>
            <a:off x="19959579" y="3188996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Sea Isle City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0"/>
          <p:cNvSpPr/>
          <p:nvPr/>
        </p:nvSpPr>
        <p:spPr>
          <a:xfrm>
            <a:off x="19964634" y="352385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0"/>
          <p:cNvSpPr/>
          <p:nvPr/>
        </p:nvSpPr>
        <p:spPr>
          <a:xfrm>
            <a:off x="10180456" y="4257861"/>
            <a:ext cx="128286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10180456" y="4257861"/>
            <a:ext cx="30090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20" name="Google Shape;12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73691" y="4257861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0"/>
          <p:cNvSpPr/>
          <p:nvPr/>
        </p:nvSpPr>
        <p:spPr>
          <a:xfrm>
            <a:off x="10180456" y="5922857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10140018" y="5922857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Manasquan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10145072" y="6257720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0"/>
          <p:cNvSpPr/>
          <p:nvPr/>
        </p:nvSpPr>
        <p:spPr>
          <a:xfrm>
            <a:off x="13453645" y="4257861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25" name="Google Shape;12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246880" y="4257861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0"/>
          <p:cNvSpPr/>
          <p:nvPr/>
        </p:nvSpPr>
        <p:spPr>
          <a:xfrm>
            <a:off x="13453645" y="5922857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/>
          <p:cNvSpPr/>
          <p:nvPr/>
        </p:nvSpPr>
        <p:spPr>
          <a:xfrm>
            <a:off x="13413207" y="5922857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Point Pleasant Beach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13418261" y="6257720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0"/>
          <p:cNvSpPr/>
          <p:nvPr/>
        </p:nvSpPr>
        <p:spPr>
          <a:xfrm>
            <a:off x="16726828" y="4257861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30" name="Google Shape;13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520063" y="4257861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0"/>
          <p:cNvSpPr/>
          <p:nvPr/>
        </p:nvSpPr>
        <p:spPr>
          <a:xfrm>
            <a:off x="16726828" y="5922857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0"/>
          <p:cNvSpPr/>
          <p:nvPr/>
        </p:nvSpPr>
        <p:spPr>
          <a:xfrm>
            <a:off x="16686390" y="5922857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Sea </a:t>
            </a: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Bright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/>
          <p:nvPr/>
        </p:nvSpPr>
        <p:spPr>
          <a:xfrm>
            <a:off x="16691445" y="6257720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20000017" y="4257861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35" name="Google Shape;13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793249" y="4257861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0"/>
          <p:cNvSpPr/>
          <p:nvPr/>
        </p:nvSpPr>
        <p:spPr>
          <a:xfrm>
            <a:off x="20000017" y="5922857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"/>
          <p:cNvSpPr/>
          <p:nvPr/>
        </p:nvSpPr>
        <p:spPr>
          <a:xfrm>
            <a:off x="19959579" y="5922857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Hazlet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19964634" y="6257720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10180456" y="6991728"/>
            <a:ext cx="128286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"/>
          <p:cNvSpPr/>
          <p:nvPr/>
        </p:nvSpPr>
        <p:spPr>
          <a:xfrm>
            <a:off x="10180456" y="6991728"/>
            <a:ext cx="30090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41" name="Google Shape;141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73691" y="6991728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0"/>
          <p:cNvSpPr/>
          <p:nvPr/>
        </p:nvSpPr>
        <p:spPr>
          <a:xfrm>
            <a:off x="10180456" y="8656724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"/>
          <p:cNvSpPr/>
          <p:nvPr/>
        </p:nvSpPr>
        <p:spPr>
          <a:xfrm>
            <a:off x="10140018" y="8656724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b="0" i="0" lang="en-US" sz="1910" u="none" cap="none" strike="noStrike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Ocean City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10145072" y="8991588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b="0" i="0" lang="en-US" sz="1670" u="none" cap="none" strike="noStrike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0"/>
          <p:cNvSpPr/>
          <p:nvPr/>
        </p:nvSpPr>
        <p:spPr>
          <a:xfrm>
            <a:off x="13453645" y="6991728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46" name="Google Shape;146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246880" y="6991728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/>
          <p:nvPr/>
        </p:nvSpPr>
        <p:spPr>
          <a:xfrm>
            <a:off x="13453645" y="8656724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"/>
          <p:cNvSpPr/>
          <p:nvPr/>
        </p:nvSpPr>
        <p:spPr>
          <a:xfrm>
            <a:off x="13413207" y="8656724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b="0" i="0" lang="en-US" sz="1910" u="none" cap="none" strike="noStrike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Hoboken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13418261" y="8991588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b="0" i="0" lang="en-US" sz="1670" u="none" cap="none" strike="noStrike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16726828" y="6991728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51" name="Google Shape;151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7520063" y="6991728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"/>
          <p:cNvSpPr/>
          <p:nvPr/>
        </p:nvSpPr>
        <p:spPr>
          <a:xfrm>
            <a:off x="16726828" y="8656724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0"/>
          <p:cNvSpPr/>
          <p:nvPr/>
        </p:nvSpPr>
        <p:spPr>
          <a:xfrm>
            <a:off x="16686390" y="8656724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Lincoln Park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0"/>
          <p:cNvSpPr/>
          <p:nvPr/>
        </p:nvSpPr>
        <p:spPr>
          <a:xfrm>
            <a:off x="16691445" y="8991588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0"/>
          <p:cNvSpPr/>
          <p:nvPr/>
        </p:nvSpPr>
        <p:spPr>
          <a:xfrm>
            <a:off x="20000017" y="8656724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0"/>
          <p:cNvSpPr/>
          <p:nvPr/>
        </p:nvSpPr>
        <p:spPr>
          <a:xfrm>
            <a:off x="19959579" y="8656724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Atlantic County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0"/>
          <p:cNvSpPr/>
          <p:nvPr/>
        </p:nvSpPr>
        <p:spPr>
          <a:xfrm>
            <a:off x="19964634" y="8991588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b="0" i="0" lang="en-US" sz="1670" u="none" cap="none" strike="noStrike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</a:t>
            </a: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10180456" y="9725589"/>
            <a:ext cx="128286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0"/>
          <p:cNvSpPr/>
          <p:nvPr/>
        </p:nvSpPr>
        <p:spPr>
          <a:xfrm>
            <a:off x="10180456" y="9725589"/>
            <a:ext cx="30090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60" name="Google Shape;160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821272" y="9725589"/>
            <a:ext cx="1721679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/>
          <p:nvPr/>
        </p:nvSpPr>
        <p:spPr>
          <a:xfrm>
            <a:off x="10180456" y="11390585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10140018" y="11390585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Rumson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10145072" y="1172544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13453645" y="9725589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65" name="Google Shape;165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246880" y="9725589"/>
            <a:ext cx="1422578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6" name="Google Shape;166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4384686" y="9728200"/>
            <a:ext cx="1143143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0"/>
          <p:cNvSpPr/>
          <p:nvPr/>
        </p:nvSpPr>
        <p:spPr>
          <a:xfrm>
            <a:off x="13453645" y="11390585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13413207" y="11390585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Brick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13418261" y="1172544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16726828" y="9725589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71" name="Google Shape;171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7520063" y="9725589"/>
            <a:ext cx="1422578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0"/>
          <p:cNvSpPr/>
          <p:nvPr/>
        </p:nvSpPr>
        <p:spPr>
          <a:xfrm>
            <a:off x="16726828" y="11390585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0"/>
          <p:cNvSpPr/>
          <p:nvPr/>
        </p:nvSpPr>
        <p:spPr>
          <a:xfrm>
            <a:off x="16686390" y="11390585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Cape May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"/>
          <p:cNvSpPr/>
          <p:nvPr/>
        </p:nvSpPr>
        <p:spPr>
          <a:xfrm>
            <a:off x="16691445" y="1172544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0"/>
          <p:cNvSpPr/>
          <p:nvPr/>
        </p:nvSpPr>
        <p:spPr>
          <a:xfrm>
            <a:off x="20000017" y="9725589"/>
            <a:ext cx="3009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"/>
          <p:cNvSpPr/>
          <p:nvPr/>
        </p:nvSpPr>
        <p:spPr>
          <a:xfrm>
            <a:off x="20000017" y="11390585"/>
            <a:ext cx="3009000" cy="5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"/>
          <p:cNvSpPr/>
          <p:nvPr/>
        </p:nvSpPr>
        <p:spPr>
          <a:xfrm>
            <a:off x="19959579" y="11390585"/>
            <a:ext cx="30900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910"/>
              <a:buFont typeface="Inter Medium"/>
              <a:buNone/>
            </a:pPr>
            <a:r>
              <a:rPr lang="en-US" sz="1910">
                <a:solidFill>
                  <a:srgbClr val="0C111B"/>
                </a:solidFill>
                <a:latin typeface="Inter Medium"/>
                <a:ea typeface="Inter Medium"/>
                <a:cs typeface="Inter Medium"/>
                <a:sym typeface="Inter Medium"/>
              </a:rPr>
              <a:t>Oceanport</a:t>
            </a:r>
            <a:endParaRPr b="0" i="0" sz="191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19964634" y="11725449"/>
            <a:ext cx="30798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59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1670"/>
              <a:buFont typeface="Inter"/>
              <a:buNone/>
            </a:pPr>
            <a:r>
              <a:rPr lang="en-US" sz="167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New Jersey</a:t>
            </a:r>
            <a:endParaRPr b="0" i="0" sz="167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0"/>
          <p:cNvSpPr/>
          <p:nvPr/>
        </p:nvSpPr>
        <p:spPr>
          <a:xfrm>
            <a:off x="1016125" y="2400300"/>
            <a:ext cx="7316100" cy="3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4800"/>
              <a:buFont typeface="Inter SemiBold"/>
              <a:buNone/>
            </a:pPr>
            <a:r>
              <a:rPr b="1" lang="en-US" sz="480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We partner with 45+ communities in NJ to prepare </a:t>
            </a:r>
            <a:r>
              <a:rPr b="1" lang="en-US" sz="480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for and adapt to future conditions. </a:t>
            </a:r>
            <a:endParaRPr b="1" i="0" sz="48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0" name="Google Shape;180;p10"/>
          <p:cNvSpPr/>
          <p:nvPr/>
        </p:nvSpPr>
        <p:spPr>
          <a:xfrm>
            <a:off x="1016125" y="1524000"/>
            <a:ext cx="15114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0"/>
          <p:cNvSpPr/>
          <p:nvPr/>
        </p:nvSpPr>
        <p:spPr>
          <a:xfrm>
            <a:off x="1016250" y="1524000"/>
            <a:ext cx="15114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PARTNERS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863175" y="7047680"/>
            <a:ext cx="1282800" cy="12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0934825" y="9936239"/>
            <a:ext cx="1282800" cy="1311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246838" y="9713012"/>
            <a:ext cx="1422600" cy="1422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6" name="Google Shape;186;p10"/>
          <p:cNvGrpSpPr/>
          <p:nvPr/>
        </p:nvGrpSpPr>
        <p:grpSpPr>
          <a:xfrm>
            <a:off x="10973820" y="4245376"/>
            <a:ext cx="1422410" cy="1422410"/>
            <a:chOff x="51241425" y="14325850"/>
            <a:chExt cx="4365900" cy="4365900"/>
          </a:xfrm>
        </p:grpSpPr>
        <p:sp>
          <p:nvSpPr>
            <p:cNvPr id="187" name="Google Shape;187;p10"/>
            <p:cNvSpPr/>
            <p:nvPr/>
          </p:nvSpPr>
          <p:spPr>
            <a:xfrm>
              <a:off x="51241425" y="14325850"/>
              <a:ext cx="4365900" cy="4365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8" name="Google Shape;188;p10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1643463" y="14711250"/>
              <a:ext cx="3561813" cy="3595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9" name="Google Shape;189;p1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7475626" y="9757600"/>
            <a:ext cx="14224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992875" y="9831480"/>
            <a:ext cx="1422599" cy="143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7555161" y="7001038"/>
            <a:ext cx="1422300" cy="137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7475650" y="4188275"/>
            <a:ext cx="1511400" cy="151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0"/>
          <p:cNvGrpSpPr/>
          <p:nvPr/>
        </p:nvGrpSpPr>
        <p:grpSpPr>
          <a:xfrm>
            <a:off x="17475514" y="1459763"/>
            <a:ext cx="1547494" cy="1511215"/>
            <a:chOff x="7527825" y="14164600"/>
            <a:chExt cx="4479000" cy="4479000"/>
          </a:xfrm>
        </p:grpSpPr>
        <p:sp>
          <p:nvSpPr>
            <p:cNvPr id="194" name="Google Shape;194;p10"/>
            <p:cNvSpPr/>
            <p:nvPr/>
          </p:nvSpPr>
          <p:spPr>
            <a:xfrm>
              <a:off x="7527825" y="14164600"/>
              <a:ext cx="4479000" cy="447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5" name="Google Shape;195;p10"/>
            <p:cNvPicPr preferRelativeResize="0"/>
            <p:nvPr/>
          </p:nvPicPr>
          <p:blipFill rotWithShape="1">
            <a:blip r:embed="rId26">
              <a:alphaModFix/>
            </a:blip>
            <a:srcRect b="11494" l="28242" r="27462" t="8460"/>
            <a:stretch/>
          </p:blipFill>
          <p:spPr>
            <a:xfrm>
              <a:off x="8243150" y="14751550"/>
              <a:ext cx="3048350" cy="33051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6" name="Google Shape;196;p10"/>
          <p:cNvGrpSpPr/>
          <p:nvPr/>
        </p:nvGrpSpPr>
        <p:grpSpPr>
          <a:xfrm>
            <a:off x="14202412" y="1459637"/>
            <a:ext cx="1511473" cy="1511473"/>
            <a:chOff x="22077488" y="26703063"/>
            <a:chExt cx="5181600" cy="5181600"/>
          </a:xfrm>
        </p:grpSpPr>
        <p:sp>
          <p:nvSpPr>
            <p:cNvPr id="197" name="Google Shape;197;p10"/>
            <p:cNvSpPr/>
            <p:nvPr/>
          </p:nvSpPr>
          <p:spPr>
            <a:xfrm>
              <a:off x="22077488" y="26703063"/>
              <a:ext cx="5181600" cy="5181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8" name="Google Shape;198;p10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22229888" y="28273461"/>
              <a:ext cx="4876800" cy="24217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10"/>
          <p:cNvPicPr preferRelativeResize="0"/>
          <p:nvPr/>
        </p:nvPicPr>
        <p:blipFill rotWithShape="1">
          <a:blip r:embed="rId28">
            <a:alphaModFix/>
          </a:blip>
          <a:srcRect b="30289" l="23761" r="23529" t="0"/>
          <a:stretch/>
        </p:blipFill>
        <p:spPr>
          <a:xfrm>
            <a:off x="14135095" y="4200975"/>
            <a:ext cx="1646079" cy="1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 rotWithShape="1">
          <a:blip r:embed="rId29">
            <a:alphaModFix/>
          </a:blip>
          <a:srcRect b="3970" l="14668" r="22620" t="3702"/>
          <a:stretch/>
        </p:blipFill>
        <p:spPr>
          <a:xfrm>
            <a:off x="10949138" y="1521750"/>
            <a:ext cx="1422600" cy="1478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0793200" y="4245425"/>
            <a:ext cx="1422300" cy="1422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10"/>
          <p:cNvGrpSpPr/>
          <p:nvPr/>
        </p:nvGrpSpPr>
        <p:grpSpPr>
          <a:xfrm>
            <a:off x="20786809" y="1494999"/>
            <a:ext cx="1426434" cy="1426434"/>
            <a:chOff x="15570675" y="14226050"/>
            <a:chExt cx="4131000" cy="4131000"/>
          </a:xfrm>
        </p:grpSpPr>
        <p:sp>
          <p:nvSpPr>
            <p:cNvPr id="203" name="Google Shape;203;p10"/>
            <p:cNvSpPr/>
            <p:nvPr/>
          </p:nvSpPr>
          <p:spPr>
            <a:xfrm>
              <a:off x="15570675" y="14226050"/>
              <a:ext cx="4131000" cy="4131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4" name="Google Shape;204;p10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16078875" y="14720599"/>
              <a:ext cx="3114600" cy="31419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1629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/>
          <p:nvPr/>
        </p:nvSpPr>
        <p:spPr>
          <a:xfrm>
            <a:off x="1016127" y="1524000"/>
            <a:ext cx="54108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800"/>
              <a:buFont typeface="Inter SemiBold"/>
              <a:buNone/>
            </a:pPr>
            <a:r>
              <a:rPr b="0" i="0" lang="en-US" sz="4800" u="none" cap="none" strike="noStrike">
                <a:solidFill>
                  <a:srgbClr val="FAFAFA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Agenda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825603" y="7302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1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2286286" y="7302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Introduction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825603" y="86360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rgbClr val="FAFAFA"/>
                </a:solidFill>
                <a:latin typeface="Inter Light"/>
                <a:ea typeface="Inter Light"/>
                <a:cs typeface="Inter Light"/>
                <a:sym typeface="Inter Light"/>
              </a:rPr>
              <a:t>2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2286286" y="86360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rgbClr val="FAFAFA"/>
                </a:solidFill>
                <a:latin typeface="Inter"/>
                <a:ea typeface="Inter"/>
                <a:cs typeface="Inter"/>
                <a:sym typeface="Inter"/>
              </a:rPr>
              <a:t>Case Study: Manasquan, NJ</a:t>
            </a:r>
            <a:endParaRPr b="0" i="0" sz="9000" u="none" cap="none" strike="noStrike">
              <a:solidFill>
                <a:srgbClr val="FAFA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825603" y="9969500"/>
            <a:ext cx="11430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 Light"/>
              <a:buNone/>
            </a:pPr>
            <a:r>
              <a:rPr lang="en-US" sz="9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3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2286286" y="9969500"/>
            <a:ext cx="208305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9000"/>
              <a:buFont typeface="Inter"/>
              <a:buNone/>
            </a:pPr>
            <a:r>
              <a:rPr b="1" lang="en-US" sz="9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Walkthrough</a:t>
            </a:r>
            <a:endParaRPr b="0" i="0" sz="9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/>
          <p:nvPr/>
        </p:nvSpPr>
        <p:spPr>
          <a:xfrm>
            <a:off x="1016125" y="2400300"/>
            <a:ext cx="5583300" cy="5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11B"/>
              </a:buClr>
              <a:buSzPts val="4800"/>
              <a:buFont typeface="Inter SemiBold"/>
              <a:buNone/>
            </a:pPr>
            <a:r>
              <a:rPr b="1" lang="en-US" sz="480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Manasquan, NJ partnered </a:t>
            </a:r>
            <a:r>
              <a:rPr b="1" lang="en-US" sz="480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with</a:t>
            </a:r>
            <a:r>
              <a:rPr b="1" lang="en-US" sz="4800">
                <a:solidFill>
                  <a:srgbClr val="0C111B"/>
                </a:solidFill>
                <a:latin typeface="Inter"/>
                <a:ea typeface="Inter"/>
                <a:cs typeface="Inter"/>
                <a:sym typeface="Inter"/>
              </a:rPr>
              <a:t> Forerunner to consolidate their data and workflows.</a:t>
            </a:r>
            <a:endParaRPr b="1" i="0" sz="4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 " id="224" name="Google Shape;2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5658" y="1224625"/>
            <a:ext cx="2540318" cy="2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2"/>
          <p:cNvSpPr/>
          <p:nvPr/>
        </p:nvSpPr>
        <p:spPr>
          <a:xfrm>
            <a:off x="21465658" y="1224625"/>
            <a:ext cx="2540400" cy="25401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26" name="Google Shape;22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27" y="12954000"/>
            <a:ext cx="199282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84" y="12803364"/>
            <a:ext cx="2195999" cy="2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/>
          <p:nvPr/>
        </p:nvSpPr>
        <p:spPr>
          <a:xfrm>
            <a:off x="1016125" y="1524000"/>
            <a:ext cx="2196000" cy="522900"/>
          </a:xfrm>
          <a:prstGeom prst="rect">
            <a:avLst/>
          </a:prstGeom>
          <a:solidFill>
            <a:srgbClr val="2868EA">
              <a:alpha val="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"/>
          <p:cNvSpPr/>
          <p:nvPr/>
        </p:nvSpPr>
        <p:spPr>
          <a:xfrm>
            <a:off x="1016250" y="1524000"/>
            <a:ext cx="19929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868EA"/>
              </a:buClr>
              <a:buSzPts val="1600"/>
              <a:buFont typeface="Inter"/>
              <a:buNone/>
            </a:pP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MANASQUAN</a:t>
            </a:r>
            <a:r>
              <a:rPr b="1" lang="en-US" sz="1600">
                <a:solidFill>
                  <a:srgbClr val="2868EA"/>
                </a:solidFill>
                <a:latin typeface="Inter"/>
                <a:ea typeface="Inter"/>
                <a:cs typeface="Inter"/>
                <a:sym typeface="Inter"/>
              </a:rPr>
              <a:t>, NJ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0" name="Google Shape;230;p12"/>
          <p:cNvGrpSpPr/>
          <p:nvPr/>
        </p:nvGrpSpPr>
        <p:grpSpPr>
          <a:xfrm>
            <a:off x="8810625" y="1725450"/>
            <a:ext cx="15576400" cy="674850"/>
            <a:chOff x="8802212" y="850889"/>
            <a:chExt cx="15656247" cy="674985"/>
          </a:xfrm>
        </p:grpSpPr>
        <p:pic>
          <p:nvPicPr>
            <p:cNvPr descr=" " id="231" name="Google Shape;231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02212" y="850889"/>
              <a:ext cx="15656247" cy="6749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12"/>
            <p:cNvSpPr/>
            <p:nvPr/>
          </p:nvSpPr>
          <p:spPr>
            <a:xfrm>
              <a:off x="9099240" y="1080399"/>
              <a:ext cx="216000" cy="216000"/>
            </a:xfrm>
            <a:prstGeom prst="ellipse">
              <a:avLst/>
            </a:prstGeom>
            <a:solidFill>
              <a:srgbClr val="FF4E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2"/>
            <p:cNvSpPr/>
            <p:nvPr/>
          </p:nvSpPr>
          <p:spPr>
            <a:xfrm>
              <a:off x="9477263" y="1080399"/>
              <a:ext cx="216000" cy="216000"/>
            </a:xfrm>
            <a:prstGeom prst="ellipse">
              <a:avLst/>
            </a:prstGeom>
            <a:solidFill>
              <a:srgbClr val="FFA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>
              <a:off x="9855311" y="1080399"/>
              <a:ext cx="216000" cy="216000"/>
            </a:xfrm>
            <a:prstGeom prst="ellipse">
              <a:avLst/>
            </a:prstGeom>
            <a:solidFill>
              <a:srgbClr val="7ED3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5" name="Google Shape;23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0625" y="2400299"/>
            <a:ext cx="15576399" cy="1131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