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313" r:id="rId2"/>
    <p:sldId id="284" r:id="rId3"/>
    <p:sldId id="729" r:id="rId4"/>
    <p:sldId id="719" r:id="rId5"/>
    <p:sldId id="261" r:id="rId6"/>
    <p:sldId id="389" r:id="rId7"/>
    <p:sldId id="727" r:id="rId8"/>
    <p:sldId id="728" r:id="rId9"/>
    <p:sldId id="352" r:id="rId10"/>
    <p:sldId id="720" r:id="rId11"/>
    <p:sldId id="721" r:id="rId12"/>
    <p:sldId id="723" r:id="rId13"/>
    <p:sldId id="724" r:id="rId14"/>
    <p:sldId id="725" r:id="rId15"/>
    <p:sldId id="314" r:id="rId16"/>
    <p:sldId id="315" r:id="rId17"/>
    <p:sldId id="286" r:id="rId18"/>
    <p:sldId id="726" r:id="rId19"/>
    <p:sldId id="393" r:id="rId20"/>
  </p:sldIdLst>
  <p:sldSz cx="12192000" cy="6858000"/>
  <p:notesSz cx="6858000" cy="9144000"/>
  <p:defaultText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00" userDrawn="1">
          <p15:clr>
            <a:srgbClr val="A4A3A4"/>
          </p15:clr>
        </p15:guide>
        <p15:guide id="2" pos="3840" userDrawn="1">
          <p15:clr>
            <a:srgbClr val="A4A3A4"/>
          </p15:clr>
        </p15:guide>
        <p15:guide id="3" orient="horz" pos="2424" userDrawn="1">
          <p15:clr>
            <a:srgbClr val="A4A3A4"/>
          </p15:clr>
        </p15:guide>
        <p15:guide id="4" orient="horz" pos="3480" userDrawn="1">
          <p15:clr>
            <a:srgbClr val="A4A3A4"/>
          </p15:clr>
        </p15:guide>
        <p15:guide id="5" pos="1872" userDrawn="1">
          <p15:clr>
            <a:srgbClr val="A4A3A4"/>
          </p15:clr>
        </p15:guide>
        <p15:guide id="6" pos="561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688A826-E010-35CD-520B-383BE3B00BED}" name="Gabriela Harrod" initials="GH" userId="S::gharrod@stevens.edu::bb5648e7-5444-423e-af1c-7c0643b0412f" providerId="AD"/>
  <p188:author id="{74032E33-9567-DC8E-3818-9C6E4F112D8C}" name="Stacey Greene" initials="SG" userId="S::agreene@stevens.edu::8691361d-68f7-40e3-a002-b2b2c8069a87" providerId="AD"/>
  <p188:author id="{2A4F7E43-EBB0-0F1B-D6B6-BAAAF8F6FE92}" name="Kristen Daily" initials="KD" userId="S::kdaily1@stevens.edu::d8b303e7-f428-4259-b2e0-d95d928cb87f" providerId="AD"/>
  <p188:author id="{2568237B-8E4F-8CB0-5161-8D793F848834}" name="Beth McGrath" initials="BM" userId="S::prescos@stevens.edu::657ff811-4f33-4524-93f7-4c29754a249d" providerId="AD"/>
  <p188:author id="{FBD2488D-4144-20D1-5D7F-F04FA6F2C25D}" name="Paul Karr" initials="PK" userId="S::pkarr@stevens.edu::f5f05150-cc04-49e9-a6d4-d8b6f0697623" providerId="AD"/>
  <p188:author id="{FE5C44A8-1152-C41E-4E4B-9851BDBFC2B1}" name="Rebecca Markley" initials="RM" userId="S::rmarkley@stevens.edu::aa434740-dae6-49da-a337-ca2d4b53603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DA1A08-9653-4C98-9CBF-F42FD3FADBE0}" v="315" dt="2025-03-18T18:45:56.7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114" y="792"/>
      </p:cViewPr>
      <p:guideLst>
        <p:guide orient="horz" pos="1200"/>
        <p:guide pos="3840"/>
        <p:guide orient="horz" pos="2424"/>
        <p:guide orient="horz" pos="3480"/>
        <p:guide pos="1872"/>
        <p:guide pos="56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ilip Orton" userId="3dba1c01-288f-4bb9-b316-6149922c555b" providerId="ADAL" clId="{A6DA1A08-9653-4C98-9CBF-F42FD3FADBE0}"/>
    <pc:docChg chg="undo redo custSel addSld modSld">
      <pc:chgData name="Philip Orton" userId="3dba1c01-288f-4bb9-b316-6149922c555b" providerId="ADAL" clId="{A6DA1A08-9653-4C98-9CBF-F42FD3FADBE0}" dt="2025-03-18T18:45:56.770" v="803" actId="20577"/>
      <pc:docMkLst>
        <pc:docMk/>
      </pc:docMkLst>
      <pc:sldChg chg="modSp mod">
        <pc:chgData name="Philip Orton" userId="3dba1c01-288f-4bb9-b316-6149922c555b" providerId="ADAL" clId="{A6DA1A08-9653-4C98-9CBF-F42FD3FADBE0}" dt="2025-03-18T18:38:50.857" v="609"/>
        <pc:sldMkLst>
          <pc:docMk/>
          <pc:sldMk cId="2475544186" sldId="261"/>
        </pc:sldMkLst>
        <pc:spChg chg="mod">
          <ac:chgData name="Philip Orton" userId="3dba1c01-288f-4bb9-b316-6149922c555b" providerId="ADAL" clId="{A6DA1A08-9653-4C98-9CBF-F42FD3FADBE0}" dt="2025-03-18T18:38:50.857" v="609"/>
          <ac:spMkLst>
            <pc:docMk/>
            <pc:sldMk cId="2475544186" sldId="261"/>
            <ac:spMk id="5" creationId="{F23F4E67-E0AB-ECC7-4AC6-0825F6A4267E}"/>
          </ac:spMkLst>
        </pc:spChg>
      </pc:sldChg>
      <pc:sldChg chg="modSp mod">
        <pc:chgData name="Philip Orton" userId="3dba1c01-288f-4bb9-b316-6149922c555b" providerId="ADAL" clId="{A6DA1A08-9653-4C98-9CBF-F42FD3FADBE0}" dt="2025-03-18T18:32:21.415" v="499" actId="6549"/>
        <pc:sldMkLst>
          <pc:docMk/>
          <pc:sldMk cId="3445025661" sldId="284"/>
        </pc:sldMkLst>
        <pc:spChg chg="mod">
          <ac:chgData name="Philip Orton" userId="3dba1c01-288f-4bb9-b316-6149922c555b" providerId="ADAL" clId="{A6DA1A08-9653-4C98-9CBF-F42FD3FADBE0}" dt="2025-03-18T18:32:21.415" v="499" actId="6549"/>
          <ac:spMkLst>
            <pc:docMk/>
            <pc:sldMk cId="3445025661" sldId="284"/>
            <ac:spMk id="8" creationId="{9DD502BB-11DA-5269-6958-C46841AB80DC}"/>
          </ac:spMkLst>
        </pc:spChg>
      </pc:sldChg>
      <pc:sldChg chg="modSp mod">
        <pc:chgData name="Philip Orton" userId="3dba1c01-288f-4bb9-b316-6149922c555b" providerId="ADAL" clId="{A6DA1A08-9653-4C98-9CBF-F42FD3FADBE0}" dt="2025-03-18T18:45:00.585" v="775" actId="14100"/>
        <pc:sldMkLst>
          <pc:docMk/>
          <pc:sldMk cId="3011194275" sldId="314"/>
        </pc:sldMkLst>
        <pc:grpChg chg="mod">
          <ac:chgData name="Philip Orton" userId="3dba1c01-288f-4bb9-b316-6149922c555b" providerId="ADAL" clId="{A6DA1A08-9653-4C98-9CBF-F42FD3FADBE0}" dt="2025-03-18T18:45:00.585" v="775" actId="14100"/>
          <ac:grpSpMkLst>
            <pc:docMk/>
            <pc:sldMk cId="3011194275" sldId="314"/>
            <ac:grpSpMk id="10" creationId="{C693A402-BFB0-1788-7642-5D1E69A7D03B}"/>
          </ac:grpSpMkLst>
        </pc:grpChg>
      </pc:sldChg>
      <pc:sldChg chg="modSp mod">
        <pc:chgData name="Philip Orton" userId="3dba1c01-288f-4bb9-b316-6149922c555b" providerId="ADAL" clId="{A6DA1A08-9653-4C98-9CBF-F42FD3FADBE0}" dt="2025-03-18T18:39:38.422" v="610" actId="2711"/>
        <pc:sldMkLst>
          <pc:docMk/>
          <pc:sldMk cId="1218001649" sldId="352"/>
        </pc:sldMkLst>
        <pc:spChg chg="mod">
          <ac:chgData name="Philip Orton" userId="3dba1c01-288f-4bb9-b316-6149922c555b" providerId="ADAL" clId="{A6DA1A08-9653-4C98-9CBF-F42FD3FADBE0}" dt="2025-03-18T18:35:12.831" v="502" actId="947"/>
          <ac:spMkLst>
            <pc:docMk/>
            <pc:sldMk cId="1218001649" sldId="352"/>
            <ac:spMk id="9" creationId="{86FED12B-98A7-4C5C-8720-EAFD106E68F3}"/>
          </ac:spMkLst>
        </pc:spChg>
        <pc:spChg chg="mod">
          <ac:chgData name="Philip Orton" userId="3dba1c01-288f-4bb9-b316-6149922c555b" providerId="ADAL" clId="{A6DA1A08-9653-4C98-9CBF-F42FD3FADBE0}" dt="2025-03-18T18:39:38.422" v="610" actId="2711"/>
          <ac:spMkLst>
            <pc:docMk/>
            <pc:sldMk cId="1218001649" sldId="352"/>
            <ac:spMk id="15" creationId="{00000000-0000-0000-0000-000000000000}"/>
          </ac:spMkLst>
        </pc:spChg>
      </pc:sldChg>
      <pc:sldChg chg="modSp mod">
        <pc:chgData name="Philip Orton" userId="3dba1c01-288f-4bb9-b316-6149922c555b" providerId="ADAL" clId="{A6DA1A08-9653-4C98-9CBF-F42FD3FADBE0}" dt="2025-03-18T18:37:25.274" v="601" actId="1035"/>
        <pc:sldMkLst>
          <pc:docMk/>
          <pc:sldMk cId="175687260" sldId="389"/>
        </pc:sldMkLst>
        <pc:spChg chg="mod">
          <ac:chgData name="Philip Orton" userId="3dba1c01-288f-4bb9-b316-6149922c555b" providerId="ADAL" clId="{A6DA1A08-9653-4C98-9CBF-F42FD3FADBE0}" dt="2025-03-18T18:37:21.123" v="576" actId="1036"/>
          <ac:spMkLst>
            <pc:docMk/>
            <pc:sldMk cId="175687260" sldId="389"/>
            <ac:spMk id="6" creationId="{974D5F97-E7A2-4BDE-3B30-9C2B45368F39}"/>
          </ac:spMkLst>
        </pc:spChg>
        <pc:picChg chg="mod">
          <ac:chgData name="Philip Orton" userId="3dba1c01-288f-4bb9-b316-6149922c555b" providerId="ADAL" clId="{A6DA1A08-9653-4C98-9CBF-F42FD3FADBE0}" dt="2025-03-18T18:37:25.274" v="601" actId="1035"/>
          <ac:picMkLst>
            <pc:docMk/>
            <pc:sldMk cId="175687260" sldId="389"/>
            <ac:picMk id="7" creationId="{8E2D594C-229D-5849-FF4D-013E7B9D8811}"/>
          </ac:picMkLst>
        </pc:picChg>
      </pc:sldChg>
      <pc:sldChg chg="modSp mod">
        <pc:chgData name="Philip Orton" userId="3dba1c01-288f-4bb9-b316-6149922c555b" providerId="ADAL" clId="{A6DA1A08-9653-4C98-9CBF-F42FD3FADBE0}" dt="2025-03-18T17:20:01.818" v="460" actId="1037"/>
        <pc:sldMkLst>
          <pc:docMk/>
          <pc:sldMk cId="2714111909" sldId="393"/>
        </pc:sldMkLst>
        <pc:picChg chg="mod">
          <ac:chgData name="Philip Orton" userId="3dba1c01-288f-4bb9-b316-6149922c555b" providerId="ADAL" clId="{A6DA1A08-9653-4C98-9CBF-F42FD3FADBE0}" dt="2025-03-18T17:20:01.818" v="460" actId="1037"/>
          <ac:picMkLst>
            <pc:docMk/>
            <pc:sldMk cId="2714111909" sldId="393"/>
            <ac:picMk id="6" creationId="{18C9A397-6853-03C7-F892-72B8F047C922}"/>
          </ac:picMkLst>
        </pc:picChg>
      </pc:sldChg>
      <pc:sldChg chg="addSp modSp mod">
        <pc:chgData name="Philip Orton" userId="3dba1c01-288f-4bb9-b316-6149922c555b" providerId="ADAL" clId="{A6DA1A08-9653-4C98-9CBF-F42FD3FADBE0}" dt="2025-03-18T17:25:51.838" v="496" actId="6549"/>
        <pc:sldMkLst>
          <pc:docMk/>
          <pc:sldMk cId="1049368410" sldId="725"/>
        </pc:sldMkLst>
        <pc:spChg chg="add">
          <ac:chgData name="Philip Orton" userId="3dba1c01-288f-4bb9-b316-6149922c555b" providerId="ADAL" clId="{A6DA1A08-9653-4C98-9CBF-F42FD3FADBE0}" dt="2025-03-18T17:23:58.986" v="463"/>
          <ac:spMkLst>
            <pc:docMk/>
            <pc:sldMk cId="1049368410" sldId="725"/>
            <ac:spMk id="3" creationId="{3B539578-6C23-A3D7-5E9A-7D1F9E7BE6A1}"/>
          </ac:spMkLst>
        </pc:spChg>
        <pc:spChg chg="mod">
          <ac:chgData name="Philip Orton" userId="3dba1c01-288f-4bb9-b316-6149922c555b" providerId="ADAL" clId="{A6DA1A08-9653-4C98-9CBF-F42FD3FADBE0}" dt="2025-03-18T17:25:51.838" v="496" actId="6549"/>
          <ac:spMkLst>
            <pc:docMk/>
            <pc:sldMk cId="1049368410" sldId="725"/>
            <ac:spMk id="4" creationId="{2ADB5442-0DC4-1147-0828-7A8F71FE631C}"/>
          </ac:spMkLst>
        </pc:spChg>
      </pc:sldChg>
      <pc:sldChg chg="modSp mod">
        <pc:chgData name="Philip Orton" userId="3dba1c01-288f-4bb9-b316-6149922c555b" providerId="ADAL" clId="{A6DA1A08-9653-4C98-9CBF-F42FD3FADBE0}" dt="2025-03-18T18:45:56.770" v="803" actId="20577"/>
        <pc:sldMkLst>
          <pc:docMk/>
          <pc:sldMk cId="3504403169" sldId="726"/>
        </pc:sldMkLst>
        <pc:spChg chg="mod">
          <ac:chgData name="Philip Orton" userId="3dba1c01-288f-4bb9-b316-6149922c555b" providerId="ADAL" clId="{A6DA1A08-9653-4C98-9CBF-F42FD3FADBE0}" dt="2025-03-18T18:45:56.770" v="803" actId="20577"/>
          <ac:spMkLst>
            <pc:docMk/>
            <pc:sldMk cId="3504403169" sldId="726"/>
            <ac:spMk id="4" creationId="{7CE545FD-BE3C-93F6-772D-74DFFB80C7B2}"/>
          </ac:spMkLst>
        </pc:spChg>
      </pc:sldChg>
      <pc:sldChg chg="addSp delSp modSp mod modAnim">
        <pc:chgData name="Philip Orton" userId="3dba1c01-288f-4bb9-b316-6149922c555b" providerId="ADAL" clId="{A6DA1A08-9653-4C98-9CBF-F42FD3FADBE0}" dt="2025-03-18T18:42:27.816" v="772"/>
        <pc:sldMkLst>
          <pc:docMk/>
          <pc:sldMk cId="246532739" sldId="727"/>
        </pc:sldMkLst>
        <pc:spChg chg="mod">
          <ac:chgData name="Philip Orton" userId="3dba1c01-288f-4bb9-b316-6149922c555b" providerId="ADAL" clId="{A6DA1A08-9653-4C98-9CBF-F42FD3FADBE0}" dt="2025-03-18T15:12:24.305" v="118" actId="27636"/>
          <ac:spMkLst>
            <pc:docMk/>
            <pc:sldMk cId="246532739" sldId="727"/>
            <ac:spMk id="2" creationId="{8D44C36E-D3CD-0F5F-80B6-821932E3F3F5}"/>
          </ac:spMkLst>
        </pc:spChg>
        <pc:spChg chg="add del mod">
          <ac:chgData name="Philip Orton" userId="3dba1c01-288f-4bb9-b316-6149922c555b" providerId="ADAL" clId="{A6DA1A08-9653-4C98-9CBF-F42FD3FADBE0}" dt="2025-03-18T15:20:00.368" v="274" actId="478"/>
          <ac:spMkLst>
            <pc:docMk/>
            <pc:sldMk cId="246532739" sldId="727"/>
            <ac:spMk id="3" creationId="{C1809CCD-5D82-CF33-273B-E8756612F7AE}"/>
          </ac:spMkLst>
        </pc:spChg>
        <pc:spChg chg="mod">
          <ac:chgData name="Philip Orton" userId="3dba1c01-288f-4bb9-b316-6149922c555b" providerId="ADAL" clId="{A6DA1A08-9653-4C98-9CBF-F42FD3FADBE0}" dt="2025-03-18T15:25:49.221" v="357" actId="20577"/>
          <ac:spMkLst>
            <pc:docMk/>
            <pc:sldMk cId="246532739" sldId="727"/>
            <ac:spMk id="5" creationId="{C2BF1698-8E76-F79C-BD71-08392FE9D179}"/>
          </ac:spMkLst>
        </pc:spChg>
        <pc:spChg chg="add mod">
          <ac:chgData name="Philip Orton" userId="3dba1c01-288f-4bb9-b316-6149922c555b" providerId="ADAL" clId="{A6DA1A08-9653-4C98-9CBF-F42FD3FADBE0}" dt="2025-03-18T18:40:54.980" v="622" actId="14100"/>
          <ac:spMkLst>
            <pc:docMk/>
            <pc:sldMk cId="246532739" sldId="727"/>
            <ac:spMk id="6" creationId="{036D384C-536F-92F1-130B-65DD83EF669D}"/>
          </ac:spMkLst>
        </pc:spChg>
        <pc:spChg chg="add mod">
          <ac:chgData name="Philip Orton" userId="3dba1c01-288f-4bb9-b316-6149922c555b" providerId="ADAL" clId="{A6DA1A08-9653-4C98-9CBF-F42FD3FADBE0}" dt="2025-03-18T15:20:28.400" v="285"/>
          <ac:spMkLst>
            <pc:docMk/>
            <pc:sldMk cId="246532739" sldId="727"/>
            <ac:spMk id="7" creationId="{2373F677-C97D-5B66-AE16-1BE572FA4FB0}"/>
          </ac:spMkLst>
        </pc:spChg>
        <pc:spChg chg="add mod">
          <ac:chgData name="Philip Orton" userId="3dba1c01-288f-4bb9-b316-6149922c555b" providerId="ADAL" clId="{A6DA1A08-9653-4C98-9CBF-F42FD3FADBE0}" dt="2025-03-18T18:41:49.537" v="771" actId="6549"/>
          <ac:spMkLst>
            <pc:docMk/>
            <pc:sldMk cId="246532739" sldId="727"/>
            <ac:spMk id="7" creationId="{37B24C26-8369-E690-8860-1946E5B1548D}"/>
          </ac:spMkLst>
        </pc:spChg>
        <pc:picChg chg="add mod modCrop">
          <ac:chgData name="Philip Orton" userId="3dba1c01-288f-4bb9-b316-6149922c555b" providerId="ADAL" clId="{A6DA1A08-9653-4C98-9CBF-F42FD3FADBE0}" dt="2025-03-18T15:26:43.251" v="443" actId="1036"/>
          <ac:picMkLst>
            <pc:docMk/>
            <pc:sldMk cId="246532739" sldId="727"/>
            <ac:picMk id="8" creationId="{EA06BF05-7C09-3D3B-C53C-8118316DED2B}"/>
          </ac:picMkLst>
        </pc:picChg>
        <pc:picChg chg="add mod">
          <ac:chgData name="Philip Orton" userId="3dba1c01-288f-4bb9-b316-6149922c555b" providerId="ADAL" clId="{A6DA1A08-9653-4C98-9CBF-F42FD3FADBE0}" dt="2025-03-18T15:26:36.082" v="412" actId="1035"/>
          <ac:picMkLst>
            <pc:docMk/>
            <pc:sldMk cId="246532739" sldId="727"/>
            <ac:picMk id="9" creationId="{65F067D1-54B1-99FE-2393-DCF9A7F3A8BB}"/>
          </ac:picMkLst>
        </pc:picChg>
      </pc:sldChg>
      <pc:sldChg chg="add">
        <pc:chgData name="Philip Orton" userId="3dba1c01-288f-4bb9-b316-6149922c555b" providerId="ADAL" clId="{A6DA1A08-9653-4C98-9CBF-F42FD3FADBE0}" dt="2025-03-18T14:26:23.890" v="116"/>
        <pc:sldMkLst>
          <pc:docMk/>
          <pc:sldMk cId="2982601432" sldId="72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948F17-CD88-C84D-81CB-EFB18C377763}" type="datetimeFigureOut">
              <a:rPr lang="en-US" smtClean="0"/>
              <a:t>3/20/2025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DB341C-843E-6244-9C40-DD933A1134AC}" type="slidenum">
              <a:rPr lang="en-US" smtClean="0"/>
              <a:t>‹#›</a:t>
            </a:fld>
            <a:endParaRPr lang="en-US"/>
          </a:p>
        </p:txBody>
      </p:sp>
    </p:spTree>
    <p:extLst>
      <p:ext uri="{BB962C8B-B14F-4D97-AF65-F5344CB8AC3E}">
        <p14:creationId xmlns:p14="http://schemas.microsoft.com/office/powerpoint/2010/main" val="1186247763"/>
      </p:ext>
    </p:extLst>
  </p:cSld>
  <p:clrMap bg1="lt1" tx1="dk1" bg2="lt2" tx2="dk2" accent1="accent1" accent2="accent2" accent3="accent3" accent4="accent4" accent5="accent5" accent6="accent6" hlink="hlink" folHlink="folHlink"/>
  <p:notesStyle>
    <a:lvl1pPr marL="0" algn="l" defTabSz="914354" rtl="0" eaLnBrk="1" latinLnBrk="0" hangingPunct="1">
      <a:defRPr sz="1200" kern="1200">
        <a:solidFill>
          <a:schemeClr val="tx1"/>
        </a:solidFill>
        <a:latin typeface="+mn-lt"/>
        <a:ea typeface="+mn-ea"/>
        <a:cs typeface="+mn-cs"/>
      </a:defRPr>
    </a:lvl1pPr>
    <a:lvl2pPr marL="457178" algn="l" defTabSz="914354" rtl="0" eaLnBrk="1" latinLnBrk="0" hangingPunct="1">
      <a:defRPr sz="1200" kern="1200">
        <a:solidFill>
          <a:schemeClr val="tx1"/>
        </a:solidFill>
        <a:latin typeface="+mn-lt"/>
        <a:ea typeface="+mn-ea"/>
        <a:cs typeface="+mn-cs"/>
      </a:defRPr>
    </a:lvl2pPr>
    <a:lvl3pPr marL="914354" algn="l" defTabSz="914354" rtl="0" eaLnBrk="1" latinLnBrk="0" hangingPunct="1">
      <a:defRPr sz="1200" kern="1200">
        <a:solidFill>
          <a:schemeClr val="tx1"/>
        </a:solidFill>
        <a:latin typeface="+mn-lt"/>
        <a:ea typeface="+mn-ea"/>
        <a:cs typeface="+mn-cs"/>
      </a:defRPr>
    </a:lvl3pPr>
    <a:lvl4pPr marL="1371532" algn="l" defTabSz="914354" rtl="0" eaLnBrk="1" latinLnBrk="0" hangingPunct="1">
      <a:defRPr sz="1200" kern="1200">
        <a:solidFill>
          <a:schemeClr val="tx1"/>
        </a:solidFill>
        <a:latin typeface="+mn-lt"/>
        <a:ea typeface="+mn-ea"/>
        <a:cs typeface="+mn-cs"/>
      </a:defRPr>
    </a:lvl4pPr>
    <a:lvl5pPr marL="1828709" algn="l" defTabSz="914354" rtl="0" eaLnBrk="1" latinLnBrk="0" hangingPunct="1">
      <a:defRPr sz="1200" kern="1200">
        <a:solidFill>
          <a:schemeClr val="tx1"/>
        </a:solidFill>
        <a:latin typeface="+mn-lt"/>
        <a:ea typeface="+mn-ea"/>
        <a:cs typeface="+mn-cs"/>
      </a:defRPr>
    </a:lvl5pPr>
    <a:lvl6pPr marL="2285886" algn="l" defTabSz="914354" rtl="0" eaLnBrk="1" latinLnBrk="0" hangingPunct="1">
      <a:defRPr sz="1200" kern="1200">
        <a:solidFill>
          <a:schemeClr val="tx1"/>
        </a:solidFill>
        <a:latin typeface="+mn-lt"/>
        <a:ea typeface="+mn-ea"/>
        <a:cs typeface="+mn-cs"/>
      </a:defRPr>
    </a:lvl6pPr>
    <a:lvl7pPr marL="2743062" algn="l" defTabSz="914354" rtl="0" eaLnBrk="1" latinLnBrk="0" hangingPunct="1">
      <a:defRPr sz="1200" kern="1200">
        <a:solidFill>
          <a:schemeClr val="tx1"/>
        </a:solidFill>
        <a:latin typeface="+mn-lt"/>
        <a:ea typeface="+mn-ea"/>
        <a:cs typeface="+mn-cs"/>
      </a:defRPr>
    </a:lvl7pPr>
    <a:lvl8pPr marL="3200240" algn="l" defTabSz="914354" rtl="0" eaLnBrk="1" latinLnBrk="0" hangingPunct="1">
      <a:defRPr sz="1200" kern="1200">
        <a:solidFill>
          <a:schemeClr val="tx1"/>
        </a:solidFill>
        <a:latin typeface="+mn-lt"/>
        <a:ea typeface="+mn-ea"/>
        <a:cs typeface="+mn-cs"/>
      </a:defRPr>
    </a:lvl8pPr>
    <a:lvl9pPr marL="3657418" algn="l" defTabSz="91435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5DB341C-843E-6244-9C40-DD933A1134AC}" type="slidenum">
              <a:rPr lang="en-US" smtClean="0"/>
              <a:t>2</a:t>
            </a:fld>
            <a:endParaRPr lang="en-US"/>
          </a:p>
        </p:txBody>
      </p:sp>
    </p:spTree>
    <p:extLst>
      <p:ext uri="{BB962C8B-B14F-4D97-AF65-F5344CB8AC3E}">
        <p14:creationId xmlns:p14="http://schemas.microsoft.com/office/powerpoint/2010/main" val="3687203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a:t>The baseline</a:t>
            </a:r>
            <a:r>
              <a:rPr lang="en-US" sz="1050" baseline="0"/>
              <a:t> assessment used here is probably the one that is closest to the median of prior recent assessments shown in the prior figure. We want a model-based result so that we can map flooding, so a central estimate of all the curves won’t work because it would only apply to the Battery tide gauge location.</a:t>
            </a:r>
            <a:endParaRPr lang="en-US" sz="1050"/>
          </a:p>
        </p:txBody>
      </p:sp>
      <p:sp>
        <p:nvSpPr>
          <p:cNvPr id="4" name="Slide Number Placeholder 3"/>
          <p:cNvSpPr>
            <a:spLocks noGrp="1"/>
          </p:cNvSpPr>
          <p:nvPr>
            <p:ph type="sldNum" sz="quarter" idx="10"/>
          </p:nvPr>
        </p:nvSpPr>
        <p:spPr/>
        <p:txBody>
          <a:bodyPr/>
          <a:lstStyle/>
          <a:p>
            <a:fld id="{33BB502C-5659-4800-8F33-DA11AC9D8D57}" type="slidenum">
              <a:rPr lang="en-US" smtClean="0"/>
              <a:t>9</a:t>
            </a:fld>
            <a:endParaRPr lang="en-US"/>
          </a:p>
        </p:txBody>
      </p:sp>
    </p:spTree>
    <p:extLst>
      <p:ext uri="{BB962C8B-B14F-4D97-AF65-F5344CB8AC3E}">
        <p14:creationId xmlns:p14="http://schemas.microsoft.com/office/powerpoint/2010/main" val="937430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 specifically of the high resolution – “predicted down to 10-foot spatial scales, resolving water flow down streets”</a:t>
            </a:r>
          </a:p>
        </p:txBody>
      </p:sp>
      <p:sp>
        <p:nvSpPr>
          <p:cNvPr id="4" name="Slide Number Placeholder 3"/>
          <p:cNvSpPr>
            <a:spLocks noGrp="1"/>
          </p:cNvSpPr>
          <p:nvPr>
            <p:ph type="sldNum" sz="quarter" idx="5"/>
          </p:nvPr>
        </p:nvSpPr>
        <p:spPr/>
        <p:txBody>
          <a:bodyPr/>
          <a:lstStyle/>
          <a:p>
            <a:fld id="{C5DB341C-843E-6244-9C40-DD933A1134AC}" type="slidenum">
              <a:rPr lang="en-US" smtClean="0"/>
              <a:t>16</a:t>
            </a:fld>
            <a:endParaRPr lang="en-US"/>
          </a:p>
        </p:txBody>
      </p:sp>
    </p:spTree>
    <p:extLst>
      <p:ext uri="{BB962C8B-B14F-4D97-AF65-F5344CB8AC3E}">
        <p14:creationId xmlns:p14="http://schemas.microsoft.com/office/powerpoint/2010/main" val="2886465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5DB341C-843E-6244-9C40-DD933A1134AC}" type="slidenum">
              <a:rPr lang="en-US" smtClean="0"/>
              <a:t>17</a:t>
            </a:fld>
            <a:endParaRPr lang="en-US"/>
          </a:p>
        </p:txBody>
      </p:sp>
    </p:spTree>
    <p:extLst>
      <p:ext uri="{BB962C8B-B14F-4D97-AF65-F5344CB8AC3E}">
        <p14:creationId xmlns:p14="http://schemas.microsoft.com/office/powerpoint/2010/main" val="29766102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3" name="Picture 12" descr="Background pattern&#10;&#10;Description automatically generated">
            <a:extLst>
              <a:ext uri="{FF2B5EF4-FFF2-40B4-BE49-F238E27FC236}">
                <a16:creationId xmlns:a16="http://schemas.microsoft.com/office/drawing/2014/main" id="{7BEC07CF-DE1C-5A16-AFE3-58045ECDE00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5168D54-7A73-18F8-ADFA-A2790DA6BE4A}"/>
              </a:ext>
            </a:extLst>
          </p:cNvPr>
          <p:cNvSpPr>
            <a:spLocks noGrp="1"/>
          </p:cNvSpPr>
          <p:nvPr>
            <p:ph type="ctrTitle" hasCustomPrompt="1"/>
          </p:nvPr>
        </p:nvSpPr>
        <p:spPr>
          <a:xfrm>
            <a:off x="4249881" y="2504921"/>
            <a:ext cx="7280733" cy="2061531"/>
          </a:xfrm>
        </p:spPr>
        <p:txBody>
          <a:bodyPr anchor="b">
            <a:normAutofit/>
          </a:bodyPr>
          <a:lstStyle>
            <a:lvl1pPr algn="r">
              <a:defRPr sz="5400" b="0" i="0">
                <a:solidFill>
                  <a:schemeClr val="bg1"/>
                </a:solidFill>
                <a:latin typeface="Saira Condensed Condensed Light" pitchFamily="2" charset="77"/>
              </a:defRPr>
            </a:lvl1pPr>
          </a:lstStyle>
          <a:p>
            <a:r>
              <a:rPr lang="en-US"/>
              <a:t>CLICK TO EDIT TITLE</a:t>
            </a:r>
          </a:p>
        </p:txBody>
      </p:sp>
      <p:sp>
        <p:nvSpPr>
          <p:cNvPr id="3" name="Subtitle 2">
            <a:extLst>
              <a:ext uri="{FF2B5EF4-FFF2-40B4-BE49-F238E27FC236}">
                <a16:creationId xmlns:a16="http://schemas.microsoft.com/office/drawing/2014/main" id="{58C8A321-3799-3D0C-D5A4-CA5C30A7CB56}"/>
              </a:ext>
            </a:extLst>
          </p:cNvPr>
          <p:cNvSpPr>
            <a:spLocks noGrp="1"/>
          </p:cNvSpPr>
          <p:nvPr>
            <p:ph type="subTitle" idx="1" hasCustomPrompt="1"/>
          </p:nvPr>
        </p:nvSpPr>
        <p:spPr>
          <a:xfrm>
            <a:off x="4488873" y="4591369"/>
            <a:ext cx="7041742" cy="934635"/>
          </a:xfrm>
        </p:spPr>
        <p:txBody>
          <a:bodyPr>
            <a:normAutofit/>
          </a:bodyPr>
          <a:lstStyle>
            <a:lvl1pPr marL="0" indent="0" algn="r">
              <a:buNone/>
              <a:defRPr sz="2000" b="0" i="0">
                <a:solidFill>
                  <a:schemeClr val="bg1"/>
                </a:solidFill>
                <a:latin typeface="IBM Plex Sans" panose="020B0503050203000203"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subtitle</a:t>
            </a:r>
          </a:p>
        </p:txBody>
      </p:sp>
      <p:sp>
        <p:nvSpPr>
          <p:cNvPr id="17" name="Text Placeholder 16">
            <a:extLst>
              <a:ext uri="{FF2B5EF4-FFF2-40B4-BE49-F238E27FC236}">
                <a16:creationId xmlns:a16="http://schemas.microsoft.com/office/drawing/2014/main" id="{E6F838CB-CD72-2334-C381-9BF56F85A624}"/>
              </a:ext>
            </a:extLst>
          </p:cNvPr>
          <p:cNvSpPr>
            <a:spLocks noGrp="1"/>
          </p:cNvSpPr>
          <p:nvPr>
            <p:ph type="body" sz="quarter" idx="11" hasCustomPrompt="1"/>
          </p:nvPr>
        </p:nvSpPr>
        <p:spPr>
          <a:xfrm>
            <a:off x="4675910" y="5690085"/>
            <a:ext cx="6854708" cy="422507"/>
          </a:xfrm>
        </p:spPr>
        <p:txBody>
          <a:bodyPr>
            <a:normAutofit/>
          </a:bodyPr>
          <a:lstStyle>
            <a:lvl1pPr marL="0" indent="0" algn="r">
              <a:buNone/>
              <a:defRPr sz="1800" b="1" i="0">
                <a:solidFill>
                  <a:schemeClr val="bg1"/>
                </a:solidFill>
                <a:latin typeface="IBM Plex Sans SemiBold" panose="020B0503050203000203" pitchFamily="34" charset="0"/>
              </a:defRPr>
            </a:lvl1pPr>
            <a:lvl2pPr marL="457178" indent="0" algn="r">
              <a:buNone/>
              <a:defRPr/>
            </a:lvl2pPr>
            <a:lvl3pPr marL="914354" indent="0" algn="r">
              <a:buNone/>
              <a:defRPr/>
            </a:lvl3pPr>
            <a:lvl4pPr marL="1371532" indent="0" algn="r">
              <a:buNone/>
              <a:defRPr/>
            </a:lvl4pPr>
            <a:lvl5pPr marL="1828709" indent="0" algn="r">
              <a:buNone/>
              <a:defRPr/>
            </a:lvl5pPr>
          </a:lstStyle>
          <a:p>
            <a:pPr lvl="0"/>
            <a:r>
              <a:rPr lang="en-US"/>
              <a:t>PRESENTER’S NAME</a:t>
            </a:r>
          </a:p>
        </p:txBody>
      </p:sp>
      <p:sp>
        <p:nvSpPr>
          <p:cNvPr id="4" name="Date Placeholder 3">
            <a:extLst>
              <a:ext uri="{FF2B5EF4-FFF2-40B4-BE49-F238E27FC236}">
                <a16:creationId xmlns:a16="http://schemas.microsoft.com/office/drawing/2014/main" id="{EB9B160D-2B04-EFF9-9233-5CF3861AACE8}"/>
              </a:ext>
            </a:extLst>
          </p:cNvPr>
          <p:cNvSpPr>
            <a:spLocks noGrp="1"/>
          </p:cNvSpPr>
          <p:nvPr>
            <p:ph type="dt" sz="half" idx="10"/>
          </p:nvPr>
        </p:nvSpPr>
        <p:spPr>
          <a:xfrm>
            <a:off x="10416209" y="6342033"/>
            <a:ext cx="1114406" cy="246221"/>
          </a:xfrm>
          <a:prstGeom prst="rect">
            <a:avLst/>
          </a:prstGeom>
          <a:solidFill>
            <a:schemeClr val="accent1"/>
          </a:solidFill>
        </p:spPr>
        <p:txBody>
          <a:bodyPr wrap="square">
            <a:spAutoFit/>
          </a:bodyPr>
          <a:lstStyle>
            <a:lvl1pPr algn="r">
              <a:defRPr sz="1000" b="1" i="0">
                <a:solidFill>
                  <a:schemeClr val="bg1"/>
                </a:solidFill>
                <a:latin typeface="IBM Plex Sans" panose="020B0503050203000203" pitchFamily="34" charset="0"/>
              </a:defRPr>
            </a:lvl1pPr>
          </a:lstStyle>
          <a:p>
            <a:r>
              <a:rPr lang="en-US"/>
              <a:t>Date</a:t>
            </a:r>
          </a:p>
        </p:txBody>
      </p:sp>
    </p:spTree>
    <p:extLst>
      <p:ext uri="{BB962C8B-B14F-4D97-AF65-F5344CB8AC3E}">
        <p14:creationId xmlns:p14="http://schemas.microsoft.com/office/powerpoint/2010/main" val="11798893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ntent and Subhea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410B2EF-F0F6-7528-D1AE-B660054C2BB6}"/>
              </a:ext>
            </a:extLst>
          </p:cNvPr>
          <p:cNvSpPr>
            <a:spLocks noGrp="1"/>
          </p:cNvSpPr>
          <p:nvPr>
            <p:ph type="title" hasCustomPrompt="1"/>
          </p:nvPr>
        </p:nvSpPr>
        <p:spPr>
          <a:xfrm>
            <a:off x="646359" y="365127"/>
            <a:ext cx="10709031" cy="734621"/>
          </a:xfrm>
        </p:spPr>
        <p:txBody>
          <a:bodyPr/>
          <a:lstStyle/>
          <a:p>
            <a:r>
              <a:rPr lang="en-US"/>
              <a:t>CLICK TO EDIT TITLE</a:t>
            </a:r>
          </a:p>
        </p:txBody>
      </p:sp>
      <p:sp>
        <p:nvSpPr>
          <p:cNvPr id="11" name="Text Placeholder 3">
            <a:extLst>
              <a:ext uri="{FF2B5EF4-FFF2-40B4-BE49-F238E27FC236}">
                <a16:creationId xmlns:a16="http://schemas.microsoft.com/office/drawing/2014/main" id="{38C80B25-96A7-774E-2468-5777A0523942}"/>
              </a:ext>
            </a:extLst>
          </p:cNvPr>
          <p:cNvSpPr>
            <a:spLocks noGrp="1"/>
          </p:cNvSpPr>
          <p:nvPr>
            <p:ph type="body" sz="quarter" idx="14"/>
          </p:nvPr>
        </p:nvSpPr>
        <p:spPr>
          <a:xfrm>
            <a:off x="644771" y="1345482"/>
            <a:ext cx="10709031" cy="734620"/>
          </a:xfrm>
        </p:spPr>
        <p:txBody>
          <a:bodyPr>
            <a:normAutofit/>
          </a:bodyPr>
          <a:lstStyle>
            <a:lvl1pPr marL="0" indent="0">
              <a:buNone/>
              <a:defRPr sz="2000" b="0" i="0">
                <a:solidFill>
                  <a:schemeClr val="accent1"/>
                </a:solidFill>
                <a:latin typeface="IBM Plex Sans Light" panose="020B0403050203000203" pitchFamily="34" charset="0"/>
              </a:defRPr>
            </a:lvl1pPr>
            <a:lvl2pPr marL="457178" indent="0">
              <a:buNone/>
              <a:defRPr b="0" i="0">
                <a:solidFill>
                  <a:schemeClr val="accent1"/>
                </a:solidFill>
                <a:latin typeface="IBM Plex Sans Light" panose="020B0403050203000203" pitchFamily="34" charset="0"/>
              </a:defRPr>
            </a:lvl2pPr>
            <a:lvl3pPr marL="914354" indent="0">
              <a:buNone/>
              <a:defRPr b="0" i="0">
                <a:solidFill>
                  <a:schemeClr val="accent1"/>
                </a:solidFill>
                <a:latin typeface="IBM Plex Sans Light" panose="020B0403050203000203" pitchFamily="34" charset="0"/>
              </a:defRPr>
            </a:lvl3pPr>
            <a:lvl4pPr marL="1371532" indent="0">
              <a:buNone/>
              <a:defRPr b="0" i="0">
                <a:solidFill>
                  <a:schemeClr val="accent1"/>
                </a:solidFill>
                <a:latin typeface="IBM Plex Sans Light" panose="020B0403050203000203" pitchFamily="34" charset="0"/>
              </a:defRPr>
            </a:lvl4pPr>
            <a:lvl5pPr marL="1828709" indent="0">
              <a:buNone/>
              <a:defRPr b="0" i="0">
                <a:solidFill>
                  <a:schemeClr val="accent1"/>
                </a:solidFill>
                <a:latin typeface="IBM Plex Sans Light" panose="020B0403050203000203" pitchFamily="34" charset="0"/>
              </a:defRPr>
            </a:lvl5pPr>
          </a:lstStyle>
          <a:p>
            <a:pPr lvl="0"/>
            <a:endParaRPr lang="en-US"/>
          </a:p>
        </p:txBody>
      </p:sp>
      <p:sp>
        <p:nvSpPr>
          <p:cNvPr id="3" name="Content Placeholder 2">
            <a:extLst>
              <a:ext uri="{FF2B5EF4-FFF2-40B4-BE49-F238E27FC236}">
                <a16:creationId xmlns:a16="http://schemas.microsoft.com/office/drawing/2014/main" id="{55861FEF-A671-1F7D-9144-4A18E9166FFA}"/>
              </a:ext>
            </a:extLst>
          </p:cNvPr>
          <p:cNvSpPr>
            <a:spLocks noGrp="1"/>
          </p:cNvSpPr>
          <p:nvPr>
            <p:ph sz="half" idx="1" hasCustomPrompt="1"/>
          </p:nvPr>
        </p:nvSpPr>
        <p:spPr>
          <a:xfrm>
            <a:off x="644773" y="2325836"/>
            <a:ext cx="3296919" cy="3851129"/>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a:extLst>
              <a:ext uri="{FF2B5EF4-FFF2-40B4-BE49-F238E27FC236}">
                <a16:creationId xmlns:a16="http://schemas.microsoft.com/office/drawing/2014/main" id="{F52BFFF7-3F56-AD0F-118D-AF92E147DB0A}"/>
              </a:ext>
            </a:extLst>
          </p:cNvPr>
          <p:cNvSpPr>
            <a:spLocks noGrp="1"/>
          </p:cNvSpPr>
          <p:nvPr>
            <p:ph sz="half" idx="13" hasCustomPrompt="1"/>
          </p:nvPr>
        </p:nvSpPr>
        <p:spPr>
          <a:xfrm>
            <a:off x="4351622" y="2325836"/>
            <a:ext cx="3296919" cy="3851129"/>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BBBBC6-6719-80F5-099C-8B072696F417}"/>
              </a:ext>
            </a:extLst>
          </p:cNvPr>
          <p:cNvSpPr>
            <a:spLocks noGrp="1"/>
          </p:cNvSpPr>
          <p:nvPr>
            <p:ph sz="half" idx="2" hasCustomPrompt="1"/>
          </p:nvPr>
        </p:nvSpPr>
        <p:spPr>
          <a:xfrm>
            <a:off x="8058471" y="2325836"/>
            <a:ext cx="3296919" cy="3851129"/>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B512A74-75CF-9BD0-220A-2635D0FE0668}"/>
              </a:ext>
            </a:extLst>
          </p:cNvPr>
          <p:cNvSpPr>
            <a:spLocks noGrp="1"/>
          </p:cNvSpPr>
          <p:nvPr>
            <p:ph type="sldNum" sz="quarter" idx="12"/>
          </p:nvPr>
        </p:nvSpPr>
        <p:spPr/>
        <p:txBody>
          <a:bodyPr/>
          <a:lstStyle/>
          <a:p>
            <a:fld id="{4267CD5E-26CF-4249-8540-BB1D07FD4227}" type="slidenum">
              <a:rPr lang="en-US" smtClean="0"/>
              <a:t>‹#›</a:t>
            </a:fld>
            <a:endParaRPr lang="en-US"/>
          </a:p>
        </p:txBody>
      </p:sp>
    </p:spTree>
    <p:extLst>
      <p:ext uri="{BB962C8B-B14F-4D97-AF65-F5344CB8AC3E}">
        <p14:creationId xmlns:p14="http://schemas.microsoft.com/office/powerpoint/2010/main" val="1267947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D89C836-F4D4-9B58-2D26-DBC3E659121C}"/>
              </a:ext>
            </a:extLst>
          </p:cNvPr>
          <p:cNvSpPr>
            <a:spLocks noGrp="1"/>
          </p:cNvSpPr>
          <p:nvPr>
            <p:ph type="title" hasCustomPrompt="1"/>
          </p:nvPr>
        </p:nvSpPr>
        <p:spPr>
          <a:xfrm>
            <a:off x="644769" y="365125"/>
            <a:ext cx="10710619" cy="1325563"/>
          </a:xfrm>
        </p:spPr>
        <p:txBody>
          <a:bodyPr/>
          <a:lstStyle/>
          <a:p>
            <a:r>
              <a:rPr lang="en-US"/>
              <a:t>CLICK TO EDIT TITLE</a:t>
            </a:r>
          </a:p>
        </p:txBody>
      </p:sp>
      <p:sp>
        <p:nvSpPr>
          <p:cNvPr id="5" name="Text Placeholder 4">
            <a:extLst>
              <a:ext uri="{FF2B5EF4-FFF2-40B4-BE49-F238E27FC236}">
                <a16:creationId xmlns:a16="http://schemas.microsoft.com/office/drawing/2014/main" id="{CE96A1FF-9563-1D0B-9D8F-4D3CE6D345C1}"/>
              </a:ext>
            </a:extLst>
          </p:cNvPr>
          <p:cNvSpPr>
            <a:spLocks noGrp="1"/>
          </p:cNvSpPr>
          <p:nvPr>
            <p:ph type="body" sz="quarter" idx="13" hasCustomPrompt="1"/>
          </p:nvPr>
        </p:nvSpPr>
        <p:spPr>
          <a:xfrm>
            <a:off x="644526" y="1962352"/>
            <a:ext cx="4954588" cy="1828165"/>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a:t>Click to edit text</a:t>
            </a:r>
          </a:p>
        </p:txBody>
      </p:sp>
      <p:sp>
        <p:nvSpPr>
          <p:cNvPr id="9" name="Text Placeholder 4">
            <a:extLst>
              <a:ext uri="{FF2B5EF4-FFF2-40B4-BE49-F238E27FC236}">
                <a16:creationId xmlns:a16="http://schemas.microsoft.com/office/drawing/2014/main" id="{99928444-9A41-AAEE-EC0C-055B01E3FA33}"/>
              </a:ext>
            </a:extLst>
          </p:cNvPr>
          <p:cNvSpPr>
            <a:spLocks noGrp="1"/>
          </p:cNvSpPr>
          <p:nvPr>
            <p:ph type="body" sz="quarter" idx="14" hasCustomPrompt="1"/>
          </p:nvPr>
        </p:nvSpPr>
        <p:spPr>
          <a:xfrm>
            <a:off x="6400803" y="1962352"/>
            <a:ext cx="4954588" cy="1828165"/>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a:t>Click to edit text</a:t>
            </a:r>
          </a:p>
        </p:txBody>
      </p:sp>
      <p:sp>
        <p:nvSpPr>
          <p:cNvPr id="10" name="Text Placeholder 4">
            <a:extLst>
              <a:ext uri="{FF2B5EF4-FFF2-40B4-BE49-F238E27FC236}">
                <a16:creationId xmlns:a16="http://schemas.microsoft.com/office/drawing/2014/main" id="{157F465B-8F7A-5BDD-5E92-E3A4922D0EB8}"/>
              </a:ext>
            </a:extLst>
          </p:cNvPr>
          <p:cNvSpPr>
            <a:spLocks noGrp="1"/>
          </p:cNvSpPr>
          <p:nvPr>
            <p:ph type="body" sz="quarter" idx="15" hasCustomPrompt="1"/>
          </p:nvPr>
        </p:nvSpPr>
        <p:spPr>
          <a:xfrm>
            <a:off x="644526" y="4119680"/>
            <a:ext cx="4954588" cy="1828165"/>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a:t>Click to edit text</a:t>
            </a:r>
          </a:p>
        </p:txBody>
      </p:sp>
      <p:sp>
        <p:nvSpPr>
          <p:cNvPr id="11" name="Text Placeholder 4">
            <a:extLst>
              <a:ext uri="{FF2B5EF4-FFF2-40B4-BE49-F238E27FC236}">
                <a16:creationId xmlns:a16="http://schemas.microsoft.com/office/drawing/2014/main" id="{8903BE86-C433-D59A-ADA6-4BDB1F1AC224}"/>
              </a:ext>
            </a:extLst>
          </p:cNvPr>
          <p:cNvSpPr>
            <a:spLocks noGrp="1"/>
          </p:cNvSpPr>
          <p:nvPr>
            <p:ph type="body" sz="quarter" idx="16" hasCustomPrompt="1"/>
          </p:nvPr>
        </p:nvSpPr>
        <p:spPr>
          <a:xfrm>
            <a:off x="6400803" y="4119680"/>
            <a:ext cx="4954588" cy="1828165"/>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a:t>Click to edit text</a:t>
            </a:r>
          </a:p>
        </p:txBody>
      </p:sp>
      <p:sp>
        <p:nvSpPr>
          <p:cNvPr id="7" name="Slide Number Placeholder 6">
            <a:extLst>
              <a:ext uri="{FF2B5EF4-FFF2-40B4-BE49-F238E27FC236}">
                <a16:creationId xmlns:a16="http://schemas.microsoft.com/office/drawing/2014/main" id="{3B512A74-75CF-9BD0-220A-2635D0FE0668}"/>
              </a:ext>
            </a:extLst>
          </p:cNvPr>
          <p:cNvSpPr>
            <a:spLocks noGrp="1"/>
          </p:cNvSpPr>
          <p:nvPr>
            <p:ph type="sldNum" sz="quarter" idx="12"/>
          </p:nvPr>
        </p:nvSpPr>
        <p:spPr/>
        <p:txBody>
          <a:bodyPr/>
          <a:lstStyle/>
          <a:p>
            <a:fld id="{4267CD5E-26CF-4249-8540-BB1D07FD4227}" type="slidenum">
              <a:rPr lang="en-US" smtClean="0"/>
              <a:t>‹#›</a:t>
            </a:fld>
            <a:endParaRPr lang="en-US"/>
          </a:p>
        </p:txBody>
      </p:sp>
    </p:spTree>
    <p:extLst>
      <p:ext uri="{BB962C8B-B14F-4D97-AF65-F5344CB8AC3E}">
        <p14:creationId xmlns:p14="http://schemas.microsoft.com/office/powerpoint/2010/main" val="4349004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ur Content and subhea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590D32B-BE46-D2FF-5124-9FDB39359486}"/>
              </a:ext>
            </a:extLst>
          </p:cNvPr>
          <p:cNvSpPr>
            <a:spLocks noGrp="1"/>
          </p:cNvSpPr>
          <p:nvPr>
            <p:ph type="title" hasCustomPrompt="1"/>
          </p:nvPr>
        </p:nvSpPr>
        <p:spPr>
          <a:xfrm>
            <a:off x="646359" y="365127"/>
            <a:ext cx="10709031" cy="734621"/>
          </a:xfrm>
        </p:spPr>
        <p:txBody>
          <a:bodyPr/>
          <a:lstStyle/>
          <a:p>
            <a:r>
              <a:rPr lang="en-US"/>
              <a:t>CLICK TO EDIT TITLE</a:t>
            </a:r>
          </a:p>
        </p:txBody>
      </p:sp>
      <p:sp>
        <p:nvSpPr>
          <p:cNvPr id="13" name="Text Placeholder 3">
            <a:extLst>
              <a:ext uri="{FF2B5EF4-FFF2-40B4-BE49-F238E27FC236}">
                <a16:creationId xmlns:a16="http://schemas.microsoft.com/office/drawing/2014/main" id="{9FC42B0F-D951-B28C-B437-6054E47EBDFD}"/>
              </a:ext>
            </a:extLst>
          </p:cNvPr>
          <p:cNvSpPr>
            <a:spLocks noGrp="1"/>
          </p:cNvSpPr>
          <p:nvPr>
            <p:ph type="body" sz="quarter" idx="17" hasCustomPrompt="1"/>
          </p:nvPr>
        </p:nvSpPr>
        <p:spPr>
          <a:xfrm>
            <a:off x="644771" y="1345482"/>
            <a:ext cx="10709031" cy="734620"/>
          </a:xfrm>
        </p:spPr>
        <p:txBody>
          <a:bodyPr>
            <a:normAutofit/>
          </a:bodyPr>
          <a:lstStyle>
            <a:lvl1pPr marL="0" indent="0">
              <a:buNone/>
              <a:defRPr sz="2000" b="0" i="0">
                <a:solidFill>
                  <a:schemeClr val="accent1"/>
                </a:solidFill>
                <a:latin typeface="IBM Plex Sans Light" panose="020B0403050203000203" pitchFamily="34" charset="0"/>
              </a:defRPr>
            </a:lvl1pPr>
            <a:lvl2pPr marL="457178" indent="0">
              <a:buNone/>
              <a:defRPr b="0" i="0">
                <a:solidFill>
                  <a:schemeClr val="accent1"/>
                </a:solidFill>
                <a:latin typeface="IBM Plex Sans Light" panose="020B0403050203000203" pitchFamily="34" charset="0"/>
              </a:defRPr>
            </a:lvl2pPr>
            <a:lvl3pPr marL="914354" indent="0">
              <a:buNone/>
              <a:defRPr b="0" i="0">
                <a:solidFill>
                  <a:schemeClr val="accent1"/>
                </a:solidFill>
                <a:latin typeface="IBM Plex Sans Light" panose="020B0403050203000203" pitchFamily="34" charset="0"/>
              </a:defRPr>
            </a:lvl3pPr>
            <a:lvl4pPr marL="1371532" indent="0">
              <a:buNone/>
              <a:defRPr b="0" i="0">
                <a:solidFill>
                  <a:schemeClr val="accent1"/>
                </a:solidFill>
                <a:latin typeface="IBM Plex Sans Light" panose="020B0403050203000203" pitchFamily="34" charset="0"/>
              </a:defRPr>
            </a:lvl4pPr>
            <a:lvl5pPr marL="1828709" indent="0">
              <a:buNone/>
              <a:defRPr b="0" i="0">
                <a:solidFill>
                  <a:schemeClr val="accent1"/>
                </a:solidFill>
                <a:latin typeface="IBM Plex Sans Light" panose="020B0403050203000203" pitchFamily="34" charset="0"/>
              </a:defRPr>
            </a:lvl5pPr>
          </a:lstStyle>
          <a:p>
            <a:pPr lvl="0"/>
            <a:r>
              <a:rPr lang="en-US"/>
              <a:t>Click to edit subhead</a:t>
            </a:r>
          </a:p>
        </p:txBody>
      </p:sp>
      <p:sp>
        <p:nvSpPr>
          <p:cNvPr id="5" name="Text Placeholder 4">
            <a:extLst>
              <a:ext uri="{FF2B5EF4-FFF2-40B4-BE49-F238E27FC236}">
                <a16:creationId xmlns:a16="http://schemas.microsoft.com/office/drawing/2014/main" id="{CE96A1FF-9563-1D0B-9D8F-4D3CE6D345C1}"/>
              </a:ext>
            </a:extLst>
          </p:cNvPr>
          <p:cNvSpPr>
            <a:spLocks noGrp="1"/>
          </p:cNvSpPr>
          <p:nvPr>
            <p:ph type="body" sz="quarter" idx="13" hasCustomPrompt="1"/>
          </p:nvPr>
        </p:nvSpPr>
        <p:spPr>
          <a:xfrm>
            <a:off x="644526" y="2233235"/>
            <a:ext cx="4954588"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a:t>Click to edit text</a:t>
            </a:r>
          </a:p>
        </p:txBody>
      </p:sp>
      <p:sp>
        <p:nvSpPr>
          <p:cNvPr id="9" name="Text Placeholder 4">
            <a:extLst>
              <a:ext uri="{FF2B5EF4-FFF2-40B4-BE49-F238E27FC236}">
                <a16:creationId xmlns:a16="http://schemas.microsoft.com/office/drawing/2014/main" id="{99928444-9A41-AAEE-EC0C-055B01E3FA33}"/>
              </a:ext>
            </a:extLst>
          </p:cNvPr>
          <p:cNvSpPr>
            <a:spLocks noGrp="1"/>
          </p:cNvSpPr>
          <p:nvPr>
            <p:ph type="body" sz="quarter" idx="14" hasCustomPrompt="1"/>
          </p:nvPr>
        </p:nvSpPr>
        <p:spPr>
          <a:xfrm>
            <a:off x="6400803" y="2233235"/>
            <a:ext cx="4954588"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a:t>Click to edit text</a:t>
            </a:r>
          </a:p>
        </p:txBody>
      </p:sp>
      <p:sp>
        <p:nvSpPr>
          <p:cNvPr id="10" name="Text Placeholder 4">
            <a:extLst>
              <a:ext uri="{FF2B5EF4-FFF2-40B4-BE49-F238E27FC236}">
                <a16:creationId xmlns:a16="http://schemas.microsoft.com/office/drawing/2014/main" id="{157F465B-8F7A-5BDD-5E92-E3A4922D0EB8}"/>
              </a:ext>
            </a:extLst>
          </p:cNvPr>
          <p:cNvSpPr>
            <a:spLocks noGrp="1"/>
          </p:cNvSpPr>
          <p:nvPr>
            <p:ph type="body" sz="quarter" idx="15" hasCustomPrompt="1"/>
          </p:nvPr>
        </p:nvSpPr>
        <p:spPr>
          <a:xfrm>
            <a:off x="644526" y="4448441"/>
            <a:ext cx="4954588"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a:t>Click to edit text</a:t>
            </a:r>
          </a:p>
        </p:txBody>
      </p:sp>
      <p:sp>
        <p:nvSpPr>
          <p:cNvPr id="11" name="Text Placeholder 4">
            <a:extLst>
              <a:ext uri="{FF2B5EF4-FFF2-40B4-BE49-F238E27FC236}">
                <a16:creationId xmlns:a16="http://schemas.microsoft.com/office/drawing/2014/main" id="{8903BE86-C433-D59A-ADA6-4BDB1F1AC224}"/>
              </a:ext>
            </a:extLst>
          </p:cNvPr>
          <p:cNvSpPr>
            <a:spLocks noGrp="1"/>
          </p:cNvSpPr>
          <p:nvPr>
            <p:ph type="body" sz="quarter" idx="16" hasCustomPrompt="1"/>
          </p:nvPr>
        </p:nvSpPr>
        <p:spPr>
          <a:xfrm>
            <a:off x="6400803" y="4448441"/>
            <a:ext cx="4954588"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a:t>Click to edit text</a:t>
            </a:r>
          </a:p>
        </p:txBody>
      </p:sp>
      <p:sp>
        <p:nvSpPr>
          <p:cNvPr id="7" name="Slide Number Placeholder 6">
            <a:extLst>
              <a:ext uri="{FF2B5EF4-FFF2-40B4-BE49-F238E27FC236}">
                <a16:creationId xmlns:a16="http://schemas.microsoft.com/office/drawing/2014/main" id="{3B512A74-75CF-9BD0-220A-2635D0FE0668}"/>
              </a:ext>
            </a:extLst>
          </p:cNvPr>
          <p:cNvSpPr>
            <a:spLocks noGrp="1"/>
          </p:cNvSpPr>
          <p:nvPr>
            <p:ph type="sldNum" sz="quarter" idx="12"/>
          </p:nvPr>
        </p:nvSpPr>
        <p:spPr/>
        <p:txBody>
          <a:bodyPr/>
          <a:lstStyle/>
          <a:p>
            <a:fld id="{4267CD5E-26CF-4249-8540-BB1D07FD4227}" type="slidenum">
              <a:rPr lang="en-US" smtClean="0"/>
              <a:t>‹#›</a:t>
            </a:fld>
            <a:endParaRPr lang="en-US"/>
          </a:p>
        </p:txBody>
      </p:sp>
    </p:spTree>
    <p:extLst>
      <p:ext uri="{BB962C8B-B14F-4D97-AF65-F5344CB8AC3E}">
        <p14:creationId xmlns:p14="http://schemas.microsoft.com/office/powerpoint/2010/main" val="23811423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ve Content">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AF436CFC-B187-8D35-9B90-53CDD3C63724}"/>
              </a:ext>
            </a:extLst>
          </p:cNvPr>
          <p:cNvSpPr>
            <a:spLocks noGrp="1"/>
          </p:cNvSpPr>
          <p:nvPr>
            <p:ph type="title" hasCustomPrompt="1"/>
          </p:nvPr>
        </p:nvSpPr>
        <p:spPr>
          <a:xfrm>
            <a:off x="644769" y="365125"/>
            <a:ext cx="10710619" cy="1325563"/>
          </a:xfrm>
        </p:spPr>
        <p:txBody>
          <a:bodyPr/>
          <a:lstStyle/>
          <a:p>
            <a:r>
              <a:rPr lang="en-US"/>
              <a:t>CLICK TO EDIT TITLE</a:t>
            </a:r>
          </a:p>
        </p:txBody>
      </p:sp>
      <p:sp>
        <p:nvSpPr>
          <p:cNvPr id="15" name="Content Placeholder 2">
            <a:extLst>
              <a:ext uri="{FF2B5EF4-FFF2-40B4-BE49-F238E27FC236}">
                <a16:creationId xmlns:a16="http://schemas.microsoft.com/office/drawing/2014/main" id="{33F4AA73-6270-8996-F775-27ADF208BB76}"/>
              </a:ext>
            </a:extLst>
          </p:cNvPr>
          <p:cNvSpPr>
            <a:spLocks noGrp="1"/>
          </p:cNvSpPr>
          <p:nvPr>
            <p:ph sz="half" idx="1" hasCustomPrompt="1"/>
          </p:nvPr>
        </p:nvSpPr>
        <p:spPr>
          <a:xfrm>
            <a:off x="644771" y="2210082"/>
            <a:ext cx="4572000" cy="3890163"/>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96A1FF-9563-1D0B-9D8F-4D3CE6D345C1}"/>
              </a:ext>
            </a:extLst>
          </p:cNvPr>
          <p:cNvSpPr>
            <a:spLocks noGrp="1"/>
          </p:cNvSpPr>
          <p:nvPr>
            <p:ph type="body" sz="quarter" idx="13" hasCustomPrompt="1"/>
          </p:nvPr>
        </p:nvSpPr>
        <p:spPr>
          <a:xfrm>
            <a:off x="5359999" y="2210085"/>
            <a:ext cx="2926080"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a:t>Click to edit text</a:t>
            </a:r>
          </a:p>
        </p:txBody>
      </p:sp>
      <p:sp>
        <p:nvSpPr>
          <p:cNvPr id="9" name="Text Placeholder 4">
            <a:extLst>
              <a:ext uri="{FF2B5EF4-FFF2-40B4-BE49-F238E27FC236}">
                <a16:creationId xmlns:a16="http://schemas.microsoft.com/office/drawing/2014/main" id="{99928444-9A41-AAEE-EC0C-055B01E3FA33}"/>
              </a:ext>
            </a:extLst>
          </p:cNvPr>
          <p:cNvSpPr>
            <a:spLocks noGrp="1"/>
          </p:cNvSpPr>
          <p:nvPr>
            <p:ph type="body" sz="quarter" idx="14" hasCustomPrompt="1"/>
          </p:nvPr>
        </p:nvSpPr>
        <p:spPr>
          <a:xfrm>
            <a:off x="8429308" y="2210086"/>
            <a:ext cx="2926080"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a:t>Click to edit text</a:t>
            </a:r>
          </a:p>
        </p:txBody>
      </p:sp>
      <p:sp>
        <p:nvSpPr>
          <p:cNvPr id="10" name="Text Placeholder 4">
            <a:extLst>
              <a:ext uri="{FF2B5EF4-FFF2-40B4-BE49-F238E27FC236}">
                <a16:creationId xmlns:a16="http://schemas.microsoft.com/office/drawing/2014/main" id="{157F465B-8F7A-5BDD-5E92-E3A4922D0EB8}"/>
              </a:ext>
            </a:extLst>
          </p:cNvPr>
          <p:cNvSpPr>
            <a:spLocks noGrp="1"/>
          </p:cNvSpPr>
          <p:nvPr>
            <p:ph type="body" sz="quarter" idx="15" hasCustomPrompt="1"/>
          </p:nvPr>
        </p:nvSpPr>
        <p:spPr>
          <a:xfrm>
            <a:off x="5359999" y="4448439"/>
            <a:ext cx="2926080"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a:t>Click to edit text</a:t>
            </a:r>
          </a:p>
        </p:txBody>
      </p:sp>
      <p:sp>
        <p:nvSpPr>
          <p:cNvPr id="11" name="Text Placeholder 4">
            <a:extLst>
              <a:ext uri="{FF2B5EF4-FFF2-40B4-BE49-F238E27FC236}">
                <a16:creationId xmlns:a16="http://schemas.microsoft.com/office/drawing/2014/main" id="{8903BE86-C433-D59A-ADA6-4BDB1F1AC224}"/>
              </a:ext>
            </a:extLst>
          </p:cNvPr>
          <p:cNvSpPr>
            <a:spLocks noGrp="1"/>
          </p:cNvSpPr>
          <p:nvPr>
            <p:ph type="body" sz="quarter" idx="16" hasCustomPrompt="1"/>
          </p:nvPr>
        </p:nvSpPr>
        <p:spPr>
          <a:xfrm>
            <a:off x="8429308" y="4448441"/>
            <a:ext cx="2926080"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a:t>Click to edit text</a:t>
            </a:r>
          </a:p>
        </p:txBody>
      </p:sp>
      <p:sp>
        <p:nvSpPr>
          <p:cNvPr id="7" name="Slide Number Placeholder 6">
            <a:extLst>
              <a:ext uri="{FF2B5EF4-FFF2-40B4-BE49-F238E27FC236}">
                <a16:creationId xmlns:a16="http://schemas.microsoft.com/office/drawing/2014/main" id="{3B512A74-75CF-9BD0-220A-2635D0FE0668}"/>
              </a:ext>
            </a:extLst>
          </p:cNvPr>
          <p:cNvSpPr>
            <a:spLocks noGrp="1"/>
          </p:cNvSpPr>
          <p:nvPr>
            <p:ph type="sldNum" sz="quarter" idx="12"/>
          </p:nvPr>
        </p:nvSpPr>
        <p:spPr/>
        <p:txBody>
          <a:bodyPr/>
          <a:lstStyle/>
          <a:p>
            <a:fld id="{4267CD5E-26CF-4249-8540-BB1D07FD4227}" type="slidenum">
              <a:rPr lang="en-US" smtClean="0"/>
              <a:t>‹#›</a:t>
            </a:fld>
            <a:endParaRPr lang="en-US"/>
          </a:p>
        </p:txBody>
      </p:sp>
    </p:spTree>
    <p:extLst>
      <p:ext uri="{BB962C8B-B14F-4D97-AF65-F5344CB8AC3E}">
        <p14:creationId xmlns:p14="http://schemas.microsoft.com/office/powerpoint/2010/main" val="22005136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ive Content and subhea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590D32B-BE46-D2FF-5124-9FDB39359486}"/>
              </a:ext>
            </a:extLst>
          </p:cNvPr>
          <p:cNvSpPr>
            <a:spLocks noGrp="1"/>
          </p:cNvSpPr>
          <p:nvPr>
            <p:ph type="title" hasCustomPrompt="1"/>
          </p:nvPr>
        </p:nvSpPr>
        <p:spPr>
          <a:xfrm>
            <a:off x="646359" y="365127"/>
            <a:ext cx="10709031" cy="734621"/>
          </a:xfrm>
        </p:spPr>
        <p:txBody>
          <a:bodyPr/>
          <a:lstStyle/>
          <a:p>
            <a:r>
              <a:rPr lang="en-US"/>
              <a:t>CLICK TO EDIT TITLE</a:t>
            </a:r>
          </a:p>
        </p:txBody>
      </p:sp>
      <p:sp>
        <p:nvSpPr>
          <p:cNvPr id="13" name="Text Placeholder 3">
            <a:extLst>
              <a:ext uri="{FF2B5EF4-FFF2-40B4-BE49-F238E27FC236}">
                <a16:creationId xmlns:a16="http://schemas.microsoft.com/office/drawing/2014/main" id="{9FC42B0F-D951-B28C-B437-6054E47EBDFD}"/>
              </a:ext>
            </a:extLst>
          </p:cNvPr>
          <p:cNvSpPr>
            <a:spLocks noGrp="1"/>
          </p:cNvSpPr>
          <p:nvPr>
            <p:ph type="body" sz="quarter" idx="17" hasCustomPrompt="1"/>
          </p:nvPr>
        </p:nvSpPr>
        <p:spPr>
          <a:xfrm>
            <a:off x="644771" y="1345482"/>
            <a:ext cx="10709031" cy="734620"/>
          </a:xfrm>
        </p:spPr>
        <p:txBody>
          <a:bodyPr>
            <a:normAutofit/>
          </a:bodyPr>
          <a:lstStyle>
            <a:lvl1pPr marL="0" indent="0">
              <a:buNone/>
              <a:defRPr sz="2000" b="0" i="0">
                <a:solidFill>
                  <a:schemeClr val="accent1"/>
                </a:solidFill>
                <a:latin typeface="IBM Plex Sans Light" panose="020B0403050203000203" pitchFamily="34" charset="0"/>
              </a:defRPr>
            </a:lvl1pPr>
            <a:lvl2pPr marL="457178" indent="0">
              <a:buNone/>
              <a:defRPr b="0" i="0">
                <a:solidFill>
                  <a:schemeClr val="accent1"/>
                </a:solidFill>
                <a:latin typeface="IBM Plex Sans Light" panose="020B0403050203000203" pitchFamily="34" charset="0"/>
              </a:defRPr>
            </a:lvl2pPr>
            <a:lvl3pPr marL="914354" indent="0">
              <a:buNone/>
              <a:defRPr b="0" i="0">
                <a:solidFill>
                  <a:schemeClr val="accent1"/>
                </a:solidFill>
                <a:latin typeface="IBM Plex Sans Light" panose="020B0403050203000203" pitchFamily="34" charset="0"/>
              </a:defRPr>
            </a:lvl3pPr>
            <a:lvl4pPr marL="1371532" indent="0">
              <a:buNone/>
              <a:defRPr b="0" i="0">
                <a:solidFill>
                  <a:schemeClr val="accent1"/>
                </a:solidFill>
                <a:latin typeface="IBM Plex Sans Light" panose="020B0403050203000203" pitchFamily="34" charset="0"/>
              </a:defRPr>
            </a:lvl4pPr>
            <a:lvl5pPr marL="1828709" indent="0">
              <a:buNone/>
              <a:defRPr b="0" i="0">
                <a:solidFill>
                  <a:schemeClr val="accent1"/>
                </a:solidFill>
                <a:latin typeface="IBM Plex Sans Light" panose="020B0403050203000203" pitchFamily="34" charset="0"/>
              </a:defRPr>
            </a:lvl5pPr>
          </a:lstStyle>
          <a:p>
            <a:pPr lvl="0"/>
            <a:r>
              <a:rPr lang="en-US"/>
              <a:t>Click to edit subhead</a:t>
            </a:r>
          </a:p>
        </p:txBody>
      </p:sp>
      <p:sp>
        <p:nvSpPr>
          <p:cNvPr id="15" name="Content Placeholder 2">
            <a:extLst>
              <a:ext uri="{FF2B5EF4-FFF2-40B4-BE49-F238E27FC236}">
                <a16:creationId xmlns:a16="http://schemas.microsoft.com/office/drawing/2014/main" id="{33F4AA73-6270-8996-F775-27ADF208BB76}"/>
              </a:ext>
            </a:extLst>
          </p:cNvPr>
          <p:cNvSpPr>
            <a:spLocks noGrp="1"/>
          </p:cNvSpPr>
          <p:nvPr>
            <p:ph sz="half" idx="1" hasCustomPrompt="1"/>
          </p:nvPr>
        </p:nvSpPr>
        <p:spPr>
          <a:xfrm>
            <a:off x="644771" y="2210082"/>
            <a:ext cx="4572000" cy="3890163"/>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96A1FF-9563-1D0B-9D8F-4D3CE6D345C1}"/>
              </a:ext>
            </a:extLst>
          </p:cNvPr>
          <p:cNvSpPr>
            <a:spLocks noGrp="1"/>
          </p:cNvSpPr>
          <p:nvPr>
            <p:ph type="body" sz="quarter" idx="13" hasCustomPrompt="1"/>
          </p:nvPr>
        </p:nvSpPr>
        <p:spPr>
          <a:xfrm>
            <a:off x="5359205" y="2210086"/>
            <a:ext cx="2926080"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a:t>Click to edit text</a:t>
            </a:r>
          </a:p>
        </p:txBody>
      </p:sp>
      <p:sp>
        <p:nvSpPr>
          <p:cNvPr id="9" name="Text Placeholder 4">
            <a:extLst>
              <a:ext uri="{FF2B5EF4-FFF2-40B4-BE49-F238E27FC236}">
                <a16:creationId xmlns:a16="http://schemas.microsoft.com/office/drawing/2014/main" id="{99928444-9A41-AAEE-EC0C-055B01E3FA33}"/>
              </a:ext>
            </a:extLst>
          </p:cNvPr>
          <p:cNvSpPr>
            <a:spLocks noGrp="1"/>
          </p:cNvSpPr>
          <p:nvPr>
            <p:ph type="body" sz="quarter" idx="14" hasCustomPrompt="1"/>
          </p:nvPr>
        </p:nvSpPr>
        <p:spPr>
          <a:xfrm>
            <a:off x="8427720" y="2210086"/>
            <a:ext cx="2926080"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a:t>Click to edit text</a:t>
            </a:r>
          </a:p>
        </p:txBody>
      </p:sp>
      <p:sp>
        <p:nvSpPr>
          <p:cNvPr id="10" name="Text Placeholder 4">
            <a:extLst>
              <a:ext uri="{FF2B5EF4-FFF2-40B4-BE49-F238E27FC236}">
                <a16:creationId xmlns:a16="http://schemas.microsoft.com/office/drawing/2014/main" id="{157F465B-8F7A-5BDD-5E92-E3A4922D0EB8}"/>
              </a:ext>
            </a:extLst>
          </p:cNvPr>
          <p:cNvSpPr>
            <a:spLocks noGrp="1"/>
          </p:cNvSpPr>
          <p:nvPr>
            <p:ph type="body" sz="quarter" idx="15" hasCustomPrompt="1"/>
          </p:nvPr>
        </p:nvSpPr>
        <p:spPr>
          <a:xfrm>
            <a:off x="5359205" y="4448441"/>
            <a:ext cx="2926080"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a:t>Click to edit text</a:t>
            </a:r>
          </a:p>
        </p:txBody>
      </p:sp>
      <p:sp>
        <p:nvSpPr>
          <p:cNvPr id="11" name="Text Placeholder 4">
            <a:extLst>
              <a:ext uri="{FF2B5EF4-FFF2-40B4-BE49-F238E27FC236}">
                <a16:creationId xmlns:a16="http://schemas.microsoft.com/office/drawing/2014/main" id="{8903BE86-C433-D59A-ADA6-4BDB1F1AC224}"/>
              </a:ext>
            </a:extLst>
          </p:cNvPr>
          <p:cNvSpPr>
            <a:spLocks noGrp="1"/>
          </p:cNvSpPr>
          <p:nvPr>
            <p:ph type="body" sz="quarter" idx="16" hasCustomPrompt="1"/>
          </p:nvPr>
        </p:nvSpPr>
        <p:spPr>
          <a:xfrm>
            <a:off x="8427720" y="4448441"/>
            <a:ext cx="2926080" cy="1651807"/>
          </a:xfrm>
        </p:spPr>
        <p:txBody>
          <a:bodyPr>
            <a:noAutofit/>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stStyle>
          <a:p>
            <a:pPr lvl="0"/>
            <a:r>
              <a:rPr lang="en-US"/>
              <a:t>Click to edit text</a:t>
            </a:r>
          </a:p>
        </p:txBody>
      </p:sp>
      <p:sp>
        <p:nvSpPr>
          <p:cNvPr id="7" name="Slide Number Placeholder 6">
            <a:extLst>
              <a:ext uri="{FF2B5EF4-FFF2-40B4-BE49-F238E27FC236}">
                <a16:creationId xmlns:a16="http://schemas.microsoft.com/office/drawing/2014/main" id="{3B512A74-75CF-9BD0-220A-2635D0FE0668}"/>
              </a:ext>
            </a:extLst>
          </p:cNvPr>
          <p:cNvSpPr>
            <a:spLocks noGrp="1"/>
          </p:cNvSpPr>
          <p:nvPr>
            <p:ph type="sldNum" sz="quarter" idx="12"/>
          </p:nvPr>
        </p:nvSpPr>
        <p:spPr/>
        <p:txBody>
          <a:bodyPr/>
          <a:lstStyle/>
          <a:p>
            <a:fld id="{4267CD5E-26CF-4249-8540-BB1D07FD4227}" type="slidenum">
              <a:rPr lang="en-US" smtClean="0"/>
              <a:t>‹#›</a:t>
            </a:fld>
            <a:endParaRPr lang="en-US"/>
          </a:p>
        </p:txBody>
      </p:sp>
    </p:spTree>
    <p:extLst>
      <p:ext uri="{BB962C8B-B14F-4D97-AF65-F5344CB8AC3E}">
        <p14:creationId xmlns:p14="http://schemas.microsoft.com/office/powerpoint/2010/main" val="5082375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Subhea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7CFB8F7E-E499-364F-DBBC-112AB229FB0F}"/>
              </a:ext>
            </a:extLst>
          </p:cNvPr>
          <p:cNvSpPr>
            <a:spLocks noGrp="1"/>
          </p:cNvSpPr>
          <p:nvPr>
            <p:ph type="title" hasCustomPrompt="1"/>
          </p:nvPr>
        </p:nvSpPr>
        <p:spPr>
          <a:xfrm>
            <a:off x="646359" y="365127"/>
            <a:ext cx="10709031" cy="734621"/>
          </a:xfrm>
        </p:spPr>
        <p:txBody>
          <a:bodyPr/>
          <a:lstStyle/>
          <a:p>
            <a:r>
              <a:rPr lang="en-US"/>
              <a:t>CLICK TO EDIT TITLE</a:t>
            </a:r>
          </a:p>
        </p:txBody>
      </p:sp>
      <p:sp>
        <p:nvSpPr>
          <p:cNvPr id="9" name="Text Placeholder 3">
            <a:extLst>
              <a:ext uri="{FF2B5EF4-FFF2-40B4-BE49-F238E27FC236}">
                <a16:creationId xmlns:a16="http://schemas.microsoft.com/office/drawing/2014/main" id="{C2104D11-CF58-8BD0-F89F-27B8D217FA90}"/>
              </a:ext>
            </a:extLst>
          </p:cNvPr>
          <p:cNvSpPr>
            <a:spLocks noGrp="1"/>
          </p:cNvSpPr>
          <p:nvPr>
            <p:ph type="body" sz="quarter" idx="13" hasCustomPrompt="1"/>
          </p:nvPr>
        </p:nvSpPr>
        <p:spPr>
          <a:xfrm>
            <a:off x="644771" y="1345482"/>
            <a:ext cx="10709031" cy="734620"/>
          </a:xfrm>
        </p:spPr>
        <p:txBody>
          <a:bodyPr>
            <a:normAutofit/>
          </a:bodyPr>
          <a:lstStyle>
            <a:lvl1pPr marL="0" indent="0">
              <a:buNone/>
              <a:defRPr sz="2000" b="0" i="0">
                <a:solidFill>
                  <a:schemeClr val="accent1"/>
                </a:solidFill>
                <a:latin typeface="IBM Plex Sans Light" panose="020B0403050203000203" pitchFamily="34" charset="0"/>
              </a:defRPr>
            </a:lvl1pPr>
            <a:lvl2pPr marL="457178" indent="0">
              <a:buNone/>
              <a:defRPr b="0" i="0">
                <a:solidFill>
                  <a:schemeClr val="accent1"/>
                </a:solidFill>
                <a:latin typeface="IBM Plex Sans Light" panose="020B0403050203000203" pitchFamily="34" charset="0"/>
              </a:defRPr>
            </a:lvl2pPr>
            <a:lvl3pPr marL="914354" indent="0">
              <a:buNone/>
              <a:defRPr b="0" i="0">
                <a:solidFill>
                  <a:schemeClr val="accent1"/>
                </a:solidFill>
                <a:latin typeface="IBM Plex Sans Light" panose="020B0403050203000203" pitchFamily="34" charset="0"/>
              </a:defRPr>
            </a:lvl3pPr>
            <a:lvl4pPr marL="1371532" indent="0">
              <a:buNone/>
              <a:defRPr b="0" i="0">
                <a:solidFill>
                  <a:schemeClr val="accent1"/>
                </a:solidFill>
                <a:latin typeface="IBM Plex Sans Light" panose="020B0403050203000203" pitchFamily="34" charset="0"/>
              </a:defRPr>
            </a:lvl4pPr>
            <a:lvl5pPr marL="1828709" indent="0">
              <a:buNone/>
              <a:defRPr b="0" i="0">
                <a:solidFill>
                  <a:schemeClr val="accent1"/>
                </a:solidFill>
                <a:latin typeface="IBM Plex Sans Light" panose="020B0403050203000203" pitchFamily="34" charset="0"/>
              </a:defRPr>
            </a:lvl5pPr>
          </a:lstStyle>
          <a:p>
            <a:pPr lvl="0"/>
            <a:r>
              <a:rPr lang="en-US"/>
              <a:t>Click to edit subhead</a:t>
            </a:r>
          </a:p>
        </p:txBody>
      </p:sp>
      <p:sp>
        <p:nvSpPr>
          <p:cNvPr id="3" name="Content Placeholder 2">
            <a:extLst>
              <a:ext uri="{FF2B5EF4-FFF2-40B4-BE49-F238E27FC236}">
                <a16:creationId xmlns:a16="http://schemas.microsoft.com/office/drawing/2014/main" id="{55861FEF-A671-1F7D-9144-4A18E9166FFA}"/>
              </a:ext>
            </a:extLst>
          </p:cNvPr>
          <p:cNvSpPr>
            <a:spLocks noGrp="1"/>
          </p:cNvSpPr>
          <p:nvPr>
            <p:ph sz="half" idx="1" hasCustomPrompt="1"/>
          </p:nvPr>
        </p:nvSpPr>
        <p:spPr>
          <a:xfrm>
            <a:off x="644769" y="2325836"/>
            <a:ext cx="5181600" cy="3851129"/>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BBBBC6-6719-80F5-099C-8B072696F417}"/>
              </a:ext>
            </a:extLst>
          </p:cNvPr>
          <p:cNvSpPr>
            <a:spLocks noGrp="1"/>
          </p:cNvSpPr>
          <p:nvPr>
            <p:ph sz="half" idx="2" hasCustomPrompt="1"/>
          </p:nvPr>
        </p:nvSpPr>
        <p:spPr>
          <a:xfrm>
            <a:off x="6172200" y="2325836"/>
            <a:ext cx="5181600" cy="3851129"/>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B512A74-75CF-9BD0-220A-2635D0FE0668}"/>
              </a:ext>
            </a:extLst>
          </p:cNvPr>
          <p:cNvSpPr>
            <a:spLocks noGrp="1"/>
          </p:cNvSpPr>
          <p:nvPr>
            <p:ph type="sldNum" sz="quarter" idx="12"/>
          </p:nvPr>
        </p:nvSpPr>
        <p:spPr/>
        <p:txBody>
          <a:bodyPr/>
          <a:lstStyle/>
          <a:p>
            <a:fld id="{4267CD5E-26CF-4249-8540-BB1D07FD4227}" type="slidenum">
              <a:rPr lang="en-US" smtClean="0"/>
              <a:t>‹#›</a:t>
            </a:fld>
            <a:endParaRPr lang="en-US"/>
          </a:p>
        </p:txBody>
      </p:sp>
    </p:spTree>
    <p:extLst>
      <p:ext uri="{BB962C8B-B14F-4D97-AF65-F5344CB8AC3E}">
        <p14:creationId xmlns:p14="http://schemas.microsoft.com/office/powerpoint/2010/main" val="41975486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E74C1-7A20-8CB4-3DD4-EB8A50BB8128}"/>
              </a:ext>
            </a:extLst>
          </p:cNvPr>
          <p:cNvSpPr>
            <a:spLocks noGrp="1"/>
          </p:cNvSpPr>
          <p:nvPr>
            <p:ph type="title" hasCustomPrompt="1"/>
          </p:nvPr>
        </p:nvSpPr>
        <p:spPr>
          <a:xfrm>
            <a:off x="644769" y="365125"/>
            <a:ext cx="10710619" cy="1325563"/>
          </a:xfrm>
        </p:spPr>
        <p:txBody>
          <a:bodyPr/>
          <a:lstStyle/>
          <a:p>
            <a:r>
              <a:rPr lang="en-US"/>
              <a:t>CLICK TO EDIT TITLE</a:t>
            </a:r>
          </a:p>
        </p:txBody>
      </p:sp>
      <p:sp>
        <p:nvSpPr>
          <p:cNvPr id="3" name="Text Placeholder 2">
            <a:extLst>
              <a:ext uri="{FF2B5EF4-FFF2-40B4-BE49-F238E27FC236}">
                <a16:creationId xmlns:a16="http://schemas.microsoft.com/office/drawing/2014/main" id="{817277B2-0A2F-FA77-9E15-CA3A58A5B545}"/>
              </a:ext>
            </a:extLst>
          </p:cNvPr>
          <p:cNvSpPr>
            <a:spLocks noGrp="1"/>
          </p:cNvSpPr>
          <p:nvPr>
            <p:ph type="body" idx="1" hasCustomPrompt="1"/>
          </p:nvPr>
        </p:nvSpPr>
        <p:spPr>
          <a:xfrm>
            <a:off x="644772" y="1681163"/>
            <a:ext cx="5157787"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text</a:t>
            </a:r>
          </a:p>
        </p:txBody>
      </p:sp>
      <p:sp>
        <p:nvSpPr>
          <p:cNvPr id="4" name="Content Placeholder 3">
            <a:extLst>
              <a:ext uri="{FF2B5EF4-FFF2-40B4-BE49-F238E27FC236}">
                <a16:creationId xmlns:a16="http://schemas.microsoft.com/office/drawing/2014/main" id="{07B25F01-3996-B6B6-F8FD-75E9120A8843}"/>
              </a:ext>
            </a:extLst>
          </p:cNvPr>
          <p:cNvSpPr>
            <a:spLocks noGrp="1"/>
          </p:cNvSpPr>
          <p:nvPr>
            <p:ph sz="half" idx="2" hasCustomPrompt="1"/>
          </p:nvPr>
        </p:nvSpPr>
        <p:spPr>
          <a:xfrm>
            <a:off x="644772" y="2505075"/>
            <a:ext cx="5157787" cy="3684588"/>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473F84-FD9A-282A-FBCC-F5ADD527FC9F}"/>
              </a:ext>
            </a:extLst>
          </p:cNvPr>
          <p:cNvSpPr>
            <a:spLocks noGrp="1"/>
          </p:cNvSpPr>
          <p:nvPr>
            <p:ph type="body" sz="quarter" idx="3" hasCustomPrompt="1"/>
          </p:nvPr>
        </p:nvSpPr>
        <p:spPr>
          <a:xfrm>
            <a:off x="6172202" y="1681163"/>
            <a:ext cx="5183188" cy="823912"/>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text</a:t>
            </a:r>
          </a:p>
        </p:txBody>
      </p:sp>
      <p:sp>
        <p:nvSpPr>
          <p:cNvPr id="6" name="Content Placeholder 5">
            <a:extLst>
              <a:ext uri="{FF2B5EF4-FFF2-40B4-BE49-F238E27FC236}">
                <a16:creationId xmlns:a16="http://schemas.microsoft.com/office/drawing/2014/main" id="{5EE5DE14-382A-1AC7-A660-8E5831B83608}"/>
              </a:ext>
            </a:extLst>
          </p:cNvPr>
          <p:cNvSpPr>
            <a:spLocks noGrp="1"/>
          </p:cNvSpPr>
          <p:nvPr>
            <p:ph sz="quarter" idx="4" hasCustomPrompt="1"/>
          </p:nvPr>
        </p:nvSpPr>
        <p:spPr>
          <a:xfrm>
            <a:off x="6172202" y="2505075"/>
            <a:ext cx="5183188" cy="3684588"/>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9E6D1FFC-28E6-E13A-7721-39658D2AA087}"/>
              </a:ext>
            </a:extLst>
          </p:cNvPr>
          <p:cNvSpPr>
            <a:spLocks noGrp="1"/>
          </p:cNvSpPr>
          <p:nvPr>
            <p:ph type="sldNum" sz="quarter" idx="12"/>
          </p:nvPr>
        </p:nvSpPr>
        <p:spPr/>
        <p:txBody>
          <a:bodyPr/>
          <a:lstStyle/>
          <a:p>
            <a:fld id="{4267CD5E-26CF-4249-8540-BB1D07FD4227}" type="slidenum">
              <a:rPr lang="en-US" smtClean="0"/>
              <a:t>‹#›</a:t>
            </a:fld>
            <a:endParaRPr lang="en-US"/>
          </a:p>
        </p:txBody>
      </p:sp>
    </p:spTree>
    <p:extLst>
      <p:ext uri="{BB962C8B-B14F-4D97-AF65-F5344CB8AC3E}">
        <p14:creationId xmlns:p14="http://schemas.microsoft.com/office/powerpoint/2010/main" val="39209240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27957-9EED-8271-0E72-EFAE0371AF15}"/>
              </a:ext>
            </a:extLst>
          </p:cNvPr>
          <p:cNvSpPr>
            <a:spLocks noGrp="1"/>
          </p:cNvSpPr>
          <p:nvPr>
            <p:ph type="title" hasCustomPrompt="1"/>
          </p:nvPr>
        </p:nvSpPr>
        <p:spPr/>
        <p:txBody>
          <a:bodyPr/>
          <a:lstStyle/>
          <a:p>
            <a:r>
              <a:rPr lang="en-US"/>
              <a:t>CLICK TO EDIT TITLE</a:t>
            </a:r>
          </a:p>
        </p:txBody>
      </p:sp>
      <p:sp>
        <p:nvSpPr>
          <p:cNvPr id="5" name="Slide Number Placeholder 4">
            <a:extLst>
              <a:ext uri="{FF2B5EF4-FFF2-40B4-BE49-F238E27FC236}">
                <a16:creationId xmlns:a16="http://schemas.microsoft.com/office/drawing/2014/main" id="{D555F4F9-1684-DE61-8B6E-9C5982CDC272}"/>
              </a:ext>
            </a:extLst>
          </p:cNvPr>
          <p:cNvSpPr>
            <a:spLocks noGrp="1"/>
          </p:cNvSpPr>
          <p:nvPr>
            <p:ph type="sldNum" sz="quarter" idx="12"/>
          </p:nvPr>
        </p:nvSpPr>
        <p:spPr/>
        <p:txBody>
          <a:bodyPr/>
          <a:lstStyle/>
          <a:p>
            <a:fld id="{4267CD5E-26CF-4249-8540-BB1D07FD4227}" type="slidenum">
              <a:rPr lang="en-US" smtClean="0"/>
              <a:t>‹#›</a:t>
            </a:fld>
            <a:endParaRPr lang="en-US"/>
          </a:p>
        </p:txBody>
      </p:sp>
    </p:spTree>
    <p:extLst>
      <p:ext uri="{BB962C8B-B14F-4D97-AF65-F5344CB8AC3E}">
        <p14:creationId xmlns:p14="http://schemas.microsoft.com/office/powerpoint/2010/main" val="1053635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C93D118-64C2-DAF8-93EF-9D41A6B09A50}"/>
              </a:ext>
            </a:extLst>
          </p:cNvPr>
          <p:cNvSpPr>
            <a:spLocks noGrp="1"/>
          </p:cNvSpPr>
          <p:nvPr>
            <p:ph type="sldNum" sz="quarter" idx="12"/>
          </p:nvPr>
        </p:nvSpPr>
        <p:spPr/>
        <p:txBody>
          <a:bodyPr/>
          <a:lstStyle/>
          <a:p>
            <a:fld id="{4267CD5E-26CF-4249-8540-BB1D07FD4227}" type="slidenum">
              <a:rPr lang="en-US" smtClean="0"/>
              <a:t>‹#›</a:t>
            </a:fld>
            <a:endParaRPr lang="en-US"/>
          </a:p>
        </p:txBody>
      </p:sp>
    </p:spTree>
    <p:extLst>
      <p:ext uri="{BB962C8B-B14F-4D97-AF65-F5344CB8AC3E}">
        <p14:creationId xmlns:p14="http://schemas.microsoft.com/office/powerpoint/2010/main" val="15264074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546ACC9-E2A9-486E-5749-83DDF3B956C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2920050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DDDB80B-17FF-14EE-7F02-306E3A735FA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7103"/>
          <a:stretch/>
        </p:blipFill>
        <p:spPr>
          <a:xfrm>
            <a:off x="0" y="0"/>
            <a:ext cx="7531770" cy="6858000"/>
          </a:xfrm>
          <a:prstGeom prst="rect">
            <a:avLst/>
          </a:prstGeom>
        </p:spPr>
      </p:pic>
      <p:pic>
        <p:nvPicPr>
          <p:cNvPr id="6" name="Picture 5" descr="A picture containing shape&#10;&#10;Description automatically generated">
            <a:extLst>
              <a:ext uri="{FF2B5EF4-FFF2-40B4-BE49-F238E27FC236}">
                <a16:creationId xmlns:a16="http://schemas.microsoft.com/office/drawing/2014/main" id="{0AB85730-9DAB-ABF0-A4D0-5DE36B82261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8451" y="0"/>
            <a:ext cx="11893551" cy="6858000"/>
          </a:xfrm>
          <a:prstGeom prst="rect">
            <a:avLst/>
          </a:prstGeom>
        </p:spPr>
      </p:pic>
      <p:sp>
        <p:nvSpPr>
          <p:cNvPr id="2" name="Title 1">
            <a:extLst>
              <a:ext uri="{FF2B5EF4-FFF2-40B4-BE49-F238E27FC236}">
                <a16:creationId xmlns:a16="http://schemas.microsoft.com/office/drawing/2014/main" id="{35168D54-7A73-18F8-ADFA-A2790DA6BE4A}"/>
              </a:ext>
            </a:extLst>
          </p:cNvPr>
          <p:cNvSpPr>
            <a:spLocks noGrp="1"/>
          </p:cNvSpPr>
          <p:nvPr>
            <p:ph type="ctrTitle" hasCustomPrompt="1"/>
          </p:nvPr>
        </p:nvSpPr>
        <p:spPr>
          <a:xfrm>
            <a:off x="6324602" y="2504921"/>
            <a:ext cx="5206015" cy="2061531"/>
          </a:xfrm>
        </p:spPr>
        <p:txBody>
          <a:bodyPr anchor="b">
            <a:normAutofit/>
          </a:bodyPr>
          <a:lstStyle>
            <a:lvl1pPr algn="r">
              <a:defRPr sz="5400" b="0" i="0">
                <a:solidFill>
                  <a:schemeClr val="bg1"/>
                </a:solidFill>
                <a:latin typeface="Saira Condensed Condensed Light" pitchFamily="2" charset="77"/>
              </a:defRPr>
            </a:lvl1pPr>
          </a:lstStyle>
          <a:p>
            <a:r>
              <a:rPr lang="en-US"/>
              <a:t>CLICK TO EDIT TITLE</a:t>
            </a:r>
          </a:p>
        </p:txBody>
      </p:sp>
      <p:sp>
        <p:nvSpPr>
          <p:cNvPr id="3" name="Subtitle 2">
            <a:extLst>
              <a:ext uri="{FF2B5EF4-FFF2-40B4-BE49-F238E27FC236}">
                <a16:creationId xmlns:a16="http://schemas.microsoft.com/office/drawing/2014/main" id="{58C8A321-3799-3D0C-D5A4-CA5C30A7CB56}"/>
              </a:ext>
            </a:extLst>
          </p:cNvPr>
          <p:cNvSpPr>
            <a:spLocks noGrp="1"/>
          </p:cNvSpPr>
          <p:nvPr>
            <p:ph type="subTitle" idx="1" hasCustomPrompt="1"/>
          </p:nvPr>
        </p:nvSpPr>
        <p:spPr>
          <a:xfrm>
            <a:off x="6616701" y="4591369"/>
            <a:ext cx="4913915" cy="934635"/>
          </a:xfrm>
        </p:spPr>
        <p:txBody>
          <a:bodyPr>
            <a:normAutofit/>
          </a:bodyPr>
          <a:lstStyle>
            <a:lvl1pPr marL="0" indent="0" algn="r">
              <a:buNone/>
              <a:defRPr sz="2000" b="0" i="0">
                <a:solidFill>
                  <a:schemeClr val="bg1"/>
                </a:solidFill>
                <a:latin typeface="IBM Plex Sans" panose="020B0503050203000203"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subtitle</a:t>
            </a:r>
          </a:p>
        </p:txBody>
      </p:sp>
      <p:sp>
        <p:nvSpPr>
          <p:cNvPr id="12" name="Text Placeholder 16">
            <a:extLst>
              <a:ext uri="{FF2B5EF4-FFF2-40B4-BE49-F238E27FC236}">
                <a16:creationId xmlns:a16="http://schemas.microsoft.com/office/drawing/2014/main" id="{07BEFC5F-CD6D-A7BC-1322-BACD15CFA532}"/>
              </a:ext>
            </a:extLst>
          </p:cNvPr>
          <p:cNvSpPr>
            <a:spLocks noGrp="1"/>
          </p:cNvSpPr>
          <p:nvPr>
            <p:ph type="body" sz="quarter" idx="11" hasCustomPrompt="1"/>
          </p:nvPr>
        </p:nvSpPr>
        <p:spPr>
          <a:xfrm>
            <a:off x="6794501" y="5690085"/>
            <a:ext cx="4736115" cy="422507"/>
          </a:xfrm>
        </p:spPr>
        <p:txBody>
          <a:bodyPr>
            <a:normAutofit/>
          </a:bodyPr>
          <a:lstStyle>
            <a:lvl1pPr marL="0" indent="0" algn="r">
              <a:buNone/>
              <a:defRPr sz="1800" b="1" i="0">
                <a:solidFill>
                  <a:schemeClr val="bg1"/>
                </a:solidFill>
                <a:latin typeface="IBM Plex Sans SemiBold" panose="020B0503050203000203" pitchFamily="34" charset="0"/>
              </a:defRPr>
            </a:lvl1pPr>
            <a:lvl2pPr marL="457178" indent="0" algn="r">
              <a:buNone/>
              <a:defRPr/>
            </a:lvl2pPr>
            <a:lvl3pPr marL="914354" indent="0" algn="r">
              <a:buNone/>
              <a:defRPr/>
            </a:lvl3pPr>
            <a:lvl4pPr marL="1371532" indent="0" algn="r">
              <a:buNone/>
              <a:defRPr/>
            </a:lvl4pPr>
            <a:lvl5pPr marL="1828709" indent="0" algn="r">
              <a:buNone/>
              <a:defRPr/>
            </a:lvl5pPr>
          </a:lstStyle>
          <a:p>
            <a:pPr lvl="0"/>
            <a:r>
              <a:rPr lang="en-US"/>
              <a:t>PRESENTER’S NAME</a:t>
            </a:r>
          </a:p>
        </p:txBody>
      </p:sp>
      <p:sp>
        <p:nvSpPr>
          <p:cNvPr id="4" name="Date Placeholder 3">
            <a:extLst>
              <a:ext uri="{FF2B5EF4-FFF2-40B4-BE49-F238E27FC236}">
                <a16:creationId xmlns:a16="http://schemas.microsoft.com/office/drawing/2014/main" id="{EB9B160D-2B04-EFF9-9233-5CF3861AACE8}"/>
              </a:ext>
            </a:extLst>
          </p:cNvPr>
          <p:cNvSpPr>
            <a:spLocks noGrp="1"/>
          </p:cNvSpPr>
          <p:nvPr>
            <p:ph type="dt" sz="half" idx="10"/>
          </p:nvPr>
        </p:nvSpPr>
        <p:spPr>
          <a:xfrm>
            <a:off x="10406269" y="6342033"/>
            <a:ext cx="1124345" cy="246221"/>
          </a:xfrm>
          <a:prstGeom prst="rect">
            <a:avLst/>
          </a:prstGeom>
          <a:solidFill>
            <a:schemeClr val="accent1"/>
          </a:solidFill>
        </p:spPr>
        <p:txBody>
          <a:bodyPr wrap="square">
            <a:spAutoFit/>
          </a:bodyPr>
          <a:lstStyle>
            <a:lvl1pPr algn="r">
              <a:defRPr sz="1000" b="1" i="0">
                <a:solidFill>
                  <a:schemeClr val="bg1"/>
                </a:solidFill>
                <a:latin typeface="IBM Plex Sans" panose="020B0503050203000203" pitchFamily="34" charset="0"/>
              </a:defRPr>
            </a:lvl1pPr>
          </a:lstStyle>
          <a:p>
            <a:r>
              <a:rPr lang="en-US"/>
              <a:t>Date</a:t>
            </a:r>
          </a:p>
        </p:txBody>
      </p:sp>
    </p:spTree>
    <p:extLst>
      <p:ext uri="{BB962C8B-B14F-4D97-AF65-F5344CB8AC3E}">
        <p14:creationId xmlns:p14="http://schemas.microsoft.com/office/powerpoint/2010/main" val="21845045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ABF1B99-BFB4-0688-A8CA-067A988DADEC}"/>
              </a:ext>
            </a:extLst>
          </p:cNvPr>
          <p:cNvSpPr>
            <a:spLocks noGrp="1"/>
          </p:cNvSpPr>
          <p:nvPr>
            <p:ph type="sldNum" sz="quarter" idx="12"/>
          </p:nvPr>
        </p:nvSpPr>
        <p:spPr/>
        <p:txBody>
          <a:bodyPr/>
          <a:lstStyle/>
          <a:p>
            <a:fld id="{4267CD5E-26CF-4249-8540-BB1D07FD4227}" type="slidenum">
              <a:rPr lang="en-US" smtClean="0"/>
              <a:t>‹#›</a:t>
            </a:fld>
            <a:endParaRPr lang="en-US"/>
          </a:p>
        </p:txBody>
      </p:sp>
      <p:sp>
        <p:nvSpPr>
          <p:cNvPr id="3" name="Content Placeholder 2">
            <a:extLst>
              <a:ext uri="{FF2B5EF4-FFF2-40B4-BE49-F238E27FC236}">
                <a16:creationId xmlns:a16="http://schemas.microsoft.com/office/drawing/2014/main" id="{A1A211F7-F5B3-755A-0FE9-7416E5B6D3BB}"/>
              </a:ext>
            </a:extLst>
          </p:cNvPr>
          <p:cNvSpPr>
            <a:spLocks noGrp="1"/>
          </p:cNvSpPr>
          <p:nvPr>
            <p:ph idx="1" hasCustomPrompt="1"/>
          </p:nvPr>
        </p:nvSpPr>
        <p:spPr>
          <a:xfrm>
            <a:off x="5183188" y="987428"/>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1DCA10-F271-79EA-C335-35398B7961CF}"/>
              </a:ext>
            </a:extLst>
          </p:cNvPr>
          <p:cNvSpPr>
            <a:spLocks noGrp="1"/>
          </p:cNvSpPr>
          <p:nvPr>
            <p:ph type="body" sz="half" idx="2" hasCustomPrompt="1"/>
          </p:nvPr>
        </p:nvSpPr>
        <p:spPr>
          <a:xfrm>
            <a:off x="644773" y="2057402"/>
            <a:ext cx="4127255"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text</a:t>
            </a:r>
          </a:p>
        </p:txBody>
      </p:sp>
      <p:sp>
        <p:nvSpPr>
          <p:cNvPr id="2" name="Title 1">
            <a:extLst>
              <a:ext uri="{FF2B5EF4-FFF2-40B4-BE49-F238E27FC236}">
                <a16:creationId xmlns:a16="http://schemas.microsoft.com/office/drawing/2014/main" id="{F7F18D82-BCB2-4520-6E3E-BC47DF6E92F2}"/>
              </a:ext>
            </a:extLst>
          </p:cNvPr>
          <p:cNvSpPr>
            <a:spLocks noGrp="1"/>
          </p:cNvSpPr>
          <p:nvPr>
            <p:ph type="title" hasCustomPrompt="1"/>
          </p:nvPr>
        </p:nvSpPr>
        <p:spPr>
          <a:xfrm>
            <a:off x="644773" y="457200"/>
            <a:ext cx="4127255" cy="1600200"/>
          </a:xfrm>
        </p:spPr>
        <p:txBody>
          <a:bodyPr anchor="b"/>
          <a:lstStyle>
            <a:lvl1pPr>
              <a:defRPr sz="3200"/>
            </a:lvl1pPr>
          </a:lstStyle>
          <a:p>
            <a:r>
              <a:rPr lang="en-US"/>
              <a:t>CLICK TO EDIT TITLE</a:t>
            </a:r>
          </a:p>
        </p:txBody>
      </p:sp>
    </p:spTree>
    <p:extLst>
      <p:ext uri="{BB962C8B-B14F-4D97-AF65-F5344CB8AC3E}">
        <p14:creationId xmlns:p14="http://schemas.microsoft.com/office/powerpoint/2010/main" val="6845703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CDE9B-54A8-866E-B788-EB3968761BC7}"/>
              </a:ext>
            </a:extLst>
          </p:cNvPr>
          <p:cNvSpPr>
            <a:spLocks noGrp="1"/>
          </p:cNvSpPr>
          <p:nvPr>
            <p:ph type="title" hasCustomPrompt="1"/>
          </p:nvPr>
        </p:nvSpPr>
        <p:spPr>
          <a:xfrm>
            <a:off x="644773" y="457200"/>
            <a:ext cx="4127255" cy="1600200"/>
          </a:xfrm>
        </p:spPr>
        <p:txBody>
          <a:bodyPr anchor="b"/>
          <a:lstStyle>
            <a:lvl1pPr>
              <a:defRPr sz="3200"/>
            </a:lvl1pPr>
          </a:lstStyle>
          <a:p>
            <a:r>
              <a:rPr lang="en-US"/>
              <a:t>Click to edit title</a:t>
            </a:r>
          </a:p>
        </p:txBody>
      </p:sp>
      <p:sp>
        <p:nvSpPr>
          <p:cNvPr id="4" name="Text Placeholder 3">
            <a:extLst>
              <a:ext uri="{FF2B5EF4-FFF2-40B4-BE49-F238E27FC236}">
                <a16:creationId xmlns:a16="http://schemas.microsoft.com/office/drawing/2014/main" id="{B31F6659-DAE0-7160-C9F6-2C8137D933BD}"/>
              </a:ext>
            </a:extLst>
          </p:cNvPr>
          <p:cNvSpPr>
            <a:spLocks noGrp="1"/>
          </p:cNvSpPr>
          <p:nvPr>
            <p:ph type="body" sz="half" idx="2" hasCustomPrompt="1"/>
          </p:nvPr>
        </p:nvSpPr>
        <p:spPr>
          <a:xfrm>
            <a:off x="644773" y="2057402"/>
            <a:ext cx="4127255" cy="3811588"/>
          </a:xfrm>
        </p:spPr>
        <p:txBody>
          <a:bodyPr/>
          <a:lstStyle>
            <a:lvl1pPr marL="0" indent="0">
              <a:buNone/>
              <a:defRPr sz="1600"/>
            </a:lvl1pPr>
            <a:lvl2pPr marL="457178" indent="0">
              <a:buNone/>
              <a:defRPr sz="1400"/>
            </a:lvl2pPr>
            <a:lvl3pPr marL="914354" indent="0">
              <a:buNone/>
              <a:defRPr sz="1200"/>
            </a:lvl3pPr>
            <a:lvl4pPr marL="1371532" indent="0">
              <a:buNone/>
              <a:defRPr sz="1000"/>
            </a:lvl4pPr>
            <a:lvl5pPr marL="1828709" indent="0">
              <a:buNone/>
              <a:defRPr sz="1000"/>
            </a:lvl5pPr>
            <a:lvl6pPr marL="2285886" indent="0">
              <a:buNone/>
              <a:defRPr sz="1000"/>
            </a:lvl6pPr>
            <a:lvl7pPr marL="2743062" indent="0">
              <a:buNone/>
              <a:defRPr sz="1000"/>
            </a:lvl7pPr>
            <a:lvl8pPr marL="3200240" indent="0">
              <a:buNone/>
              <a:defRPr sz="1000"/>
            </a:lvl8pPr>
            <a:lvl9pPr marL="3657418" indent="0">
              <a:buNone/>
              <a:defRPr sz="1000"/>
            </a:lvl9pPr>
          </a:lstStyle>
          <a:p>
            <a:pPr lvl="0"/>
            <a:r>
              <a:rPr lang="en-US"/>
              <a:t>Click to edit text</a:t>
            </a:r>
          </a:p>
        </p:txBody>
      </p:sp>
      <p:sp>
        <p:nvSpPr>
          <p:cNvPr id="3" name="Picture Placeholder 2">
            <a:extLst>
              <a:ext uri="{FF2B5EF4-FFF2-40B4-BE49-F238E27FC236}">
                <a16:creationId xmlns:a16="http://schemas.microsoft.com/office/drawing/2014/main" id="{3F05E2B1-FC9F-DFC8-B82B-3A9D2B911EBC}"/>
              </a:ext>
            </a:extLst>
          </p:cNvPr>
          <p:cNvSpPr>
            <a:spLocks noGrp="1"/>
          </p:cNvSpPr>
          <p:nvPr>
            <p:ph type="pic" idx="1"/>
          </p:nvPr>
        </p:nvSpPr>
        <p:spPr>
          <a:xfrm>
            <a:off x="5183188" y="987428"/>
            <a:ext cx="6172200" cy="4873625"/>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endParaRPr lang="en-US"/>
          </a:p>
        </p:txBody>
      </p:sp>
      <p:sp>
        <p:nvSpPr>
          <p:cNvPr id="7" name="Slide Number Placeholder 6">
            <a:extLst>
              <a:ext uri="{FF2B5EF4-FFF2-40B4-BE49-F238E27FC236}">
                <a16:creationId xmlns:a16="http://schemas.microsoft.com/office/drawing/2014/main" id="{330ECE5B-0146-1148-6A0D-A0F447C354AC}"/>
              </a:ext>
            </a:extLst>
          </p:cNvPr>
          <p:cNvSpPr>
            <a:spLocks noGrp="1"/>
          </p:cNvSpPr>
          <p:nvPr>
            <p:ph type="sldNum" sz="quarter" idx="12"/>
          </p:nvPr>
        </p:nvSpPr>
        <p:spPr/>
        <p:txBody>
          <a:bodyPr/>
          <a:lstStyle/>
          <a:p>
            <a:fld id="{4267CD5E-26CF-4249-8540-BB1D07FD4227}" type="slidenum">
              <a:rPr lang="en-US" smtClean="0"/>
              <a:t>‹#›</a:t>
            </a:fld>
            <a:endParaRPr lang="en-US"/>
          </a:p>
        </p:txBody>
      </p:sp>
    </p:spTree>
    <p:extLst>
      <p:ext uri="{BB962C8B-B14F-4D97-AF65-F5344CB8AC3E}">
        <p14:creationId xmlns:p14="http://schemas.microsoft.com/office/powerpoint/2010/main" val="41693715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92B4C-D932-924C-A9B9-A7396B7CB503}"/>
              </a:ext>
            </a:extLst>
          </p:cNvPr>
          <p:cNvSpPr>
            <a:spLocks noGrp="1"/>
          </p:cNvSpPr>
          <p:nvPr>
            <p:ph type="title" hasCustomPrompt="1"/>
          </p:nvPr>
        </p:nvSpPr>
        <p:spPr/>
        <p:txBody>
          <a:bodyPr/>
          <a:lstStyle/>
          <a:p>
            <a:r>
              <a:rPr lang="en-US"/>
              <a:t>Click to edit title</a:t>
            </a:r>
          </a:p>
        </p:txBody>
      </p:sp>
      <p:sp>
        <p:nvSpPr>
          <p:cNvPr id="3" name="Vertical Text Placeholder 2">
            <a:extLst>
              <a:ext uri="{FF2B5EF4-FFF2-40B4-BE49-F238E27FC236}">
                <a16:creationId xmlns:a16="http://schemas.microsoft.com/office/drawing/2014/main" id="{61DF67A6-D1DA-71BB-CCFF-678D91838913}"/>
              </a:ext>
            </a:extLst>
          </p:cNvPr>
          <p:cNvSpPr>
            <a:spLocks noGrp="1"/>
          </p:cNvSpPr>
          <p:nvPr>
            <p:ph type="body" orient="vert" idx="1" hasCustomPrompt="1"/>
          </p:nvPr>
        </p:nvSpPr>
        <p:spPr/>
        <p:txBody>
          <a:bodyPr vert="eaVert"/>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94826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8CFDF3-4C0B-B588-73E9-559E689FE0AF}"/>
              </a:ext>
            </a:extLst>
          </p:cNvPr>
          <p:cNvSpPr>
            <a:spLocks noGrp="1"/>
          </p:cNvSpPr>
          <p:nvPr>
            <p:ph type="title" orient="vert"/>
          </p:nvPr>
        </p:nvSpPr>
        <p:spPr>
          <a:xfrm>
            <a:off x="8724902" y="365127"/>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0E20EF8-D417-90E9-AEFA-DB28B8392B89}"/>
              </a:ext>
            </a:extLst>
          </p:cNvPr>
          <p:cNvSpPr>
            <a:spLocks noGrp="1"/>
          </p:cNvSpPr>
          <p:nvPr>
            <p:ph type="body" orient="vert" idx="1"/>
          </p:nvPr>
        </p:nvSpPr>
        <p:spPr>
          <a:xfrm>
            <a:off x="644769" y="365127"/>
            <a:ext cx="7927731"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83911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pic>
        <p:nvPicPr>
          <p:cNvPr id="6" name="Picture 5" descr="A picture containing person, crowd, event, several&#10;&#10;Description automatically generated">
            <a:extLst>
              <a:ext uri="{FF2B5EF4-FFF2-40B4-BE49-F238E27FC236}">
                <a16:creationId xmlns:a16="http://schemas.microsoft.com/office/drawing/2014/main" id="{206FAFD8-028E-613E-F668-7FDFC37E002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 y="0"/>
            <a:ext cx="7305260" cy="6858000"/>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id="{E12E123F-8311-330F-DB73-3B618A77934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84B2191C-6994-71BA-A63E-85F5AF6A9776}"/>
              </a:ext>
            </a:extLst>
          </p:cNvPr>
          <p:cNvSpPr txBox="1"/>
          <p:nvPr userDrawn="1"/>
        </p:nvSpPr>
        <p:spPr>
          <a:xfrm>
            <a:off x="7284722" y="3144277"/>
            <a:ext cx="4245895" cy="923330"/>
          </a:xfrm>
          <a:prstGeom prst="rect">
            <a:avLst/>
          </a:prstGeom>
          <a:noFill/>
        </p:spPr>
        <p:txBody>
          <a:bodyPr wrap="square" rtlCol="0">
            <a:spAutoFit/>
          </a:bodyPr>
          <a:lstStyle/>
          <a:p>
            <a:pPr algn="r"/>
            <a:r>
              <a:rPr lang="en-US" sz="5400" b="0" i="0">
                <a:solidFill>
                  <a:schemeClr val="bg1"/>
                </a:solidFill>
                <a:latin typeface="Saira Condensed Condensed Light" pitchFamily="2" charset="77"/>
              </a:rPr>
              <a:t>THANK </a:t>
            </a:r>
            <a:r>
              <a:rPr lang="en-US" sz="5400" b="1" i="0">
                <a:solidFill>
                  <a:schemeClr val="bg1"/>
                </a:solidFill>
                <a:latin typeface="Saira Condensed Condensed Light" pitchFamily="2" charset="77"/>
              </a:rPr>
              <a:t>YOU</a:t>
            </a:r>
          </a:p>
        </p:txBody>
      </p:sp>
      <p:sp>
        <p:nvSpPr>
          <p:cNvPr id="9" name="TextBox 8">
            <a:extLst>
              <a:ext uri="{FF2B5EF4-FFF2-40B4-BE49-F238E27FC236}">
                <a16:creationId xmlns:a16="http://schemas.microsoft.com/office/drawing/2014/main" id="{7F2600DA-4934-A3D7-306B-06292C3154B8}"/>
              </a:ext>
            </a:extLst>
          </p:cNvPr>
          <p:cNvSpPr txBox="1"/>
          <p:nvPr userDrawn="1"/>
        </p:nvSpPr>
        <p:spPr>
          <a:xfrm>
            <a:off x="6096002" y="5170418"/>
            <a:ext cx="5434615" cy="584775"/>
          </a:xfrm>
          <a:prstGeom prst="rect">
            <a:avLst/>
          </a:prstGeom>
          <a:noFill/>
        </p:spPr>
        <p:txBody>
          <a:bodyPr wrap="square" rtlCol="0">
            <a:spAutoFit/>
          </a:bodyPr>
          <a:lstStyle/>
          <a:p>
            <a:pPr algn="r"/>
            <a:r>
              <a:rPr lang="en-US" sz="1600" b="1" kern="1200">
                <a:solidFill>
                  <a:schemeClr val="bg1"/>
                </a:solidFill>
                <a:effectLst/>
                <a:latin typeface="IBM Plex Sans" panose="020B0503050203000203" pitchFamily="34" charset="0"/>
                <a:ea typeface="+mn-ea"/>
                <a:cs typeface="+mn-cs"/>
              </a:rPr>
              <a:t>Stevens Institute of Technology</a:t>
            </a:r>
            <a:br>
              <a:rPr lang="en-US" sz="1600" b="1" kern="1200">
                <a:solidFill>
                  <a:schemeClr val="bg1"/>
                </a:solidFill>
                <a:effectLst/>
                <a:latin typeface="IBM Plex Sans" panose="020B0503050203000203" pitchFamily="34" charset="0"/>
                <a:ea typeface="+mn-ea"/>
                <a:cs typeface="+mn-cs"/>
              </a:rPr>
            </a:br>
            <a:r>
              <a:rPr lang="en-US" sz="1600" kern="1200">
                <a:solidFill>
                  <a:schemeClr val="bg1"/>
                </a:solidFill>
                <a:effectLst/>
                <a:latin typeface="IBM Plex Sans" panose="020B0503050203000203" pitchFamily="34" charset="0"/>
                <a:ea typeface="+mn-ea"/>
                <a:cs typeface="+mn-cs"/>
              </a:rPr>
              <a:t>1 Castle Point Terrace, Hoboken, NJ 07030</a:t>
            </a:r>
          </a:p>
        </p:txBody>
      </p:sp>
    </p:spTree>
    <p:extLst>
      <p:ext uri="{BB962C8B-B14F-4D97-AF65-F5344CB8AC3E}">
        <p14:creationId xmlns:p14="http://schemas.microsoft.com/office/powerpoint/2010/main" val="6007122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ubhead w/ No Bullets">
    <p:spTree>
      <p:nvGrpSpPr>
        <p:cNvPr id="1" name=""/>
        <p:cNvGrpSpPr/>
        <p:nvPr/>
      </p:nvGrpSpPr>
      <p:grpSpPr>
        <a:xfrm>
          <a:off x="0" y="0"/>
          <a:ext cx="0" cy="0"/>
          <a:chOff x="0" y="0"/>
          <a:chExt cx="0" cy="0"/>
        </a:xfrm>
      </p:grpSpPr>
      <p:sp>
        <p:nvSpPr>
          <p:cNvPr id="11" name="Text Placeholder 2"/>
          <p:cNvSpPr>
            <a:spLocks noGrp="1"/>
          </p:cNvSpPr>
          <p:nvPr>
            <p:ph type="body" sz="quarter" idx="12" hasCustomPrompt="1"/>
          </p:nvPr>
        </p:nvSpPr>
        <p:spPr>
          <a:xfrm>
            <a:off x="302684" y="1709353"/>
            <a:ext cx="11588749" cy="4384543"/>
          </a:xfrm>
          <a:prstGeom prst="rect">
            <a:avLst/>
          </a:prstGeom>
        </p:spPr>
        <p:txBody>
          <a:bodyPr vert="horz"/>
          <a:lstStyle>
            <a:lvl1pPr marL="0" indent="0">
              <a:spcBef>
                <a:spcPts val="0"/>
              </a:spcBef>
              <a:spcAft>
                <a:spcPts val="1200"/>
              </a:spcAft>
              <a:buFontTx/>
              <a:buNone/>
              <a:defRPr sz="1600" b="0" i="0">
                <a:latin typeface="Arial"/>
                <a:cs typeface="Arial"/>
              </a:defRPr>
            </a:lvl1pPr>
            <a:lvl2pPr marL="457200" indent="0">
              <a:spcBef>
                <a:spcPts val="0"/>
              </a:spcBef>
              <a:spcAft>
                <a:spcPts val="1200"/>
              </a:spcAft>
              <a:buFontTx/>
              <a:buNone/>
              <a:defRPr sz="1600" b="0" i="0">
                <a:latin typeface="Arial"/>
                <a:cs typeface="Arial"/>
              </a:defRPr>
            </a:lvl2pPr>
            <a:lvl3pPr marL="914400" indent="0">
              <a:spcBef>
                <a:spcPts val="0"/>
              </a:spcBef>
              <a:spcAft>
                <a:spcPts val="1200"/>
              </a:spcAft>
              <a:buFontTx/>
              <a:buNone/>
              <a:defRPr sz="1400" b="0" i="0" baseline="0">
                <a:latin typeface="Arial"/>
                <a:cs typeface="Arial"/>
              </a:defRPr>
            </a:lvl3pPr>
            <a:lvl4pPr marL="1371600" indent="0">
              <a:spcBef>
                <a:spcPts val="0"/>
              </a:spcBef>
              <a:spcAft>
                <a:spcPts val="1200"/>
              </a:spcAft>
              <a:buFontTx/>
              <a:buNone/>
              <a:defRPr sz="1200" b="0" i="0" baseline="0">
                <a:latin typeface="Arial"/>
                <a:cs typeface="Arial"/>
              </a:defRPr>
            </a:lvl4pPr>
            <a:lvl5pPr marL="1828800" indent="0">
              <a:spcBef>
                <a:spcPts val="0"/>
              </a:spcBef>
              <a:spcAft>
                <a:spcPts val="1200"/>
              </a:spcAft>
              <a:buFontTx/>
              <a:buNone/>
              <a:defRPr sz="1000" b="0" i="0">
                <a:latin typeface="Arial"/>
                <a:cs typeface="Arial"/>
              </a:defRPr>
            </a:lvl5pPr>
          </a:lstStyle>
          <a:p>
            <a:pPr lvl="0"/>
            <a:r>
              <a:rPr lang="en-US"/>
              <a:t>Insert Text Here</a:t>
            </a:r>
          </a:p>
        </p:txBody>
      </p:sp>
      <p:sp>
        <p:nvSpPr>
          <p:cNvPr id="13" name="Title 1"/>
          <p:cNvSpPr>
            <a:spLocks noGrp="1"/>
          </p:cNvSpPr>
          <p:nvPr>
            <p:ph type="title" hasCustomPrompt="1"/>
          </p:nvPr>
        </p:nvSpPr>
        <p:spPr>
          <a:xfrm>
            <a:off x="302684" y="418355"/>
            <a:ext cx="9737787" cy="535863"/>
          </a:xfrm>
          <a:prstGeom prst="rect">
            <a:avLst/>
          </a:prstGeom>
        </p:spPr>
        <p:txBody>
          <a:bodyPr/>
          <a:lstStyle>
            <a:lvl1pPr>
              <a:defRPr sz="3000" b="1" i="0">
                <a:latin typeface="Arial"/>
                <a:cs typeface="Arial"/>
              </a:defRPr>
            </a:lvl1pPr>
          </a:lstStyle>
          <a:p>
            <a:r>
              <a:rPr lang="en-US"/>
              <a:t>Insert Slide Title</a:t>
            </a:r>
          </a:p>
        </p:txBody>
      </p:sp>
      <p:sp>
        <p:nvSpPr>
          <p:cNvPr id="4" name="Slide Number Placeholder 3"/>
          <p:cNvSpPr>
            <a:spLocks noGrp="1"/>
          </p:cNvSpPr>
          <p:nvPr>
            <p:ph type="sldNum" sz="quarter" idx="14"/>
          </p:nvPr>
        </p:nvSpPr>
        <p:spPr>
          <a:xfrm>
            <a:off x="11356641" y="6449010"/>
            <a:ext cx="635497" cy="365125"/>
          </a:xfrm>
          <a:prstGeom prst="rect">
            <a:avLst/>
          </a:prstGeom>
        </p:spPr>
        <p:txBody>
          <a:bodyPr/>
          <a:lstStyle/>
          <a:p>
            <a:fld id="{12342C3A-DD85-7843-B416-BD52AB030D59}" type="slidenum">
              <a:rPr lang="en-US" smtClean="0"/>
              <a:pPr/>
              <a:t>‹#›</a:t>
            </a:fld>
            <a:endParaRPr lang="en-US"/>
          </a:p>
        </p:txBody>
      </p:sp>
      <p:sp>
        <p:nvSpPr>
          <p:cNvPr id="6" name="Text Placeholder 4"/>
          <p:cNvSpPr>
            <a:spLocks noGrp="1"/>
          </p:cNvSpPr>
          <p:nvPr>
            <p:ph type="body" sz="quarter" idx="13" hasCustomPrompt="1"/>
          </p:nvPr>
        </p:nvSpPr>
        <p:spPr>
          <a:xfrm>
            <a:off x="302684" y="1006103"/>
            <a:ext cx="11588749" cy="408060"/>
          </a:xfrm>
          <a:prstGeom prst="rect">
            <a:avLst/>
          </a:prstGeom>
        </p:spPr>
        <p:txBody>
          <a:bodyPr vert="horz" wrap="none" anchor="t" anchorCtr="0"/>
          <a:lstStyle>
            <a:lvl1pPr marL="0" indent="0">
              <a:spcBef>
                <a:spcPts val="0"/>
              </a:spcBef>
              <a:buNone/>
              <a:defRPr sz="1800" b="0" i="0">
                <a:latin typeface="Arial"/>
                <a:cs typeface="Arial"/>
              </a:defRPr>
            </a:lvl1pPr>
            <a:lvl3pPr marL="914400" indent="0">
              <a:buNone/>
              <a:defRPr sz="2700"/>
            </a:lvl3pPr>
            <a:lvl4pPr marL="1371600" indent="0">
              <a:buNone/>
              <a:defRPr sz="2700"/>
            </a:lvl4pPr>
            <a:lvl5pPr marL="1828800" indent="0">
              <a:buNone/>
              <a:defRPr sz="2700"/>
            </a:lvl5pPr>
          </a:lstStyle>
          <a:p>
            <a:r>
              <a:rPr lang="en-US"/>
              <a:t>Insert Subhead</a:t>
            </a:r>
          </a:p>
        </p:txBody>
      </p:sp>
    </p:spTree>
    <p:extLst>
      <p:ext uri="{BB962C8B-B14F-4D97-AF65-F5344CB8AC3E}">
        <p14:creationId xmlns:p14="http://schemas.microsoft.com/office/powerpoint/2010/main" val="29083640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0E2119-A174-1983-E60B-D094C89C58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994A53-4C3E-C5C6-51F6-DE414AD48487}"/>
              </a:ext>
            </a:extLst>
          </p:cNvPr>
          <p:cNvSpPr>
            <a:spLocks noGrp="1"/>
          </p:cNvSpPr>
          <p:nvPr>
            <p:ph type="dt" sz="half" idx="10"/>
          </p:nvPr>
        </p:nvSpPr>
        <p:spPr/>
        <p:txBody>
          <a:bodyPr/>
          <a:lstStyle/>
          <a:p>
            <a:fld id="{249689F2-EF5C-1947-92E0-B7253F7C7899}" type="datetime1">
              <a:rPr lang="en-US" smtClean="0"/>
              <a:t>3/20/2025</a:t>
            </a:fld>
            <a:endParaRPr lang="en-US"/>
          </a:p>
        </p:txBody>
      </p:sp>
      <p:sp>
        <p:nvSpPr>
          <p:cNvPr id="4" name="Footer Placeholder 3">
            <a:extLst>
              <a:ext uri="{FF2B5EF4-FFF2-40B4-BE49-F238E27FC236}">
                <a16:creationId xmlns:a16="http://schemas.microsoft.com/office/drawing/2014/main" id="{222B1BEA-1CA0-3769-46D9-AB21AFB685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5BFA16-0966-2D4E-2262-0D7C320DCBB7}"/>
              </a:ext>
            </a:extLst>
          </p:cNvPr>
          <p:cNvSpPr>
            <a:spLocks noGrp="1"/>
          </p:cNvSpPr>
          <p:nvPr>
            <p:ph type="sldNum" sz="quarter" idx="12"/>
          </p:nvPr>
        </p:nvSpPr>
        <p:spPr/>
        <p:txBody>
          <a:bodyPr/>
          <a:lstStyle/>
          <a:p>
            <a:fld id="{95BA1F2C-38E7-5B4A-B651-A8F4BD91571A}" type="slidenum">
              <a:rPr lang="en-US" smtClean="0"/>
              <a:t>‹#›</a:t>
            </a:fld>
            <a:endParaRPr lang="en-US"/>
          </a:p>
        </p:txBody>
      </p:sp>
      <p:pic>
        <p:nvPicPr>
          <p:cNvPr id="6" name="Picture 5" descr="top-logo.png">
            <a:extLst>
              <a:ext uri="{FF2B5EF4-FFF2-40B4-BE49-F238E27FC236}">
                <a16:creationId xmlns:a16="http://schemas.microsoft.com/office/drawing/2014/main" id="{743E5EAF-6275-6C0B-B5EE-3B20531EBED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1800858" y="1"/>
            <a:ext cx="435935" cy="804860"/>
          </a:xfrm>
          <a:prstGeom prst="rect">
            <a:avLst/>
          </a:prstGeom>
        </p:spPr>
      </p:pic>
      <p:pic>
        <p:nvPicPr>
          <p:cNvPr id="7" name="Picture 6">
            <a:extLst>
              <a:ext uri="{FF2B5EF4-FFF2-40B4-BE49-F238E27FC236}">
                <a16:creationId xmlns:a16="http://schemas.microsoft.com/office/drawing/2014/main" id="{CF26807A-709E-AE9E-FC1F-A84D35A0348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 y="6666325"/>
            <a:ext cx="2486025" cy="180975"/>
          </a:xfrm>
          <a:prstGeom prst="rect">
            <a:avLst/>
          </a:prstGeom>
        </p:spPr>
      </p:pic>
    </p:spTree>
    <p:extLst>
      <p:ext uri="{BB962C8B-B14F-4D97-AF65-F5344CB8AC3E}">
        <p14:creationId xmlns:p14="http://schemas.microsoft.com/office/powerpoint/2010/main" val="63821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DDDB80B-17FF-14EE-7F02-306E3A735FA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7531770" cy="6858000"/>
          </a:xfrm>
          <a:prstGeom prst="rect">
            <a:avLst/>
          </a:prstGeom>
        </p:spPr>
      </p:pic>
      <p:pic>
        <p:nvPicPr>
          <p:cNvPr id="6" name="Picture 5" descr="A picture containing shape&#10;&#10;Description automatically generated">
            <a:extLst>
              <a:ext uri="{FF2B5EF4-FFF2-40B4-BE49-F238E27FC236}">
                <a16:creationId xmlns:a16="http://schemas.microsoft.com/office/drawing/2014/main" id="{0AB85730-9DAB-ABF0-A4D0-5DE36B82261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8451" y="0"/>
            <a:ext cx="11893551" cy="6858000"/>
          </a:xfrm>
          <a:prstGeom prst="rect">
            <a:avLst/>
          </a:prstGeom>
        </p:spPr>
      </p:pic>
      <p:sp>
        <p:nvSpPr>
          <p:cNvPr id="2" name="Title 1">
            <a:extLst>
              <a:ext uri="{FF2B5EF4-FFF2-40B4-BE49-F238E27FC236}">
                <a16:creationId xmlns:a16="http://schemas.microsoft.com/office/drawing/2014/main" id="{35168D54-7A73-18F8-ADFA-A2790DA6BE4A}"/>
              </a:ext>
            </a:extLst>
          </p:cNvPr>
          <p:cNvSpPr>
            <a:spLocks noGrp="1"/>
          </p:cNvSpPr>
          <p:nvPr>
            <p:ph type="ctrTitle" hasCustomPrompt="1"/>
          </p:nvPr>
        </p:nvSpPr>
        <p:spPr>
          <a:xfrm>
            <a:off x="6324602" y="2504921"/>
            <a:ext cx="5206015" cy="2061531"/>
          </a:xfrm>
        </p:spPr>
        <p:txBody>
          <a:bodyPr anchor="b">
            <a:normAutofit/>
          </a:bodyPr>
          <a:lstStyle>
            <a:lvl1pPr algn="r">
              <a:defRPr sz="5400" b="0" i="0">
                <a:solidFill>
                  <a:schemeClr val="bg1"/>
                </a:solidFill>
                <a:latin typeface="Saira Condensed Condensed Light" pitchFamily="2" charset="77"/>
              </a:defRPr>
            </a:lvl1pPr>
          </a:lstStyle>
          <a:p>
            <a:r>
              <a:rPr lang="en-US"/>
              <a:t>CLICK TO EDIT TITLE</a:t>
            </a:r>
          </a:p>
        </p:txBody>
      </p:sp>
      <p:sp>
        <p:nvSpPr>
          <p:cNvPr id="3" name="Subtitle 2">
            <a:extLst>
              <a:ext uri="{FF2B5EF4-FFF2-40B4-BE49-F238E27FC236}">
                <a16:creationId xmlns:a16="http://schemas.microsoft.com/office/drawing/2014/main" id="{58C8A321-3799-3D0C-D5A4-CA5C30A7CB56}"/>
              </a:ext>
            </a:extLst>
          </p:cNvPr>
          <p:cNvSpPr>
            <a:spLocks noGrp="1"/>
          </p:cNvSpPr>
          <p:nvPr>
            <p:ph type="subTitle" idx="1" hasCustomPrompt="1"/>
          </p:nvPr>
        </p:nvSpPr>
        <p:spPr>
          <a:xfrm>
            <a:off x="6616701" y="4591369"/>
            <a:ext cx="4913915" cy="934635"/>
          </a:xfrm>
        </p:spPr>
        <p:txBody>
          <a:bodyPr>
            <a:normAutofit/>
          </a:bodyPr>
          <a:lstStyle>
            <a:lvl1pPr marL="0" indent="0" algn="r">
              <a:buNone/>
              <a:defRPr sz="2000" b="0" i="0">
                <a:solidFill>
                  <a:schemeClr val="bg1"/>
                </a:solidFill>
                <a:latin typeface="IBM Plex Sans" panose="020B0503050203000203"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subtitle</a:t>
            </a:r>
          </a:p>
        </p:txBody>
      </p:sp>
      <p:sp>
        <p:nvSpPr>
          <p:cNvPr id="12" name="Text Placeholder 16">
            <a:extLst>
              <a:ext uri="{FF2B5EF4-FFF2-40B4-BE49-F238E27FC236}">
                <a16:creationId xmlns:a16="http://schemas.microsoft.com/office/drawing/2014/main" id="{07BEFC5F-CD6D-A7BC-1322-BACD15CFA532}"/>
              </a:ext>
            </a:extLst>
          </p:cNvPr>
          <p:cNvSpPr>
            <a:spLocks noGrp="1"/>
          </p:cNvSpPr>
          <p:nvPr>
            <p:ph type="body" sz="quarter" idx="11" hasCustomPrompt="1"/>
          </p:nvPr>
        </p:nvSpPr>
        <p:spPr>
          <a:xfrm>
            <a:off x="6794501" y="5690085"/>
            <a:ext cx="4736115" cy="422507"/>
          </a:xfrm>
        </p:spPr>
        <p:txBody>
          <a:bodyPr>
            <a:normAutofit/>
          </a:bodyPr>
          <a:lstStyle>
            <a:lvl1pPr marL="0" indent="0" algn="r">
              <a:buNone/>
              <a:defRPr sz="1800" b="1" i="0">
                <a:solidFill>
                  <a:schemeClr val="bg1"/>
                </a:solidFill>
                <a:latin typeface="IBM Plex Sans SemiBold" panose="020B0503050203000203" pitchFamily="34" charset="0"/>
              </a:defRPr>
            </a:lvl1pPr>
            <a:lvl2pPr marL="457178" indent="0" algn="r">
              <a:buNone/>
              <a:defRPr/>
            </a:lvl2pPr>
            <a:lvl3pPr marL="914354" indent="0" algn="r">
              <a:buNone/>
              <a:defRPr/>
            </a:lvl3pPr>
            <a:lvl4pPr marL="1371532" indent="0" algn="r">
              <a:buNone/>
              <a:defRPr/>
            </a:lvl4pPr>
            <a:lvl5pPr marL="1828709" indent="0" algn="r">
              <a:buNone/>
              <a:defRPr/>
            </a:lvl5pPr>
          </a:lstStyle>
          <a:p>
            <a:pPr lvl="0"/>
            <a:r>
              <a:rPr lang="en-US"/>
              <a:t>PRESENTER’S NAME</a:t>
            </a:r>
          </a:p>
        </p:txBody>
      </p:sp>
      <p:sp>
        <p:nvSpPr>
          <p:cNvPr id="4" name="Date Placeholder 3">
            <a:extLst>
              <a:ext uri="{FF2B5EF4-FFF2-40B4-BE49-F238E27FC236}">
                <a16:creationId xmlns:a16="http://schemas.microsoft.com/office/drawing/2014/main" id="{EB9B160D-2B04-EFF9-9233-5CF3861AACE8}"/>
              </a:ext>
            </a:extLst>
          </p:cNvPr>
          <p:cNvSpPr>
            <a:spLocks noGrp="1"/>
          </p:cNvSpPr>
          <p:nvPr>
            <p:ph type="dt" sz="half" idx="10"/>
          </p:nvPr>
        </p:nvSpPr>
        <p:spPr>
          <a:xfrm>
            <a:off x="10406269" y="6342033"/>
            <a:ext cx="1124345" cy="246221"/>
          </a:xfrm>
          <a:prstGeom prst="rect">
            <a:avLst/>
          </a:prstGeom>
          <a:solidFill>
            <a:schemeClr val="accent1"/>
          </a:solidFill>
        </p:spPr>
        <p:txBody>
          <a:bodyPr wrap="square">
            <a:spAutoFit/>
          </a:bodyPr>
          <a:lstStyle>
            <a:lvl1pPr algn="r">
              <a:defRPr sz="1000" b="1" i="0">
                <a:solidFill>
                  <a:schemeClr val="bg1"/>
                </a:solidFill>
                <a:latin typeface="IBM Plex Sans" panose="020B0503050203000203" pitchFamily="34" charset="0"/>
              </a:defRPr>
            </a:lvl1pPr>
          </a:lstStyle>
          <a:p>
            <a:r>
              <a:rPr lang="en-US"/>
              <a:t>Date</a:t>
            </a:r>
          </a:p>
        </p:txBody>
      </p:sp>
    </p:spTree>
    <p:extLst>
      <p:ext uri="{BB962C8B-B14F-4D97-AF65-F5344CB8AC3E}">
        <p14:creationId xmlns:p14="http://schemas.microsoft.com/office/powerpoint/2010/main" val="425435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Custom Ima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08C4886-2087-94B4-E2E5-4E48B7FF8FE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8507728" cy="6858000"/>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B3488FA0-8E86-6BE9-82C5-43785B32427F}"/>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8449" y="0"/>
            <a:ext cx="11893551" cy="6858000"/>
          </a:xfrm>
          <a:prstGeom prst="rect">
            <a:avLst/>
          </a:prstGeom>
        </p:spPr>
      </p:pic>
      <p:sp>
        <p:nvSpPr>
          <p:cNvPr id="10" name="Title 1">
            <a:extLst>
              <a:ext uri="{FF2B5EF4-FFF2-40B4-BE49-F238E27FC236}">
                <a16:creationId xmlns:a16="http://schemas.microsoft.com/office/drawing/2014/main" id="{B9CC9AF6-817B-A87B-A5E6-9A6BE8BA0878}"/>
              </a:ext>
            </a:extLst>
          </p:cNvPr>
          <p:cNvSpPr>
            <a:spLocks noGrp="1"/>
          </p:cNvSpPr>
          <p:nvPr>
            <p:ph type="ctrTitle" hasCustomPrompt="1"/>
          </p:nvPr>
        </p:nvSpPr>
        <p:spPr>
          <a:xfrm>
            <a:off x="6324602" y="2504921"/>
            <a:ext cx="5206015" cy="2061531"/>
          </a:xfrm>
        </p:spPr>
        <p:txBody>
          <a:bodyPr anchor="b">
            <a:normAutofit/>
          </a:bodyPr>
          <a:lstStyle>
            <a:lvl1pPr algn="r">
              <a:defRPr sz="5400" b="0" i="0">
                <a:solidFill>
                  <a:schemeClr val="bg1"/>
                </a:solidFill>
                <a:latin typeface="Saira Condensed Condensed Light" pitchFamily="2" charset="77"/>
              </a:defRPr>
            </a:lvl1pPr>
          </a:lstStyle>
          <a:p>
            <a:r>
              <a:rPr lang="en-US"/>
              <a:t>CLICK TO EDIT TITLE</a:t>
            </a:r>
          </a:p>
        </p:txBody>
      </p:sp>
      <p:sp>
        <p:nvSpPr>
          <p:cNvPr id="11" name="Subtitle 2">
            <a:extLst>
              <a:ext uri="{FF2B5EF4-FFF2-40B4-BE49-F238E27FC236}">
                <a16:creationId xmlns:a16="http://schemas.microsoft.com/office/drawing/2014/main" id="{62636281-107E-01A8-5316-84DAA71CD1E3}"/>
              </a:ext>
            </a:extLst>
          </p:cNvPr>
          <p:cNvSpPr>
            <a:spLocks noGrp="1"/>
          </p:cNvSpPr>
          <p:nvPr>
            <p:ph type="subTitle" idx="1" hasCustomPrompt="1"/>
          </p:nvPr>
        </p:nvSpPr>
        <p:spPr>
          <a:xfrm>
            <a:off x="6616701" y="4591369"/>
            <a:ext cx="4913915" cy="934635"/>
          </a:xfrm>
        </p:spPr>
        <p:txBody>
          <a:bodyPr>
            <a:normAutofit/>
          </a:bodyPr>
          <a:lstStyle>
            <a:lvl1pPr marL="0" indent="0" algn="r">
              <a:buNone/>
              <a:defRPr sz="2000" b="0" i="0">
                <a:solidFill>
                  <a:schemeClr val="bg1"/>
                </a:solidFill>
                <a:latin typeface="IBM Plex Sans" panose="020B0503050203000203"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subtitle</a:t>
            </a:r>
          </a:p>
        </p:txBody>
      </p:sp>
      <p:sp>
        <p:nvSpPr>
          <p:cNvPr id="13" name="Date Placeholder 3">
            <a:extLst>
              <a:ext uri="{FF2B5EF4-FFF2-40B4-BE49-F238E27FC236}">
                <a16:creationId xmlns:a16="http://schemas.microsoft.com/office/drawing/2014/main" id="{7651AF7A-8B71-B895-17ED-7EECAFEE7DE8}"/>
              </a:ext>
            </a:extLst>
          </p:cNvPr>
          <p:cNvSpPr>
            <a:spLocks noGrp="1"/>
          </p:cNvSpPr>
          <p:nvPr>
            <p:ph type="dt" sz="half" idx="10"/>
          </p:nvPr>
        </p:nvSpPr>
        <p:spPr>
          <a:xfrm>
            <a:off x="10446026" y="6362185"/>
            <a:ext cx="1084590" cy="246221"/>
          </a:xfrm>
          <a:prstGeom prst="rect">
            <a:avLst/>
          </a:prstGeom>
          <a:solidFill>
            <a:schemeClr val="accent1"/>
          </a:solidFill>
        </p:spPr>
        <p:txBody>
          <a:bodyPr wrap="square">
            <a:spAutoFit/>
          </a:bodyPr>
          <a:lstStyle>
            <a:lvl1pPr algn="r">
              <a:defRPr sz="1000" b="1" i="0">
                <a:solidFill>
                  <a:schemeClr val="bg1"/>
                </a:solidFill>
                <a:latin typeface="IBM Plex Sans" panose="020B0503050203000203" pitchFamily="34" charset="0"/>
              </a:defRPr>
            </a:lvl1pPr>
          </a:lstStyle>
          <a:p>
            <a:r>
              <a:rPr lang="en-US"/>
              <a:t> Date</a:t>
            </a:r>
          </a:p>
        </p:txBody>
      </p:sp>
      <p:sp>
        <p:nvSpPr>
          <p:cNvPr id="14" name="Text Placeholder 16">
            <a:extLst>
              <a:ext uri="{FF2B5EF4-FFF2-40B4-BE49-F238E27FC236}">
                <a16:creationId xmlns:a16="http://schemas.microsoft.com/office/drawing/2014/main" id="{732F2640-D02F-0BD4-E9A8-A5FD3D27874E}"/>
              </a:ext>
            </a:extLst>
          </p:cNvPr>
          <p:cNvSpPr>
            <a:spLocks noGrp="1"/>
          </p:cNvSpPr>
          <p:nvPr>
            <p:ph type="body" sz="quarter" idx="11" hasCustomPrompt="1"/>
          </p:nvPr>
        </p:nvSpPr>
        <p:spPr>
          <a:xfrm>
            <a:off x="6794501" y="5690085"/>
            <a:ext cx="4736115" cy="422507"/>
          </a:xfrm>
        </p:spPr>
        <p:txBody>
          <a:bodyPr>
            <a:normAutofit/>
          </a:bodyPr>
          <a:lstStyle>
            <a:lvl1pPr marL="0" indent="0" algn="r">
              <a:buNone/>
              <a:defRPr sz="1800" b="1" i="0">
                <a:solidFill>
                  <a:schemeClr val="bg1"/>
                </a:solidFill>
                <a:latin typeface="IBM Plex Sans SemiBold" panose="020B0503050203000203" pitchFamily="34" charset="0"/>
              </a:defRPr>
            </a:lvl1pPr>
            <a:lvl2pPr marL="457178" indent="0" algn="r">
              <a:buNone/>
              <a:defRPr/>
            </a:lvl2pPr>
            <a:lvl3pPr marL="914354" indent="0" algn="r">
              <a:buNone/>
              <a:defRPr/>
            </a:lvl3pPr>
            <a:lvl4pPr marL="1371532" indent="0" algn="r">
              <a:buNone/>
              <a:defRPr/>
            </a:lvl4pPr>
            <a:lvl5pPr marL="1828709" indent="0" algn="r">
              <a:buNone/>
              <a:defRPr/>
            </a:lvl5pPr>
          </a:lstStyle>
          <a:p>
            <a:pPr lvl="0"/>
            <a:r>
              <a:rPr lang="en-US"/>
              <a:t>PRESENTER’S NAME</a:t>
            </a:r>
          </a:p>
        </p:txBody>
      </p:sp>
    </p:spTree>
    <p:extLst>
      <p:ext uri="{BB962C8B-B14F-4D97-AF65-F5344CB8AC3E}">
        <p14:creationId xmlns:p14="http://schemas.microsoft.com/office/powerpoint/2010/main" val="1719410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5" name="Picture 4" descr="A body of water with buildings along it&#10;&#10;Description automatically generated with medium confidence">
            <a:extLst>
              <a:ext uri="{FF2B5EF4-FFF2-40B4-BE49-F238E27FC236}">
                <a16:creationId xmlns:a16="http://schemas.microsoft.com/office/drawing/2014/main" id="{D898D13A-F035-1AC4-E5CF-2B4EECBAA8E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090400" cy="6858000"/>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09EFC173-553B-6926-8999-560997D15CA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98451" y="0"/>
            <a:ext cx="11893551" cy="6858000"/>
          </a:xfrm>
          <a:prstGeom prst="rect">
            <a:avLst/>
          </a:prstGeom>
        </p:spPr>
      </p:pic>
      <p:sp>
        <p:nvSpPr>
          <p:cNvPr id="2" name="Title 1">
            <a:extLst>
              <a:ext uri="{FF2B5EF4-FFF2-40B4-BE49-F238E27FC236}">
                <a16:creationId xmlns:a16="http://schemas.microsoft.com/office/drawing/2014/main" id="{45AB2B46-2729-15F1-5BB4-6B7ADEAC4AAE}"/>
              </a:ext>
            </a:extLst>
          </p:cNvPr>
          <p:cNvSpPr>
            <a:spLocks noGrp="1"/>
          </p:cNvSpPr>
          <p:nvPr>
            <p:ph type="title" hasCustomPrompt="1"/>
          </p:nvPr>
        </p:nvSpPr>
        <p:spPr>
          <a:xfrm>
            <a:off x="6617373" y="974037"/>
            <a:ext cx="4913243" cy="4254363"/>
          </a:xfrm>
        </p:spPr>
        <p:txBody>
          <a:bodyPr anchor="b">
            <a:normAutofit/>
          </a:bodyPr>
          <a:lstStyle>
            <a:lvl1pPr algn="r">
              <a:defRPr sz="5400"/>
            </a:lvl1pPr>
          </a:lstStyle>
          <a:p>
            <a:r>
              <a:rPr lang="en-US"/>
              <a:t>CLICK TO EDIT TITLE</a:t>
            </a:r>
          </a:p>
        </p:txBody>
      </p:sp>
      <p:sp>
        <p:nvSpPr>
          <p:cNvPr id="3" name="Text Placeholder 2">
            <a:extLst>
              <a:ext uri="{FF2B5EF4-FFF2-40B4-BE49-F238E27FC236}">
                <a16:creationId xmlns:a16="http://schemas.microsoft.com/office/drawing/2014/main" id="{A5953286-7208-5D15-2115-F32E5C24CE0F}"/>
              </a:ext>
            </a:extLst>
          </p:cNvPr>
          <p:cNvSpPr>
            <a:spLocks noGrp="1"/>
          </p:cNvSpPr>
          <p:nvPr>
            <p:ph type="body" idx="1" hasCustomPrompt="1"/>
          </p:nvPr>
        </p:nvSpPr>
        <p:spPr>
          <a:xfrm>
            <a:off x="6858002" y="5394965"/>
            <a:ext cx="4672615" cy="931499"/>
          </a:xfrm>
        </p:spPr>
        <p:txBody>
          <a:bodyPr>
            <a:normAutofit/>
          </a:bodyPr>
          <a:lstStyle>
            <a:lvl1pPr marL="0" indent="0" algn="r">
              <a:buNone/>
              <a:defRPr sz="2000" b="0" i="0">
                <a:solidFill>
                  <a:schemeClr val="tx1"/>
                </a:solidFill>
                <a:latin typeface="IBM Plex Sans" panose="020B0503050203000203" pitchFamily="34" charset="0"/>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en-US"/>
              <a:t>Click to edit text</a:t>
            </a:r>
          </a:p>
        </p:txBody>
      </p:sp>
    </p:spTree>
    <p:extLst>
      <p:ext uri="{BB962C8B-B14F-4D97-AF65-F5344CB8AC3E}">
        <p14:creationId xmlns:p14="http://schemas.microsoft.com/office/powerpoint/2010/main" val="3430770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F907F06-D602-4071-33E4-C472B24F1ACC}"/>
              </a:ext>
            </a:extLst>
          </p:cNvPr>
          <p:cNvSpPr>
            <a:spLocks noGrp="1"/>
          </p:cNvSpPr>
          <p:nvPr>
            <p:ph type="title" hasCustomPrompt="1"/>
          </p:nvPr>
        </p:nvSpPr>
        <p:spPr>
          <a:xfrm>
            <a:off x="644769" y="365125"/>
            <a:ext cx="10710619" cy="1325563"/>
          </a:xfrm>
        </p:spPr>
        <p:txBody>
          <a:bodyPr/>
          <a:lstStyle/>
          <a:p>
            <a:r>
              <a:rPr lang="en-US"/>
              <a:t>CLICK TO EDIT TITLE</a:t>
            </a:r>
          </a:p>
        </p:txBody>
      </p:sp>
      <p:sp>
        <p:nvSpPr>
          <p:cNvPr id="3" name="Content Placeholder 2">
            <a:extLst>
              <a:ext uri="{FF2B5EF4-FFF2-40B4-BE49-F238E27FC236}">
                <a16:creationId xmlns:a16="http://schemas.microsoft.com/office/drawing/2014/main" id="{7091BE1E-C7BA-1F2A-DB51-F2BDF8885EBC}"/>
              </a:ext>
            </a:extLst>
          </p:cNvPr>
          <p:cNvSpPr>
            <a:spLocks noGrp="1"/>
          </p:cNvSpPr>
          <p:nvPr>
            <p:ph idx="1" hasCustomPrompt="1"/>
          </p:nvPr>
        </p:nvSpPr>
        <p:spPr/>
        <p:txBody>
          <a:bodyPr/>
          <a:lstStyle>
            <a:lvl1pPr marL="228600" indent="-228600">
              <a:defRPr/>
            </a:lvl1pPr>
            <a:lvl2pPr marL="502920" indent="-228589">
              <a:buSzPct val="100000"/>
              <a:buFont typeface="System Font Regular"/>
              <a:buChar char="-"/>
              <a:defRPr/>
            </a:lvl2pPr>
            <a:lvl3pPr marL="777240" indent="-228589">
              <a:buSzPct val="100000"/>
              <a:buFont typeface="System Font Regular"/>
              <a:buChar char="-"/>
              <a:defRPr/>
            </a:lvl3pPr>
            <a:lvl4pPr marL="1005840" indent="-228589">
              <a:buSzPct val="100000"/>
              <a:buFont typeface="System Font Regular"/>
              <a:buChar char="-"/>
              <a:defRPr/>
            </a:lvl4pPr>
            <a:lvl5pPr marL="1280160" indent="-228589">
              <a:buSzPct val="100000"/>
              <a:buFont typeface="System Font Regular"/>
              <a:buChar char="-"/>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59B86B0-6C6C-3FCD-0D64-D84FBF647614}"/>
              </a:ext>
            </a:extLst>
          </p:cNvPr>
          <p:cNvSpPr>
            <a:spLocks noGrp="1"/>
          </p:cNvSpPr>
          <p:nvPr>
            <p:ph type="sldNum" sz="quarter" idx="12"/>
          </p:nvPr>
        </p:nvSpPr>
        <p:spPr/>
        <p:txBody>
          <a:bodyPr/>
          <a:lstStyle/>
          <a:p>
            <a:fld id="{4267CD5E-26CF-4249-8540-BB1D07FD4227}" type="slidenum">
              <a:rPr lang="en-US" smtClean="0"/>
              <a:t>‹#›</a:t>
            </a:fld>
            <a:endParaRPr lang="en-US"/>
          </a:p>
        </p:txBody>
      </p:sp>
    </p:spTree>
    <p:extLst>
      <p:ext uri="{BB962C8B-B14F-4D97-AF65-F5344CB8AC3E}">
        <p14:creationId xmlns:p14="http://schemas.microsoft.com/office/powerpoint/2010/main" val="3070826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ubhead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FF907F06-D602-4071-33E4-C472B24F1ACC}"/>
              </a:ext>
            </a:extLst>
          </p:cNvPr>
          <p:cNvSpPr>
            <a:spLocks noGrp="1"/>
          </p:cNvSpPr>
          <p:nvPr>
            <p:ph type="title" hasCustomPrompt="1"/>
          </p:nvPr>
        </p:nvSpPr>
        <p:spPr>
          <a:xfrm>
            <a:off x="646359" y="365127"/>
            <a:ext cx="10709031" cy="734621"/>
          </a:xfrm>
        </p:spPr>
        <p:txBody>
          <a:bodyPr/>
          <a:lstStyle/>
          <a:p>
            <a:r>
              <a:rPr lang="en-US"/>
              <a:t>CLICK TO EDIT TITLE</a:t>
            </a:r>
          </a:p>
        </p:txBody>
      </p:sp>
      <p:sp>
        <p:nvSpPr>
          <p:cNvPr id="4" name="Text Placeholder 3">
            <a:extLst>
              <a:ext uri="{FF2B5EF4-FFF2-40B4-BE49-F238E27FC236}">
                <a16:creationId xmlns:a16="http://schemas.microsoft.com/office/drawing/2014/main" id="{B7F9FF48-9E75-6C88-7706-B4D4B29E8027}"/>
              </a:ext>
            </a:extLst>
          </p:cNvPr>
          <p:cNvSpPr>
            <a:spLocks noGrp="1"/>
          </p:cNvSpPr>
          <p:nvPr>
            <p:ph type="body" sz="quarter" idx="13" hasCustomPrompt="1"/>
          </p:nvPr>
        </p:nvSpPr>
        <p:spPr>
          <a:xfrm>
            <a:off x="644771" y="1345482"/>
            <a:ext cx="10709031" cy="734620"/>
          </a:xfrm>
        </p:spPr>
        <p:txBody>
          <a:bodyPr>
            <a:normAutofit/>
          </a:bodyPr>
          <a:lstStyle>
            <a:lvl1pPr marL="0" indent="0">
              <a:buNone/>
              <a:defRPr sz="2000" b="0" i="0">
                <a:solidFill>
                  <a:schemeClr val="accent1"/>
                </a:solidFill>
                <a:latin typeface="IBM Plex Sans Light" panose="020B0403050203000203" pitchFamily="34" charset="0"/>
              </a:defRPr>
            </a:lvl1pPr>
            <a:lvl2pPr marL="457178" indent="0">
              <a:buNone/>
              <a:defRPr b="0" i="0">
                <a:solidFill>
                  <a:schemeClr val="accent1"/>
                </a:solidFill>
                <a:latin typeface="IBM Plex Sans Light" panose="020B0403050203000203" pitchFamily="34" charset="0"/>
              </a:defRPr>
            </a:lvl2pPr>
            <a:lvl3pPr marL="914354" indent="0">
              <a:buNone/>
              <a:defRPr b="0" i="0">
                <a:solidFill>
                  <a:schemeClr val="accent1"/>
                </a:solidFill>
                <a:latin typeface="IBM Plex Sans Light" panose="020B0403050203000203" pitchFamily="34" charset="0"/>
              </a:defRPr>
            </a:lvl3pPr>
            <a:lvl4pPr marL="1371532" indent="0">
              <a:buNone/>
              <a:defRPr b="0" i="0">
                <a:solidFill>
                  <a:schemeClr val="accent1"/>
                </a:solidFill>
                <a:latin typeface="IBM Plex Sans Light" panose="020B0403050203000203" pitchFamily="34" charset="0"/>
              </a:defRPr>
            </a:lvl4pPr>
            <a:lvl5pPr marL="1828709" indent="0">
              <a:buNone/>
              <a:defRPr b="0" i="0">
                <a:solidFill>
                  <a:schemeClr val="accent1"/>
                </a:solidFill>
                <a:latin typeface="IBM Plex Sans Light" panose="020B0403050203000203" pitchFamily="34" charset="0"/>
              </a:defRPr>
            </a:lvl5pPr>
          </a:lstStyle>
          <a:p>
            <a:pPr lvl="0"/>
            <a:r>
              <a:rPr lang="en-US"/>
              <a:t>Make sure to use brand colors when creating tables and graphs. If graphs are placed from an outside source, please reformat to use the Stevens Theme Colors set in this template.</a:t>
            </a:r>
          </a:p>
        </p:txBody>
      </p:sp>
      <p:sp>
        <p:nvSpPr>
          <p:cNvPr id="3" name="Content Placeholder 2">
            <a:extLst>
              <a:ext uri="{FF2B5EF4-FFF2-40B4-BE49-F238E27FC236}">
                <a16:creationId xmlns:a16="http://schemas.microsoft.com/office/drawing/2014/main" id="{7091BE1E-C7BA-1F2A-DB51-F2BDF8885EBC}"/>
              </a:ext>
            </a:extLst>
          </p:cNvPr>
          <p:cNvSpPr>
            <a:spLocks noGrp="1"/>
          </p:cNvSpPr>
          <p:nvPr>
            <p:ph idx="1" hasCustomPrompt="1"/>
          </p:nvPr>
        </p:nvSpPr>
        <p:spPr>
          <a:xfrm>
            <a:off x="644771" y="2202874"/>
            <a:ext cx="10709031" cy="3879273"/>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59B86B0-6C6C-3FCD-0D64-D84FBF647614}"/>
              </a:ext>
            </a:extLst>
          </p:cNvPr>
          <p:cNvSpPr>
            <a:spLocks noGrp="1"/>
          </p:cNvSpPr>
          <p:nvPr>
            <p:ph type="sldNum" sz="quarter" idx="12"/>
          </p:nvPr>
        </p:nvSpPr>
        <p:spPr/>
        <p:txBody>
          <a:bodyPr/>
          <a:lstStyle/>
          <a:p>
            <a:fld id="{4267CD5E-26CF-4249-8540-BB1D07FD4227}" type="slidenum">
              <a:rPr lang="en-US" smtClean="0"/>
              <a:t>‹#›</a:t>
            </a:fld>
            <a:endParaRPr lang="en-US"/>
          </a:p>
        </p:txBody>
      </p:sp>
    </p:spTree>
    <p:extLst>
      <p:ext uri="{BB962C8B-B14F-4D97-AF65-F5344CB8AC3E}">
        <p14:creationId xmlns:p14="http://schemas.microsoft.com/office/powerpoint/2010/main" val="737313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D89C836-F4D4-9B58-2D26-DBC3E659121C}"/>
              </a:ext>
            </a:extLst>
          </p:cNvPr>
          <p:cNvSpPr>
            <a:spLocks noGrp="1"/>
          </p:cNvSpPr>
          <p:nvPr>
            <p:ph type="title" hasCustomPrompt="1"/>
          </p:nvPr>
        </p:nvSpPr>
        <p:spPr>
          <a:xfrm>
            <a:off x="644769" y="365125"/>
            <a:ext cx="10710619" cy="1325563"/>
          </a:xfrm>
        </p:spPr>
        <p:txBody>
          <a:bodyPr/>
          <a:lstStyle/>
          <a:p>
            <a:r>
              <a:rPr lang="en-US"/>
              <a:t>CLICK TO EDIT TITLE</a:t>
            </a:r>
          </a:p>
        </p:txBody>
      </p:sp>
      <p:sp>
        <p:nvSpPr>
          <p:cNvPr id="3" name="Content Placeholder 2">
            <a:extLst>
              <a:ext uri="{FF2B5EF4-FFF2-40B4-BE49-F238E27FC236}">
                <a16:creationId xmlns:a16="http://schemas.microsoft.com/office/drawing/2014/main" id="{55861FEF-A671-1F7D-9144-4A18E9166FFA}"/>
              </a:ext>
            </a:extLst>
          </p:cNvPr>
          <p:cNvSpPr>
            <a:spLocks noGrp="1"/>
          </p:cNvSpPr>
          <p:nvPr>
            <p:ph sz="half" idx="1" hasCustomPrompt="1"/>
          </p:nvPr>
        </p:nvSpPr>
        <p:spPr>
          <a:xfrm>
            <a:off x="644769" y="1825625"/>
            <a:ext cx="5181600" cy="4351339"/>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BBBBC6-6719-80F5-099C-8B072696F417}"/>
              </a:ext>
            </a:extLst>
          </p:cNvPr>
          <p:cNvSpPr>
            <a:spLocks noGrp="1"/>
          </p:cNvSpPr>
          <p:nvPr>
            <p:ph sz="half" idx="2" hasCustomPrompt="1"/>
          </p:nvPr>
        </p:nvSpPr>
        <p:spPr>
          <a:xfrm>
            <a:off x="6172200" y="1825625"/>
            <a:ext cx="5181600" cy="4351339"/>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B512A74-75CF-9BD0-220A-2635D0FE0668}"/>
              </a:ext>
            </a:extLst>
          </p:cNvPr>
          <p:cNvSpPr>
            <a:spLocks noGrp="1"/>
          </p:cNvSpPr>
          <p:nvPr>
            <p:ph type="sldNum" sz="quarter" idx="12"/>
          </p:nvPr>
        </p:nvSpPr>
        <p:spPr/>
        <p:txBody>
          <a:bodyPr/>
          <a:lstStyle/>
          <a:p>
            <a:fld id="{4267CD5E-26CF-4249-8540-BB1D07FD4227}" type="slidenum">
              <a:rPr lang="en-US" smtClean="0"/>
              <a:t>‹#›</a:t>
            </a:fld>
            <a:endParaRPr lang="en-US"/>
          </a:p>
        </p:txBody>
      </p:sp>
    </p:spTree>
    <p:extLst>
      <p:ext uri="{BB962C8B-B14F-4D97-AF65-F5344CB8AC3E}">
        <p14:creationId xmlns:p14="http://schemas.microsoft.com/office/powerpoint/2010/main" val="2302089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D89C836-F4D4-9B58-2D26-DBC3E659121C}"/>
              </a:ext>
            </a:extLst>
          </p:cNvPr>
          <p:cNvSpPr>
            <a:spLocks noGrp="1"/>
          </p:cNvSpPr>
          <p:nvPr>
            <p:ph type="title" hasCustomPrompt="1"/>
          </p:nvPr>
        </p:nvSpPr>
        <p:spPr>
          <a:xfrm>
            <a:off x="644769" y="365125"/>
            <a:ext cx="10710619" cy="1325563"/>
          </a:xfrm>
        </p:spPr>
        <p:txBody>
          <a:bodyPr/>
          <a:lstStyle/>
          <a:p>
            <a:r>
              <a:rPr lang="en-US"/>
              <a:t>CLICK TO EDIT TITLE</a:t>
            </a:r>
          </a:p>
        </p:txBody>
      </p:sp>
      <p:sp>
        <p:nvSpPr>
          <p:cNvPr id="3" name="Content Placeholder 2">
            <a:extLst>
              <a:ext uri="{FF2B5EF4-FFF2-40B4-BE49-F238E27FC236}">
                <a16:creationId xmlns:a16="http://schemas.microsoft.com/office/drawing/2014/main" id="{55861FEF-A671-1F7D-9144-4A18E9166FFA}"/>
              </a:ext>
            </a:extLst>
          </p:cNvPr>
          <p:cNvSpPr>
            <a:spLocks noGrp="1"/>
          </p:cNvSpPr>
          <p:nvPr>
            <p:ph sz="half" idx="1" hasCustomPrompt="1"/>
          </p:nvPr>
        </p:nvSpPr>
        <p:spPr>
          <a:xfrm>
            <a:off x="644773" y="1825625"/>
            <a:ext cx="3296919" cy="4351339"/>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a:extLst>
              <a:ext uri="{FF2B5EF4-FFF2-40B4-BE49-F238E27FC236}">
                <a16:creationId xmlns:a16="http://schemas.microsoft.com/office/drawing/2014/main" id="{F52BFFF7-3F56-AD0F-118D-AF92E147DB0A}"/>
              </a:ext>
            </a:extLst>
          </p:cNvPr>
          <p:cNvSpPr>
            <a:spLocks noGrp="1"/>
          </p:cNvSpPr>
          <p:nvPr>
            <p:ph sz="half" idx="13" hasCustomPrompt="1"/>
          </p:nvPr>
        </p:nvSpPr>
        <p:spPr>
          <a:xfrm>
            <a:off x="4351622" y="1825625"/>
            <a:ext cx="3296919" cy="4351339"/>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BBBBC6-6719-80F5-099C-8B072696F417}"/>
              </a:ext>
            </a:extLst>
          </p:cNvPr>
          <p:cNvSpPr>
            <a:spLocks noGrp="1"/>
          </p:cNvSpPr>
          <p:nvPr>
            <p:ph sz="half" idx="2" hasCustomPrompt="1"/>
          </p:nvPr>
        </p:nvSpPr>
        <p:spPr>
          <a:xfrm>
            <a:off x="8058471" y="1825625"/>
            <a:ext cx="3296919" cy="4351339"/>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3B512A74-75CF-9BD0-220A-2635D0FE0668}"/>
              </a:ext>
            </a:extLst>
          </p:cNvPr>
          <p:cNvSpPr>
            <a:spLocks noGrp="1"/>
          </p:cNvSpPr>
          <p:nvPr>
            <p:ph type="sldNum" sz="quarter" idx="12"/>
          </p:nvPr>
        </p:nvSpPr>
        <p:spPr/>
        <p:txBody>
          <a:bodyPr/>
          <a:lstStyle/>
          <a:p>
            <a:fld id="{4267CD5E-26CF-4249-8540-BB1D07FD4227}" type="slidenum">
              <a:rPr lang="en-US" smtClean="0"/>
              <a:t>‹#›</a:t>
            </a:fld>
            <a:endParaRPr lang="en-US"/>
          </a:p>
        </p:txBody>
      </p:sp>
    </p:spTree>
    <p:extLst>
      <p:ext uri="{BB962C8B-B14F-4D97-AF65-F5344CB8AC3E}">
        <p14:creationId xmlns:p14="http://schemas.microsoft.com/office/powerpoint/2010/main" val="16398661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DC58314-C2CD-B536-46C4-9B698E81FD0F}"/>
              </a:ext>
            </a:extLst>
          </p:cNvPr>
          <p:cNvPicPr>
            <a:picLocks noChangeAspect="1"/>
          </p:cNvPicPr>
          <p:nvPr userDrawn="1"/>
        </p:nvPicPr>
        <p:blipFill>
          <a:blip r:embed="rId28"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3D8260AC-B27C-DE3D-E8FB-3000BB8698CA}"/>
              </a:ext>
            </a:extLst>
          </p:cNvPr>
          <p:cNvSpPr>
            <a:spLocks noGrp="1"/>
          </p:cNvSpPr>
          <p:nvPr>
            <p:ph type="title"/>
          </p:nvPr>
        </p:nvSpPr>
        <p:spPr>
          <a:xfrm>
            <a:off x="644771" y="365125"/>
            <a:ext cx="10709031" cy="1325563"/>
          </a:xfrm>
          <a:prstGeom prst="rect">
            <a:avLst/>
          </a:prstGeom>
        </p:spPr>
        <p:txBody>
          <a:bodyPr vert="horz" lIns="91440" tIns="45720" rIns="91440" bIns="45720" rtlCol="0" anchor="t">
            <a:normAutofit/>
          </a:bodyPr>
          <a:lstStyle/>
          <a:p>
            <a:r>
              <a:rPr lang="en-US"/>
              <a:t>CLICK TO EDIT TITLE</a:t>
            </a:r>
          </a:p>
        </p:txBody>
      </p:sp>
      <p:sp>
        <p:nvSpPr>
          <p:cNvPr id="3" name="Text Placeholder 2">
            <a:extLst>
              <a:ext uri="{FF2B5EF4-FFF2-40B4-BE49-F238E27FC236}">
                <a16:creationId xmlns:a16="http://schemas.microsoft.com/office/drawing/2014/main" id="{227D0E4D-9C81-2FCD-CDF4-6788792CAAEC}"/>
              </a:ext>
            </a:extLst>
          </p:cNvPr>
          <p:cNvSpPr>
            <a:spLocks noGrp="1"/>
          </p:cNvSpPr>
          <p:nvPr>
            <p:ph type="body" idx="1"/>
          </p:nvPr>
        </p:nvSpPr>
        <p:spPr>
          <a:xfrm>
            <a:off x="644771" y="1825625"/>
            <a:ext cx="10709031" cy="4235176"/>
          </a:xfrm>
          <a:prstGeom prst="rect">
            <a:avLst/>
          </a:prstGeom>
        </p:spPr>
        <p:txBody>
          <a:bodyPr vert="horz" lIns="91440" tIns="45720" rIns="91440" bIns="45720" rtlCol="0">
            <a:normAutofit/>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E6FF5758-A04B-569F-5DA2-3E27D28C73D9}"/>
              </a:ext>
            </a:extLst>
          </p:cNvPr>
          <p:cNvSpPr>
            <a:spLocks noGrp="1"/>
          </p:cNvSpPr>
          <p:nvPr>
            <p:ph type="sldNum" sz="quarter" idx="4"/>
          </p:nvPr>
        </p:nvSpPr>
        <p:spPr>
          <a:xfrm>
            <a:off x="9375913" y="6276840"/>
            <a:ext cx="2743200" cy="365125"/>
          </a:xfrm>
          <a:prstGeom prst="rect">
            <a:avLst/>
          </a:prstGeom>
        </p:spPr>
        <p:txBody>
          <a:bodyPr vert="horz" lIns="91440" tIns="45720" rIns="91440" bIns="45720" rtlCol="0" anchor="ctr"/>
          <a:lstStyle>
            <a:lvl1pPr algn="r">
              <a:defRPr sz="1200" b="1" i="0">
                <a:solidFill>
                  <a:schemeClr val="accent1"/>
                </a:solidFill>
                <a:latin typeface="IBM Plex Sans" panose="020B0503050203000203" pitchFamily="34" charset="0"/>
              </a:defRPr>
            </a:lvl1pPr>
          </a:lstStyle>
          <a:p>
            <a:fld id="{4267CD5E-26CF-4249-8540-BB1D07FD4227}" type="slidenum">
              <a:rPr lang="en-US" smtClean="0"/>
              <a:pPr/>
              <a:t>‹#›</a:t>
            </a:fld>
            <a:endParaRPr lang="en-US"/>
          </a:p>
        </p:txBody>
      </p:sp>
    </p:spTree>
    <p:extLst>
      <p:ext uri="{BB962C8B-B14F-4D97-AF65-F5344CB8AC3E}">
        <p14:creationId xmlns:p14="http://schemas.microsoft.com/office/powerpoint/2010/main" val="34854453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4" r:id="rId3"/>
    <p:sldLayoutId id="2147483672" r:id="rId4"/>
    <p:sldLayoutId id="2147483651" r:id="rId5"/>
    <p:sldLayoutId id="2147483650" r:id="rId6"/>
    <p:sldLayoutId id="2147483662" r:id="rId7"/>
    <p:sldLayoutId id="2147483652" r:id="rId8"/>
    <p:sldLayoutId id="2147483670" r:id="rId9"/>
    <p:sldLayoutId id="2147483671" r:id="rId10"/>
    <p:sldLayoutId id="2147483665" r:id="rId11"/>
    <p:sldLayoutId id="2147483666" r:id="rId12"/>
    <p:sldLayoutId id="2147483668" r:id="rId13"/>
    <p:sldLayoutId id="2147483667" r:id="rId14"/>
    <p:sldLayoutId id="2147483664" r:id="rId15"/>
    <p:sldLayoutId id="2147483653" r:id="rId16"/>
    <p:sldLayoutId id="2147483654" r:id="rId17"/>
    <p:sldLayoutId id="2147483655" r:id="rId18"/>
    <p:sldLayoutId id="2147483663" r:id="rId19"/>
    <p:sldLayoutId id="2147483656" r:id="rId20"/>
    <p:sldLayoutId id="2147483657" r:id="rId21"/>
    <p:sldLayoutId id="2147483658" r:id="rId22"/>
    <p:sldLayoutId id="2147483659" r:id="rId23"/>
    <p:sldLayoutId id="2147483669" r:id="rId24"/>
    <p:sldLayoutId id="2147483673" r:id="rId25"/>
    <p:sldLayoutId id="2147483675" r:id="rId26"/>
  </p:sldLayoutIdLst>
  <p:hf hdr="0" ftr="0"/>
  <p:txStyles>
    <p:titleStyle>
      <a:lvl1pPr algn="l" defTabSz="914354" rtl="0" eaLnBrk="1" latinLnBrk="0" hangingPunct="1">
        <a:lnSpc>
          <a:spcPct val="90000"/>
        </a:lnSpc>
        <a:spcBef>
          <a:spcPct val="0"/>
        </a:spcBef>
        <a:buNone/>
        <a:defRPr sz="4000" b="1" i="0" kern="1200">
          <a:solidFill>
            <a:schemeClr val="tx1"/>
          </a:solidFill>
          <a:latin typeface="Saira Condensed Condensed SemiBold" pitchFamily="2" charset="77"/>
          <a:ea typeface="+mj-ea"/>
          <a:cs typeface="+mj-cs"/>
        </a:defRPr>
      </a:lvl1pPr>
    </p:titleStyle>
    <p:bodyStyle>
      <a:lvl1pPr marL="228600" indent="-228600" algn="l" defTabSz="914354" rtl="0" eaLnBrk="1" latinLnBrk="0" hangingPunct="1">
        <a:lnSpc>
          <a:spcPct val="90000"/>
        </a:lnSpc>
        <a:spcBef>
          <a:spcPts val="1000"/>
        </a:spcBef>
        <a:buClr>
          <a:schemeClr val="accent4"/>
        </a:buClr>
        <a:buFont typeface="Wingdings" pitchFamily="2" charset="2"/>
        <a:buChar char="§"/>
        <a:defRPr sz="1800" b="0" i="0" kern="1200">
          <a:solidFill>
            <a:schemeClr val="tx1"/>
          </a:solidFill>
          <a:latin typeface="IBM Plex Sans" panose="020B0503050203000203" pitchFamily="34" charset="0"/>
          <a:ea typeface="+mn-ea"/>
          <a:cs typeface="+mn-cs"/>
        </a:defRPr>
      </a:lvl1pPr>
      <a:lvl2pPr marL="502920" indent="-228600" algn="l" defTabSz="914354" rtl="0" eaLnBrk="1" latinLnBrk="0" hangingPunct="1">
        <a:lnSpc>
          <a:spcPct val="90000"/>
        </a:lnSpc>
        <a:spcBef>
          <a:spcPts val="500"/>
        </a:spcBef>
        <a:buClr>
          <a:schemeClr val="accent4"/>
        </a:buClr>
        <a:buFont typeface="System Font Regular"/>
        <a:buChar char="-"/>
        <a:defRPr sz="1800" b="0" i="0" kern="1200">
          <a:solidFill>
            <a:schemeClr val="tx1"/>
          </a:solidFill>
          <a:latin typeface="IBM Plex Sans" panose="020B0503050203000203" pitchFamily="34" charset="0"/>
          <a:ea typeface="+mn-ea"/>
          <a:cs typeface="+mn-cs"/>
        </a:defRPr>
      </a:lvl2pPr>
      <a:lvl3pPr marL="777240" indent="-228600" algn="l" defTabSz="914354" rtl="0" eaLnBrk="1" latinLnBrk="0" hangingPunct="1">
        <a:lnSpc>
          <a:spcPct val="90000"/>
        </a:lnSpc>
        <a:spcBef>
          <a:spcPts val="500"/>
        </a:spcBef>
        <a:buClr>
          <a:schemeClr val="accent4"/>
        </a:buClr>
        <a:buFont typeface="System Font Regular"/>
        <a:buChar char="-"/>
        <a:defRPr sz="1600" b="0" i="0" kern="1200">
          <a:solidFill>
            <a:schemeClr val="tx1"/>
          </a:solidFill>
          <a:latin typeface="IBM Plex Sans" panose="020B0503050203000203" pitchFamily="34" charset="0"/>
          <a:ea typeface="+mn-ea"/>
          <a:cs typeface="+mn-cs"/>
        </a:defRPr>
      </a:lvl3pPr>
      <a:lvl4pPr marL="1005840" indent="-228600" algn="l" defTabSz="914354" rtl="0" eaLnBrk="1" latinLnBrk="0" hangingPunct="1">
        <a:lnSpc>
          <a:spcPct val="90000"/>
        </a:lnSpc>
        <a:spcBef>
          <a:spcPts val="500"/>
        </a:spcBef>
        <a:buClr>
          <a:schemeClr val="accent4"/>
        </a:buClr>
        <a:buFont typeface="System Font Regular"/>
        <a:buChar char="-"/>
        <a:defRPr sz="1600" b="0" i="0" kern="1200">
          <a:solidFill>
            <a:schemeClr val="tx1"/>
          </a:solidFill>
          <a:latin typeface="IBM Plex Sans" panose="020B0503050203000203" pitchFamily="34" charset="0"/>
          <a:ea typeface="+mn-ea"/>
          <a:cs typeface="+mn-cs"/>
        </a:defRPr>
      </a:lvl4pPr>
      <a:lvl5pPr marL="1280160" indent="-228600" algn="l" defTabSz="914354" rtl="0" eaLnBrk="1" latinLnBrk="0" hangingPunct="1">
        <a:lnSpc>
          <a:spcPct val="90000"/>
        </a:lnSpc>
        <a:spcBef>
          <a:spcPts val="500"/>
        </a:spcBef>
        <a:buClr>
          <a:schemeClr val="accent4"/>
        </a:buClr>
        <a:buFont typeface="System Font Regular"/>
        <a:buChar char="-"/>
        <a:defRPr sz="1400" b="0" i="0" kern="1200">
          <a:solidFill>
            <a:schemeClr val="tx1"/>
          </a:solidFill>
          <a:latin typeface="IBM Plex Sans" panose="020B0503050203000203" pitchFamily="34" charset="0"/>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6.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media" Target="../media/media2.mp4"/><Relationship Id="rId7" Type="http://schemas.openxmlformats.org/officeDocument/2006/relationships/image" Target="../media/image2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2.xml"/><Relationship Id="rId5" Type="http://schemas.openxmlformats.org/officeDocument/2006/relationships/slideLayout" Target="../slideLayouts/slideLayout17.xml"/><Relationship Id="rId4" Type="http://schemas.openxmlformats.org/officeDocument/2006/relationships/video" Target="../media/media2.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361032-AD15-7E15-8BB6-94AAA9B4584B}"/>
              </a:ext>
            </a:extLst>
          </p:cNvPr>
          <p:cNvSpPr>
            <a:spLocks noGrp="1"/>
          </p:cNvSpPr>
          <p:nvPr>
            <p:ph type="ctrTitle"/>
          </p:nvPr>
        </p:nvSpPr>
        <p:spPr>
          <a:xfrm>
            <a:off x="6252307" y="1963115"/>
            <a:ext cx="5455524" cy="2061531"/>
          </a:xfrm>
        </p:spPr>
        <p:txBody>
          <a:bodyPr>
            <a:noAutofit/>
          </a:bodyPr>
          <a:lstStyle/>
          <a:p>
            <a:r>
              <a:rPr lang="en-US" sz="3600"/>
              <a:t>The Stevens Flood Advisory System:  User Applications and Forecast Assessment</a:t>
            </a:r>
          </a:p>
        </p:txBody>
      </p:sp>
      <p:sp>
        <p:nvSpPr>
          <p:cNvPr id="4" name="Text Placeholder 3">
            <a:extLst>
              <a:ext uri="{FF2B5EF4-FFF2-40B4-BE49-F238E27FC236}">
                <a16:creationId xmlns:a16="http://schemas.microsoft.com/office/drawing/2014/main" id="{806D7FB3-EA2C-6C89-C224-C6A421419EE7}"/>
              </a:ext>
            </a:extLst>
          </p:cNvPr>
          <p:cNvSpPr>
            <a:spLocks noGrp="1"/>
          </p:cNvSpPr>
          <p:nvPr>
            <p:ph type="body" sz="quarter" idx="11"/>
          </p:nvPr>
        </p:nvSpPr>
        <p:spPr>
          <a:xfrm>
            <a:off x="6944127" y="5301561"/>
            <a:ext cx="4736115" cy="486836"/>
          </a:xfrm>
        </p:spPr>
        <p:txBody>
          <a:bodyPr>
            <a:normAutofit fontScale="85000" lnSpcReduction="20000"/>
          </a:bodyPr>
          <a:lstStyle/>
          <a:p>
            <a:r>
              <a:rPr lang="en-US" sz="1400"/>
              <a:t>Stevens Institute of Technology</a:t>
            </a:r>
          </a:p>
          <a:p>
            <a:r>
              <a:rPr lang="en-US" sz="1400" err="1"/>
              <a:t>TetraTech</a:t>
            </a:r>
            <a:r>
              <a:rPr lang="en-US" sz="1400"/>
              <a:t>, New York Sea Grant</a:t>
            </a:r>
          </a:p>
        </p:txBody>
      </p:sp>
      <p:sp>
        <p:nvSpPr>
          <p:cNvPr id="7" name="Subtitle 6">
            <a:extLst>
              <a:ext uri="{FF2B5EF4-FFF2-40B4-BE49-F238E27FC236}">
                <a16:creationId xmlns:a16="http://schemas.microsoft.com/office/drawing/2014/main" id="{F5B18FEB-0E98-7BC6-9CD4-128807D42D65}"/>
              </a:ext>
            </a:extLst>
          </p:cNvPr>
          <p:cNvSpPr>
            <a:spLocks noGrp="1"/>
          </p:cNvSpPr>
          <p:nvPr>
            <p:ph type="subTitle" idx="1"/>
          </p:nvPr>
        </p:nvSpPr>
        <p:spPr>
          <a:xfrm>
            <a:off x="6741393" y="4366926"/>
            <a:ext cx="4913915" cy="934635"/>
          </a:xfrm>
        </p:spPr>
        <p:txBody>
          <a:bodyPr>
            <a:normAutofit/>
          </a:bodyPr>
          <a:lstStyle/>
          <a:p>
            <a:r>
              <a:rPr lang="en-US" sz="1600"/>
              <a:t>Philip Orton, Ziyu Chen, </a:t>
            </a:r>
            <a:r>
              <a:rPr lang="en-US" sz="1600" err="1"/>
              <a:t>Nickitas</a:t>
            </a:r>
            <a:r>
              <a:rPr lang="en-US" sz="1600"/>
              <a:t> Georgas, Mahmoud Ayyad, Laura Kerr, Jessica Kuonen, Hannah Burnett, Jon Miller, Muhammad Hajj</a:t>
            </a:r>
          </a:p>
        </p:txBody>
      </p:sp>
      <p:sp>
        <p:nvSpPr>
          <p:cNvPr id="8" name="TextBox 7">
            <a:extLst>
              <a:ext uri="{FF2B5EF4-FFF2-40B4-BE49-F238E27FC236}">
                <a16:creationId xmlns:a16="http://schemas.microsoft.com/office/drawing/2014/main" id="{3AC16D6E-98FB-3DF4-F744-22A0ECD79290}"/>
              </a:ext>
            </a:extLst>
          </p:cNvPr>
          <p:cNvSpPr txBox="1"/>
          <p:nvPr/>
        </p:nvSpPr>
        <p:spPr>
          <a:xfrm>
            <a:off x="7040885" y="5888595"/>
            <a:ext cx="4644274" cy="424732"/>
          </a:xfrm>
          <a:prstGeom prst="rect">
            <a:avLst/>
          </a:prstGeom>
          <a:noFill/>
        </p:spPr>
        <p:txBody>
          <a:bodyPr wrap="square">
            <a:spAutoFit/>
          </a:bodyPr>
          <a:lstStyle/>
          <a:p>
            <a:pPr marL="0" marR="0" lvl="0" indent="0" algn="r" defTabSz="914354" rtl="0" eaLnBrk="1" fontAlgn="auto" latinLnBrk="0" hangingPunct="1">
              <a:lnSpc>
                <a:spcPct val="90000"/>
              </a:lnSpc>
              <a:spcBef>
                <a:spcPts val="1000"/>
              </a:spcBef>
              <a:spcAft>
                <a:spcPts val="0"/>
              </a:spcAft>
              <a:buClr>
                <a:srgbClr val="E6832E"/>
              </a:buClr>
              <a:buSzTx/>
              <a:buFont typeface="Wingdings" pitchFamily="2" charset="2"/>
              <a:buNone/>
              <a:tabLst/>
              <a:defRPr/>
            </a:pPr>
            <a:r>
              <a:rPr kumimoji="0" lang="en-US" sz="1200" b="1" i="0" u="none" strike="noStrike" kern="1200" cap="none" spc="0" normalizeH="0" baseline="0" noProof="0">
                <a:ln>
                  <a:noFill/>
                </a:ln>
                <a:solidFill>
                  <a:srgbClr val="FFFFFF"/>
                </a:solidFill>
                <a:effectLst/>
                <a:uLnTx/>
                <a:uFillTx/>
                <a:latin typeface="IBM Plex Sans" panose="020B0503050203000203" pitchFamily="34" charset="0"/>
                <a:ea typeface="+mn-ea"/>
                <a:cs typeface="+mn-cs"/>
              </a:rPr>
              <a:t>Funding</a:t>
            </a:r>
            <a:r>
              <a:rPr kumimoji="0" lang="en-US" sz="1200" b="0" i="0" u="none" strike="noStrike" kern="1200" cap="none" spc="0" normalizeH="0" baseline="0" noProof="0">
                <a:ln>
                  <a:noFill/>
                </a:ln>
                <a:solidFill>
                  <a:srgbClr val="FFFFFF"/>
                </a:solidFill>
                <a:effectLst/>
                <a:uLnTx/>
                <a:uFillTx/>
                <a:latin typeface="IBM Plex Sans" panose="020B0503050203000203" pitchFamily="34" charset="0"/>
                <a:ea typeface="+mn-ea"/>
                <a:cs typeface="+mn-cs"/>
              </a:rPr>
              <a:t>:  Port Authority of NY/NJ, NOAA Climate Adaptation Partnerships, NOAA ORR via New Jersey Sea Grant Consortium</a:t>
            </a:r>
            <a:endParaRPr lang="en-US"/>
          </a:p>
        </p:txBody>
      </p:sp>
    </p:spTree>
    <p:extLst>
      <p:ext uri="{BB962C8B-B14F-4D97-AF65-F5344CB8AC3E}">
        <p14:creationId xmlns:p14="http://schemas.microsoft.com/office/powerpoint/2010/main" val="38945316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sfas_plot-Inwood180301-0737">
            <a:extLst>
              <a:ext uri="{FF2B5EF4-FFF2-40B4-BE49-F238E27FC236}">
                <a16:creationId xmlns:a16="http://schemas.microsoft.com/office/drawing/2014/main" id="{499166E3-1C53-F843-9DB2-D29D7CEAFDD0}"/>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19082"/>
          <a:stretch/>
        </p:blipFill>
        <p:spPr bwMode="auto">
          <a:xfrm>
            <a:off x="424921" y="1924334"/>
            <a:ext cx="7829550" cy="422367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9F584C4-3282-4700-BD01-3C7E27C3AF5B}"/>
              </a:ext>
            </a:extLst>
          </p:cNvPr>
          <p:cNvSpPr txBox="1"/>
          <p:nvPr/>
        </p:nvSpPr>
        <p:spPr>
          <a:xfrm>
            <a:off x="8672325" y="4223267"/>
            <a:ext cx="3276600" cy="1200329"/>
          </a:xfrm>
          <a:prstGeom prst="rect">
            <a:avLst/>
          </a:prstGeom>
          <a:noFill/>
        </p:spPr>
        <p:txBody>
          <a:bodyPr wrap="square" rtlCol="0">
            <a:spAutoFit/>
          </a:bodyPr>
          <a:lstStyle/>
          <a:p>
            <a:pPr algn="ctr"/>
            <a:r>
              <a:rPr lang="en-US" sz="2400">
                <a:latin typeface="IBM Plex Sans" panose="020B0503050203000203" pitchFamily="34" charset="0"/>
              </a:rPr>
              <a:t>The “</a:t>
            </a:r>
            <a:r>
              <a:rPr lang="en-US" sz="2400" u="sng">
                <a:latin typeface="IBM Plex Sans" panose="020B0503050203000203" pitchFamily="34" charset="0"/>
              </a:rPr>
              <a:t>spread</a:t>
            </a:r>
            <a:r>
              <a:rPr lang="en-US" sz="2400">
                <a:latin typeface="IBM Plex Sans" panose="020B0503050203000203" pitchFamily="34" charset="0"/>
              </a:rPr>
              <a:t>”: </a:t>
            </a:r>
          </a:p>
          <a:p>
            <a:pPr algn="ctr"/>
            <a:r>
              <a:rPr lang="en-US" sz="2400">
                <a:latin typeface="IBM Plex Sans" panose="020B0503050203000203" pitchFamily="34" charset="0"/>
              </a:rPr>
              <a:t>90% confidence</a:t>
            </a:r>
          </a:p>
          <a:p>
            <a:pPr algn="ctr"/>
            <a:r>
              <a:rPr lang="en-US" sz="2400">
                <a:latin typeface="IBM Plex Sans" panose="020B0503050203000203" pitchFamily="34" charset="0"/>
              </a:rPr>
              <a:t> of prediction</a:t>
            </a:r>
          </a:p>
        </p:txBody>
      </p:sp>
      <p:sp>
        <p:nvSpPr>
          <p:cNvPr id="8" name="TextBox 7">
            <a:extLst>
              <a:ext uri="{FF2B5EF4-FFF2-40B4-BE49-F238E27FC236}">
                <a16:creationId xmlns:a16="http://schemas.microsoft.com/office/drawing/2014/main" id="{41DC449A-FBEE-549B-190F-696E80C464D3}"/>
              </a:ext>
            </a:extLst>
          </p:cNvPr>
          <p:cNvSpPr txBox="1"/>
          <p:nvPr/>
        </p:nvSpPr>
        <p:spPr>
          <a:xfrm>
            <a:off x="8900925" y="3316070"/>
            <a:ext cx="2667000" cy="830997"/>
          </a:xfrm>
          <a:prstGeom prst="rect">
            <a:avLst/>
          </a:prstGeom>
          <a:noFill/>
        </p:spPr>
        <p:txBody>
          <a:bodyPr wrap="square" rtlCol="0">
            <a:spAutoFit/>
          </a:bodyPr>
          <a:lstStyle/>
          <a:p>
            <a:pPr algn="ctr"/>
            <a:r>
              <a:rPr lang="en-US" sz="2400">
                <a:latin typeface="IBM Plex Sans" panose="020B0503050203000203" pitchFamily="34" charset="0"/>
              </a:rPr>
              <a:t>The forecast: water level</a:t>
            </a:r>
          </a:p>
        </p:txBody>
      </p:sp>
      <p:sp>
        <p:nvSpPr>
          <p:cNvPr id="10" name="TextBox 9">
            <a:extLst>
              <a:ext uri="{FF2B5EF4-FFF2-40B4-BE49-F238E27FC236}">
                <a16:creationId xmlns:a16="http://schemas.microsoft.com/office/drawing/2014/main" id="{73F199ED-7153-0C69-9530-19F876729DBA}"/>
              </a:ext>
            </a:extLst>
          </p:cNvPr>
          <p:cNvSpPr txBox="1"/>
          <p:nvPr/>
        </p:nvSpPr>
        <p:spPr>
          <a:xfrm>
            <a:off x="8672325" y="5533073"/>
            <a:ext cx="3276600" cy="830997"/>
          </a:xfrm>
          <a:prstGeom prst="rect">
            <a:avLst/>
          </a:prstGeom>
          <a:noFill/>
        </p:spPr>
        <p:txBody>
          <a:bodyPr wrap="square" rtlCol="0">
            <a:spAutoFit/>
          </a:bodyPr>
          <a:lstStyle/>
          <a:p>
            <a:pPr algn="ctr"/>
            <a:r>
              <a:rPr lang="en-US" sz="2400">
                <a:latin typeface="IBM Plex Sans" panose="020B0503050203000203" pitchFamily="34" charset="0"/>
              </a:rPr>
              <a:t>Observed </a:t>
            </a:r>
          </a:p>
          <a:p>
            <a:pPr algn="ctr"/>
            <a:r>
              <a:rPr lang="en-US" sz="2400">
                <a:latin typeface="IBM Plex Sans" panose="020B0503050203000203" pitchFamily="34" charset="0"/>
              </a:rPr>
              <a:t>water levels</a:t>
            </a:r>
          </a:p>
        </p:txBody>
      </p:sp>
      <p:pic>
        <p:nvPicPr>
          <p:cNvPr id="11" name="Picture 2" descr="sfas_plot-Inwood180301-0737">
            <a:extLst>
              <a:ext uri="{FF2B5EF4-FFF2-40B4-BE49-F238E27FC236}">
                <a16:creationId xmlns:a16="http://schemas.microsoft.com/office/drawing/2014/main" id="{3A0F9B0F-F9AE-EB00-5F02-52525A5A0AD9}"/>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48632" t="82386" r="48107" b="15357"/>
          <a:stretch/>
        </p:blipFill>
        <p:spPr bwMode="auto">
          <a:xfrm>
            <a:off x="8138925" y="3697070"/>
            <a:ext cx="762000" cy="3514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sfas_plot-Inwood180301-0737">
            <a:extLst>
              <a:ext uri="{FF2B5EF4-FFF2-40B4-BE49-F238E27FC236}">
                <a16:creationId xmlns:a16="http://schemas.microsoft.com/office/drawing/2014/main" id="{A5898844-B9C8-EF45-E829-76EBEF40B3E5}"/>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47653" t="83854" r="48433" b="11742"/>
          <a:stretch/>
        </p:blipFill>
        <p:spPr bwMode="auto">
          <a:xfrm>
            <a:off x="7757925" y="4270890"/>
            <a:ext cx="1149752" cy="86231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CD65B2D-2CC1-CF25-A21B-1084C3443059}"/>
              </a:ext>
            </a:extLst>
          </p:cNvPr>
          <p:cNvSpPr txBox="1"/>
          <p:nvPr/>
        </p:nvSpPr>
        <p:spPr>
          <a:xfrm>
            <a:off x="8900925" y="2020670"/>
            <a:ext cx="2667000" cy="1200329"/>
          </a:xfrm>
          <a:prstGeom prst="rect">
            <a:avLst/>
          </a:prstGeom>
          <a:noFill/>
        </p:spPr>
        <p:txBody>
          <a:bodyPr wrap="square" rtlCol="0">
            <a:spAutoFit/>
          </a:bodyPr>
          <a:lstStyle/>
          <a:p>
            <a:pPr algn="ctr"/>
            <a:r>
              <a:rPr lang="en-US" sz="2400">
                <a:latin typeface="IBM Plex Sans" panose="020B0503050203000203" pitchFamily="34" charset="0"/>
              </a:rPr>
              <a:t>National Weather Service flood thresholds</a:t>
            </a:r>
          </a:p>
        </p:txBody>
      </p:sp>
      <p:cxnSp>
        <p:nvCxnSpPr>
          <p:cNvPr id="14" name="Straight Arrow Connector 13">
            <a:extLst>
              <a:ext uri="{FF2B5EF4-FFF2-40B4-BE49-F238E27FC236}">
                <a16:creationId xmlns:a16="http://schemas.microsoft.com/office/drawing/2014/main" id="{D5E9EC30-7A84-BC84-F5E4-5B54839074E5}"/>
              </a:ext>
            </a:extLst>
          </p:cNvPr>
          <p:cNvCxnSpPr>
            <a:cxnSpLocks/>
          </p:cNvCxnSpPr>
          <p:nvPr/>
        </p:nvCxnSpPr>
        <p:spPr>
          <a:xfrm flipH="1">
            <a:off x="7986525" y="2630270"/>
            <a:ext cx="961274" cy="152400"/>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D7EFA02C-74FA-8667-9473-90AB34433ABE}"/>
              </a:ext>
            </a:extLst>
          </p:cNvPr>
          <p:cNvSpPr/>
          <p:nvPr/>
        </p:nvSpPr>
        <p:spPr>
          <a:xfrm>
            <a:off x="8519925" y="5830670"/>
            <a:ext cx="152400" cy="1524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3E098E8-68F8-E543-2DB2-7EBCED8C6ED9}"/>
              </a:ext>
            </a:extLst>
          </p:cNvPr>
          <p:cNvSpPr txBox="1"/>
          <p:nvPr/>
        </p:nvSpPr>
        <p:spPr>
          <a:xfrm rot="16200000">
            <a:off x="-1527973" y="3796584"/>
            <a:ext cx="3701142" cy="369332"/>
          </a:xfrm>
          <a:prstGeom prst="rect">
            <a:avLst/>
          </a:prstGeom>
          <a:noFill/>
        </p:spPr>
        <p:txBody>
          <a:bodyPr wrap="square" rtlCol="0">
            <a:spAutoFit/>
          </a:bodyPr>
          <a:lstStyle/>
          <a:p>
            <a:r>
              <a:rPr lang="en-US" sz="1800"/>
              <a:t>Water level (feet above NAVD88)</a:t>
            </a:r>
          </a:p>
        </p:txBody>
      </p:sp>
      <p:sp>
        <p:nvSpPr>
          <p:cNvPr id="17" name="Title 1">
            <a:extLst>
              <a:ext uri="{FF2B5EF4-FFF2-40B4-BE49-F238E27FC236}">
                <a16:creationId xmlns:a16="http://schemas.microsoft.com/office/drawing/2014/main" id="{11F4F8C3-5E40-7356-E19E-C20BF32A0710}"/>
              </a:ext>
            </a:extLst>
          </p:cNvPr>
          <p:cNvSpPr>
            <a:spLocks noGrp="1"/>
          </p:cNvSpPr>
          <p:nvPr>
            <p:ph type="title"/>
          </p:nvPr>
        </p:nvSpPr>
        <p:spPr>
          <a:xfrm>
            <a:off x="646359" y="365127"/>
            <a:ext cx="10709031" cy="734621"/>
          </a:xfrm>
        </p:spPr>
        <p:txBody>
          <a:bodyPr/>
          <a:lstStyle/>
          <a:p>
            <a:r>
              <a:rPr lang="en-US"/>
              <a:t>Assessment Methods</a:t>
            </a:r>
          </a:p>
        </p:txBody>
      </p:sp>
    </p:spTree>
    <p:extLst>
      <p:ext uri="{BB962C8B-B14F-4D97-AF65-F5344CB8AC3E}">
        <p14:creationId xmlns:p14="http://schemas.microsoft.com/office/powerpoint/2010/main" val="34853044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F9BF6A9-4F01-B18F-870E-3A6911A442DD}"/>
              </a:ext>
            </a:extLst>
          </p:cNvPr>
          <p:cNvSpPr txBox="1"/>
          <p:nvPr/>
        </p:nvSpPr>
        <p:spPr>
          <a:xfrm>
            <a:off x="7977757" y="2611479"/>
            <a:ext cx="3276600" cy="830997"/>
          </a:xfrm>
          <a:prstGeom prst="rect">
            <a:avLst/>
          </a:prstGeom>
          <a:noFill/>
        </p:spPr>
        <p:txBody>
          <a:bodyPr wrap="square">
            <a:spAutoFit/>
          </a:bodyPr>
          <a:lstStyle/>
          <a:p>
            <a:pPr algn="ctr"/>
            <a:r>
              <a:rPr lang="en-US" sz="2400">
                <a:latin typeface="IBM Plex Sans" panose="020B0503050203000203" pitchFamily="34" charset="0"/>
              </a:rPr>
              <a:t>Forecast Error is quantified as RMSE </a:t>
            </a:r>
            <a:endParaRPr lang="en-US">
              <a:latin typeface="IBM Plex Sans" panose="020B0503050203000203" pitchFamily="34" charset="0"/>
            </a:endParaRPr>
          </a:p>
        </p:txBody>
      </p:sp>
      <p:sp>
        <p:nvSpPr>
          <p:cNvPr id="7" name="TextBox 6">
            <a:extLst>
              <a:ext uri="{FF2B5EF4-FFF2-40B4-BE49-F238E27FC236}">
                <a16:creationId xmlns:a16="http://schemas.microsoft.com/office/drawing/2014/main" id="{47F44788-02BF-F54F-5424-80156F5E02B6}"/>
              </a:ext>
            </a:extLst>
          </p:cNvPr>
          <p:cNvSpPr txBox="1"/>
          <p:nvPr/>
        </p:nvSpPr>
        <p:spPr>
          <a:xfrm>
            <a:off x="8130157" y="3823476"/>
            <a:ext cx="3276600" cy="1938992"/>
          </a:xfrm>
          <a:prstGeom prst="rect">
            <a:avLst/>
          </a:prstGeom>
          <a:noFill/>
        </p:spPr>
        <p:txBody>
          <a:bodyPr wrap="square">
            <a:spAutoFit/>
          </a:bodyPr>
          <a:lstStyle/>
          <a:p>
            <a:pPr algn="ctr"/>
            <a:r>
              <a:rPr lang="en-US" sz="2400">
                <a:latin typeface="IBM Plex Sans" panose="020B0503050203000203" pitchFamily="34" charset="0"/>
              </a:rPr>
              <a:t>Spread is Quantified with Coverage of Uncertainty by observations (COU; optimal value of 90%) </a:t>
            </a:r>
          </a:p>
        </p:txBody>
      </p:sp>
      <p:pic>
        <p:nvPicPr>
          <p:cNvPr id="8" name="Picture 2" descr="http://hudson.dl.stevens-tech.edu/sfas/d/sfas_plot.php?&amp;id=U208&amp;pid=undefined&amp;did=U208&amp;diff=-0.3353&amp;mid=M101t&amp;mdiff=-0.000299999999999967&amp;units=english&amp;start=2018-02-28&amp;end=2018-03-05&amp;location=Jamaica%20Bay%20at%20Inwood%20NY&amp;time=ET&amp;blowout_level=-1.5027&amp;near_flood_level=1.1887&amp;minor_flood_level=1.3411&amp;moderate_flood_level=1.5545&amp;major_flood_level=1.7983&amp;offset=NAVD88&amp;off=0&amp;tide_diff=-0.3353&amp;forecast=OPSE01&amp;station_type=T&amp;nothing=2">
            <a:extLst>
              <a:ext uri="{FF2B5EF4-FFF2-40B4-BE49-F238E27FC236}">
                <a16:creationId xmlns:a16="http://schemas.microsoft.com/office/drawing/2014/main" id="{F9043405-62A7-2791-CF37-F7864E3D9FDB}"/>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19649"/>
          <a:stretch/>
        </p:blipFill>
        <p:spPr bwMode="auto">
          <a:xfrm>
            <a:off x="433448" y="1926280"/>
            <a:ext cx="7821779" cy="418994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237BA94-A872-CCED-932A-871C8F74ACC2}"/>
              </a:ext>
            </a:extLst>
          </p:cNvPr>
          <p:cNvSpPr txBox="1"/>
          <p:nvPr/>
        </p:nvSpPr>
        <p:spPr>
          <a:xfrm rot="16200000">
            <a:off x="-1527973" y="3796584"/>
            <a:ext cx="3701142" cy="369332"/>
          </a:xfrm>
          <a:prstGeom prst="rect">
            <a:avLst/>
          </a:prstGeom>
          <a:noFill/>
        </p:spPr>
        <p:txBody>
          <a:bodyPr wrap="square" rtlCol="0">
            <a:spAutoFit/>
          </a:bodyPr>
          <a:lstStyle/>
          <a:p>
            <a:r>
              <a:rPr lang="en-US" sz="1800"/>
              <a:t>Water level (feet above NAVD88)</a:t>
            </a:r>
          </a:p>
        </p:txBody>
      </p:sp>
      <p:sp>
        <p:nvSpPr>
          <p:cNvPr id="10" name="Title 1">
            <a:extLst>
              <a:ext uri="{FF2B5EF4-FFF2-40B4-BE49-F238E27FC236}">
                <a16:creationId xmlns:a16="http://schemas.microsoft.com/office/drawing/2014/main" id="{2DAB629D-0573-F98B-7F06-F4A2726D26DE}"/>
              </a:ext>
            </a:extLst>
          </p:cNvPr>
          <p:cNvSpPr>
            <a:spLocks noGrp="1"/>
          </p:cNvSpPr>
          <p:nvPr>
            <p:ph type="title"/>
          </p:nvPr>
        </p:nvSpPr>
        <p:spPr>
          <a:xfrm>
            <a:off x="646359" y="365127"/>
            <a:ext cx="10709031" cy="734621"/>
          </a:xfrm>
        </p:spPr>
        <p:txBody>
          <a:bodyPr/>
          <a:lstStyle/>
          <a:p>
            <a:r>
              <a:rPr lang="en-US"/>
              <a:t>Assessment Methods</a:t>
            </a:r>
          </a:p>
        </p:txBody>
      </p:sp>
    </p:spTree>
    <p:extLst>
      <p:ext uri="{BB962C8B-B14F-4D97-AF65-F5344CB8AC3E}">
        <p14:creationId xmlns:p14="http://schemas.microsoft.com/office/powerpoint/2010/main" val="29131284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51184-89A6-1FA8-56A4-3E5D386D57C9}"/>
              </a:ext>
            </a:extLst>
          </p:cNvPr>
          <p:cNvSpPr>
            <a:spLocks noGrp="1"/>
          </p:cNvSpPr>
          <p:nvPr>
            <p:ph type="title"/>
          </p:nvPr>
        </p:nvSpPr>
        <p:spPr/>
        <p:txBody>
          <a:bodyPr/>
          <a:lstStyle/>
          <a:p>
            <a:r>
              <a:rPr lang="en-US"/>
              <a:t>Comparison with NOAA:  2020-2021 Accuracy</a:t>
            </a:r>
          </a:p>
        </p:txBody>
      </p:sp>
      <p:sp>
        <p:nvSpPr>
          <p:cNvPr id="4" name="Slide Number Placeholder 3">
            <a:extLst>
              <a:ext uri="{FF2B5EF4-FFF2-40B4-BE49-F238E27FC236}">
                <a16:creationId xmlns:a16="http://schemas.microsoft.com/office/drawing/2014/main" id="{16E820DF-5F4F-F2DC-3469-801415CE1DCC}"/>
              </a:ext>
            </a:extLst>
          </p:cNvPr>
          <p:cNvSpPr>
            <a:spLocks noGrp="1"/>
          </p:cNvSpPr>
          <p:nvPr>
            <p:ph type="sldNum" sz="quarter" idx="12"/>
          </p:nvPr>
        </p:nvSpPr>
        <p:spPr/>
        <p:txBody>
          <a:bodyPr/>
          <a:lstStyle/>
          <a:p>
            <a:fld id="{4267CD5E-26CF-4249-8540-BB1D07FD4227}" type="slidenum">
              <a:rPr lang="en-US" smtClean="0"/>
              <a:t>12</a:t>
            </a:fld>
            <a:endParaRPr lang="en-US"/>
          </a:p>
        </p:txBody>
      </p:sp>
      <p:pic>
        <p:nvPicPr>
          <p:cNvPr id="5" name="image14.png">
            <a:extLst>
              <a:ext uri="{FF2B5EF4-FFF2-40B4-BE49-F238E27FC236}">
                <a16:creationId xmlns:a16="http://schemas.microsoft.com/office/drawing/2014/main" id="{A2703434-06B6-F4FF-C286-99704055A281}"/>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82909" y="1378662"/>
            <a:ext cx="7728460" cy="4703866"/>
          </a:xfrm>
          <a:prstGeom prst="rect">
            <a:avLst/>
          </a:prstGeom>
          <a:ln/>
        </p:spPr>
      </p:pic>
      <p:sp>
        <p:nvSpPr>
          <p:cNvPr id="6" name="TextBox 5">
            <a:extLst>
              <a:ext uri="{FF2B5EF4-FFF2-40B4-BE49-F238E27FC236}">
                <a16:creationId xmlns:a16="http://schemas.microsoft.com/office/drawing/2014/main" id="{C2920F88-D830-6E62-5D2C-9BDDDE0A43B7}"/>
              </a:ext>
            </a:extLst>
          </p:cNvPr>
          <p:cNvSpPr txBox="1"/>
          <p:nvPr/>
        </p:nvSpPr>
        <p:spPr>
          <a:xfrm>
            <a:off x="8542115" y="2807265"/>
            <a:ext cx="3171465" cy="1754326"/>
          </a:xfrm>
          <a:prstGeom prst="rect">
            <a:avLst/>
          </a:prstGeom>
          <a:noFill/>
        </p:spPr>
        <p:txBody>
          <a:bodyPr wrap="square">
            <a:spAutoFit/>
          </a:bodyPr>
          <a:lstStyle/>
          <a:p>
            <a:r>
              <a:rPr lang="en-US" sz="1800">
                <a:latin typeface="IBM Plex Sans" panose="020B0503050203000203" pitchFamily="34" charset="0"/>
              </a:rPr>
              <a:t>The SFAS stations have a 0.06 m to 0.11m RMSE across the 14 stations, while NOAA forecasts (P-ETSS, ETSS) have higher RMSE (worse accuracy). </a:t>
            </a:r>
            <a:endParaRPr lang="en-US" sz="2000">
              <a:latin typeface="IBM Plex Sans" panose="020B0503050203000203" pitchFamily="34" charset="0"/>
            </a:endParaRPr>
          </a:p>
        </p:txBody>
      </p:sp>
    </p:spTree>
    <p:extLst>
      <p:ext uri="{BB962C8B-B14F-4D97-AF65-F5344CB8AC3E}">
        <p14:creationId xmlns:p14="http://schemas.microsoft.com/office/powerpoint/2010/main" val="1317843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482A2C5-E260-7F8B-8FFD-62C86B6C7299}"/>
              </a:ext>
            </a:extLst>
          </p:cNvPr>
          <p:cNvSpPr>
            <a:spLocks noGrp="1"/>
          </p:cNvSpPr>
          <p:nvPr>
            <p:ph type="sldNum" sz="quarter" idx="12"/>
          </p:nvPr>
        </p:nvSpPr>
        <p:spPr/>
        <p:txBody>
          <a:bodyPr/>
          <a:lstStyle/>
          <a:p>
            <a:fld id="{4267CD5E-26CF-4249-8540-BB1D07FD4227}" type="slidenum">
              <a:rPr lang="en-US" smtClean="0"/>
              <a:t>13</a:t>
            </a:fld>
            <a:endParaRPr lang="en-US"/>
          </a:p>
        </p:txBody>
      </p:sp>
      <p:pic>
        <p:nvPicPr>
          <p:cNvPr id="5" name="image15.png">
            <a:extLst>
              <a:ext uri="{FF2B5EF4-FFF2-40B4-BE49-F238E27FC236}">
                <a16:creationId xmlns:a16="http://schemas.microsoft.com/office/drawing/2014/main" id="{95077859-A08D-5F75-988C-7340F1801E8C}"/>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289368" y="1342664"/>
            <a:ext cx="7118430" cy="4862792"/>
          </a:xfrm>
          <a:prstGeom prst="rect">
            <a:avLst/>
          </a:prstGeom>
          <a:ln/>
        </p:spPr>
      </p:pic>
      <p:sp>
        <p:nvSpPr>
          <p:cNvPr id="8" name="Title 1">
            <a:extLst>
              <a:ext uri="{FF2B5EF4-FFF2-40B4-BE49-F238E27FC236}">
                <a16:creationId xmlns:a16="http://schemas.microsoft.com/office/drawing/2014/main" id="{D105CB06-2DBF-8553-02EC-969F18C2B7D5}"/>
              </a:ext>
            </a:extLst>
          </p:cNvPr>
          <p:cNvSpPr>
            <a:spLocks noGrp="1"/>
          </p:cNvSpPr>
          <p:nvPr>
            <p:ph type="title"/>
          </p:nvPr>
        </p:nvSpPr>
        <p:spPr>
          <a:xfrm>
            <a:off x="644769" y="365125"/>
            <a:ext cx="10710619" cy="1325563"/>
          </a:xfrm>
        </p:spPr>
        <p:txBody>
          <a:bodyPr/>
          <a:lstStyle/>
          <a:p>
            <a:r>
              <a:rPr lang="en-US"/>
              <a:t>Comparison with NOAA:  Spread (Uncertainty)</a:t>
            </a:r>
          </a:p>
        </p:txBody>
      </p:sp>
      <p:sp>
        <p:nvSpPr>
          <p:cNvPr id="10" name="TextBox 9">
            <a:extLst>
              <a:ext uri="{FF2B5EF4-FFF2-40B4-BE49-F238E27FC236}">
                <a16:creationId xmlns:a16="http://schemas.microsoft.com/office/drawing/2014/main" id="{D2491984-D533-A5CE-57A9-9A6941651FFD}"/>
              </a:ext>
            </a:extLst>
          </p:cNvPr>
          <p:cNvSpPr txBox="1"/>
          <p:nvPr/>
        </p:nvSpPr>
        <p:spPr>
          <a:xfrm>
            <a:off x="7268900" y="1822501"/>
            <a:ext cx="4152417" cy="4001095"/>
          </a:xfrm>
          <a:prstGeom prst="rect">
            <a:avLst/>
          </a:prstGeom>
          <a:noFill/>
        </p:spPr>
        <p:txBody>
          <a:bodyPr wrap="square">
            <a:spAutoFit/>
          </a:bodyPr>
          <a:lstStyle/>
          <a:p>
            <a:r>
              <a:rPr lang="en-US" sz="1800">
                <a:latin typeface="IBM Plex Sans" panose="020B0503050203000203" pitchFamily="34" charset="0"/>
              </a:rPr>
              <a:t>The COU variation with surge threshold for SFAS is shown (panel a), and the NOAA forecast (panel b). </a:t>
            </a:r>
          </a:p>
          <a:p>
            <a:endParaRPr lang="en-US">
              <a:latin typeface="IBM Plex Sans" panose="020B0503050203000203" pitchFamily="34" charset="0"/>
            </a:endParaRPr>
          </a:p>
          <a:p>
            <a:r>
              <a:rPr lang="en-US" sz="1800">
                <a:latin typeface="IBM Plex Sans" panose="020B0503050203000203" pitchFamily="34" charset="0"/>
              </a:rPr>
              <a:t>Panel a includes the full SFAS ensemble and several smaller sub-ensembles for comparison. </a:t>
            </a:r>
          </a:p>
          <a:p>
            <a:endParaRPr lang="en-US">
              <a:latin typeface="IBM Plex Sans" panose="020B0503050203000203" pitchFamily="34" charset="0"/>
            </a:endParaRPr>
          </a:p>
          <a:p>
            <a:r>
              <a:rPr lang="en-US" sz="1800">
                <a:latin typeface="IBM Plex Sans" panose="020B0503050203000203" pitchFamily="34" charset="0"/>
              </a:rPr>
              <a:t>The COU optimal value for P-ETSS  is 80% but data are far lower – very often, the observation falls outside NOAA’s estimated 80% confidence interval.</a:t>
            </a:r>
          </a:p>
          <a:p>
            <a:endParaRPr lang="en-US" sz="2000">
              <a:latin typeface="IBM Plex Sans" panose="020B0503050203000203" pitchFamily="34" charset="0"/>
            </a:endParaRPr>
          </a:p>
        </p:txBody>
      </p:sp>
    </p:spTree>
    <p:extLst>
      <p:ext uri="{BB962C8B-B14F-4D97-AF65-F5344CB8AC3E}">
        <p14:creationId xmlns:p14="http://schemas.microsoft.com/office/powerpoint/2010/main" val="41908013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BFBF7-55BA-2A4C-8331-863EA5E16B10}"/>
              </a:ext>
            </a:extLst>
          </p:cNvPr>
          <p:cNvSpPr>
            <a:spLocks noGrp="1"/>
          </p:cNvSpPr>
          <p:nvPr>
            <p:ph type="title"/>
          </p:nvPr>
        </p:nvSpPr>
        <p:spPr/>
        <p:txBody>
          <a:bodyPr/>
          <a:lstStyle/>
          <a:p>
            <a:r>
              <a:rPr lang="en-US"/>
              <a:t>Future Improvements, Forecasts</a:t>
            </a:r>
          </a:p>
        </p:txBody>
      </p:sp>
      <p:sp>
        <p:nvSpPr>
          <p:cNvPr id="4" name="Content Placeholder 3">
            <a:extLst>
              <a:ext uri="{FF2B5EF4-FFF2-40B4-BE49-F238E27FC236}">
                <a16:creationId xmlns:a16="http://schemas.microsoft.com/office/drawing/2014/main" id="{2ADB5442-0DC4-1147-0828-7A8F71FE631C}"/>
              </a:ext>
            </a:extLst>
          </p:cNvPr>
          <p:cNvSpPr>
            <a:spLocks noGrp="1"/>
          </p:cNvSpPr>
          <p:nvPr>
            <p:ph idx="1"/>
          </p:nvPr>
        </p:nvSpPr>
        <p:spPr/>
        <p:txBody>
          <a:bodyPr/>
          <a:lstStyle/>
          <a:p>
            <a:r>
              <a:rPr lang="en-US" sz="1800" b="0" i="0" u="sng" strike="noStrike" baseline="0">
                <a:solidFill>
                  <a:srgbClr val="000000"/>
                </a:solidFill>
                <a:latin typeface="IBM Plex Sans" panose="020B0503050203000203" pitchFamily="34" charset="0"/>
              </a:rPr>
              <a:t>Flood forecast mapping</a:t>
            </a:r>
            <a:r>
              <a:rPr lang="en-US" sz="1800" b="0" i="0" u="none" strike="noStrike" baseline="0">
                <a:solidFill>
                  <a:srgbClr val="000000"/>
                </a:solidFill>
                <a:latin typeface="IBM Plex Sans" panose="020B0503050203000203" pitchFamily="34" charset="0"/>
              </a:rPr>
              <a:t>: Flood forecast mapping and wave observations and forecasts are coming to Barnegat Bay under a new 2025-2028 project.  Other sites under consideration, pending funding.</a:t>
            </a:r>
          </a:p>
          <a:p>
            <a:r>
              <a:rPr lang="en-US" sz="1800" b="0" i="0" u="sng" strike="noStrike" baseline="0">
                <a:solidFill>
                  <a:srgbClr val="000000"/>
                </a:solidFill>
                <a:latin typeface="IBM Plex Sans" panose="020B0503050203000203" pitchFamily="34" charset="0"/>
              </a:rPr>
              <a:t>Accuracy Improvements</a:t>
            </a:r>
            <a:r>
              <a:rPr lang="en-US" sz="1800" b="0" i="0" u="none" strike="noStrike" baseline="0">
                <a:solidFill>
                  <a:srgbClr val="000000"/>
                </a:solidFill>
                <a:latin typeface="IBM Plex Sans" panose="020B0503050203000203" pitchFamily="34" charset="0"/>
              </a:rPr>
              <a:t>: Improved atmospheric forcing data expected in 2025 will enable improved central forecasts (lower RMSE).  Localized modeling (e.g. Barnegat Bay) will also lead to improved accuracy.</a:t>
            </a:r>
          </a:p>
          <a:p>
            <a:r>
              <a:rPr lang="en-US" sz="1800" b="0" i="0" u="sng" strike="noStrike" baseline="0">
                <a:solidFill>
                  <a:srgbClr val="000000"/>
                </a:solidFill>
                <a:latin typeface="IBM Plex Sans" panose="020B0503050203000203" pitchFamily="34" charset="0"/>
              </a:rPr>
              <a:t>Website upgrade</a:t>
            </a:r>
            <a:r>
              <a:rPr lang="en-US" sz="1800" b="0" i="0" u="none" strike="noStrike" baseline="0">
                <a:solidFill>
                  <a:srgbClr val="000000"/>
                </a:solidFill>
                <a:latin typeface="IBM Plex Sans" panose="020B0503050203000203" pitchFamily="34" charset="0"/>
              </a:rPr>
              <a:t>: We are working on a new website, targeting a summer 2025 or 2026 release.</a:t>
            </a:r>
          </a:p>
          <a:p>
            <a:endParaRPr lang="en-US">
              <a:solidFill>
                <a:srgbClr val="000000"/>
              </a:solidFill>
            </a:endParaRPr>
          </a:p>
          <a:p>
            <a:r>
              <a:rPr lang="en-US" u="sng"/>
              <a:t>Erosion</a:t>
            </a:r>
            <a:r>
              <a:rPr lang="en-US"/>
              <a:t>:  A Stevens Senior Design team is working on integrating SFAS and wind wave forecasts to create estimates of erosion potential and dune vulnerability.  The team plans to have a working erosion forecast dashboard ready this spring.</a:t>
            </a:r>
          </a:p>
        </p:txBody>
      </p:sp>
      <p:sp>
        <p:nvSpPr>
          <p:cNvPr id="5" name="Slide Number Placeholder 4">
            <a:extLst>
              <a:ext uri="{FF2B5EF4-FFF2-40B4-BE49-F238E27FC236}">
                <a16:creationId xmlns:a16="http://schemas.microsoft.com/office/drawing/2014/main" id="{3B653483-20AD-521E-2CAA-C9B7BCDEE920}"/>
              </a:ext>
            </a:extLst>
          </p:cNvPr>
          <p:cNvSpPr>
            <a:spLocks noGrp="1"/>
          </p:cNvSpPr>
          <p:nvPr>
            <p:ph type="sldNum" sz="quarter" idx="12"/>
          </p:nvPr>
        </p:nvSpPr>
        <p:spPr/>
        <p:txBody>
          <a:bodyPr/>
          <a:lstStyle/>
          <a:p>
            <a:fld id="{4267CD5E-26CF-4249-8540-BB1D07FD4227}" type="slidenum">
              <a:rPr lang="en-US" smtClean="0"/>
              <a:t>14</a:t>
            </a:fld>
            <a:endParaRPr lang="en-US"/>
          </a:p>
        </p:txBody>
      </p:sp>
    </p:spTree>
    <p:extLst>
      <p:ext uri="{BB962C8B-B14F-4D97-AF65-F5344CB8AC3E}">
        <p14:creationId xmlns:p14="http://schemas.microsoft.com/office/powerpoint/2010/main" val="10493684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BB506AA-BF02-434D-608A-E692E681F034}"/>
              </a:ext>
            </a:extLst>
          </p:cNvPr>
          <p:cNvSpPr>
            <a:spLocks noGrp="1"/>
          </p:cNvSpPr>
          <p:nvPr>
            <p:ph type="title"/>
          </p:nvPr>
        </p:nvSpPr>
        <p:spPr/>
        <p:txBody>
          <a:bodyPr/>
          <a:lstStyle/>
          <a:p>
            <a:r>
              <a:rPr lang="en-US"/>
              <a:t>Local Street-Scale Flood Forecast Mapping</a:t>
            </a:r>
          </a:p>
        </p:txBody>
      </p:sp>
      <p:sp>
        <p:nvSpPr>
          <p:cNvPr id="3" name="Rectangle 2">
            <a:extLst>
              <a:ext uri="{FF2B5EF4-FFF2-40B4-BE49-F238E27FC236}">
                <a16:creationId xmlns:a16="http://schemas.microsoft.com/office/drawing/2014/main" id="{12BAD37F-DB79-F996-7C55-B6994E380CE6}"/>
              </a:ext>
            </a:extLst>
          </p:cNvPr>
          <p:cNvSpPr/>
          <p:nvPr/>
        </p:nvSpPr>
        <p:spPr>
          <a:xfrm>
            <a:off x="4010532" y="5959497"/>
            <a:ext cx="5857694" cy="369332"/>
          </a:xfrm>
          <a:prstGeom prst="rect">
            <a:avLst/>
          </a:prstGeom>
        </p:spPr>
        <p:txBody>
          <a:bodyPr wrap="none">
            <a:spAutoFit/>
          </a:bodyPr>
          <a:lstStyle/>
          <a:p>
            <a:r>
              <a:rPr lang="en-US"/>
              <a:t>“</a:t>
            </a:r>
            <a:r>
              <a:rPr lang="en-US">
                <a:latin typeface="Times New Roman" panose="02020603050405020304" pitchFamily="18" charset="0"/>
                <a:cs typeface="Times New Roman" panose="02020603050405020304" pitchFamily="18" charset="0"/>
              </a:rPr>
              <a:t>Expect at least this much water over ground” (5</a:t>
            </a:r>
            <a:r>
              <a:rPr lang="en-US" baseline="30000">
                <a:latin typeface="Times New Roman" panose="02020603050405020304" pitchFamily="18" charset="0"/>
                <a:cs typeface="Times New Roman" panose="02020603050405020304" pitchFamily="18" charset="0"/>
              </a:rPr>
              <a:t>th</a:t>
            </a:r>
            <a:r>
              <a:rPr lang="en-US">
                <a:latin typeface="Times New Roman" panose="02020603050405020304" pitchFamily="18" charset="0"/>
                <a:cs typeface="Times New Roman" panose="02020603050405020304" pitchFamily="18" charset="0"/>
              </a:rPr>
              <a:t> percentile)</a:t>
            </a:r>
          </a:p>
        </p:txBody>
      </p:sp>
      <p:grpSp>
        <p:nvGrpSpPr>
          <p:cNvPr id="10" name="Group 9">
            <a:extLst>
              <a:ext uri="{FF2B5EF4-FFF2-40B4-BE49-F238E27FC236}">
                <a16:creationId xmlns:a16="http://schemas.microsoft.com/office/drawing/2014/main" id="{C693A402-BFB0-1788-7642-5D1E69A7D03B}"/>
              </a:ext>
            </a:extLst>
          </p:cNvPr>
          <p:cNvGrpSpPr/>
          <p:nvPr/>
        </p:nvGrpSpPr>
        <p:grpSpPr>
          <a:xfrm>
            <a:off x="770561" y="1604804"/>
            <a:ext cx="8030539" cy="4214105"/>
            <a:chOff x="1189661" y="1604804"/>
            <a:chExt cx="6674709" cy="3594847"/>
          </a:xfrm>
        </p:grpSpPr>
        <p:pic>
          <p:nvPicPr>
            <p:cNvPr id="2" name="Picture 1">
              <a:extLst>
                <a:ext uri="{FF2B5EF4-FFF2-40B4-BE49-F238E27FC236}">
                  <a16:creationId xmlns:a16="http://schemas.microsoft.com/office/drawing/2014/main" id="{821A500B-2F04-B87E-7597-BDD1889253F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89661" y="1604804"/>
              <a:ext cx="3358641" cy="2927373"/>
            </a:xfrm>
            <a:prstGeom prst="rect">
              <a:avLst/>
            </a:prstGeom>
          </p:spPr>
        </p:pic>
        <p:pic>
          <p:nvPicPr>
            <p:cNvPr id="5" name="Picture 4">
              <a:extLst>
                <a:ext uri="{FF2B5EF4-FFF2-40B4-BE49-F238E27FC236}">
                  <a16:creationId xmlns:a16="http://schemas.microsoft.com/office/drawing/2014/main" id="{E8EB02F6-2140-CE9D-E40E-2E6401501D4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72003" y="1725109"/>
              <a:ext cx="3292367" cy="3474542"/>
            </a:xfrm>
            <a:prstGeom prst="rect">
              <a:avLst/>
            </a:prstGeom>
          </p:spPr>
        </p:pic>
      </p:grpSp>
      <p:sp>
        <p:nvSpPr>
          <p:cNvPr id="7" name="TextBox 6">
            <a:extLst>
              <a:ext uri="{FF2B5EF4-FFF2-40B4-BE49-F238E27FC236}">
                <a16:creationId xmlns:a16="http://schemas.microsoft.com/office/drawing/2014/main" id="{5382EEF6-2B3E-CB22-291E-49B373A07C77}"/>
              </a:ext>
            </a:extLst>
          </p:cNvPr>
          <p:cNvSpPr txBox="1"/>
          <p:nvPr/>
        </p:nvSpPr>
        <p:spPr>
          <a:xfrm>
            <a:off x="676751" y="941576"/>
            <a:ext cx="5357557" cy="461665"/>
          </a:xfrm>
          <a:prstGeom prst="rect">
            <a:avLst/>
          </a:prstGeom>
          <a:noFill/>
        </p:spPr>
        <p:txBody>
          <a:bodyPr wrap="none" rtlCol="0">
            <a:spAutoFit/>
          </a:bodyPr>
          <a:lstStyle/>
          <a:p>
            <a:r>
              <a:rPr lang="en-US" sz="2400">
                <a:latin typeface="Times New Roman" panose="02020603050405020304" pitchFamily="18" charset="0"/>
                <a:cs typeface="Times New Roman" panose="02020603050405020304" pitchFamily="18" charset="0"/>
              </a:rPr>
              <a:t>Retrospective Example:  Hurricane Sandy</a:t>
            </a:r>
          </a:p>
        </p:txBody>
      </p:sp>
    </p:spTree>
    <p:extLst>
      <p:ext uri="{BB962C8B-B14F-4D97-AF65-F5344CB8AC3E}">
        <p14:creationId xmlns:p14="http://schemas.microsoft.com/office/powerpoint/2010/main" val="30111942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79FE67D-6C20-3936-36A9-C93F87EB4793}"/>
              </a:ext>
            </a:extLst>
          </p:cNvPr>
          <p:cNvSpPr/>
          <p:nvPr/>
        </p:nvSpPr>
        <p:spPr>
          <a:xfrm>
            <a:off x="4021166" y="5943407"/>
            <a:ext cx="5415265" cy="369332"/>
          </a:xfrm>
          <a:prstGeom prst="rect">
            <a:avLst/>
          </a:prstGeom>
        </p:spPr>
        <p:txBody>
          <a:bodyPr wrap="none">
            <a:spAutoFit/>
          </a:bodyPr>
          <a:lstStyle/>
          <a:p>
            <a:r>
              <a:rPr lang="en-US">
                <a:latin typeface="Times New Roman" panose="02020603050405020304" pitchFamily="18" charset="0"/>
                <a:cs typeface="Times New Roman" panose="02020603050405020304" pitchFamily="18" charset="0"/>
              </a:rPr>
              <a:t>“Most likely flood depth above ground” (50</a:t>
            </a:r>
            <a:r>
              <a:rPr lang="en-US" baseline="30000">
                <a:latin typeface="Times New Roman" panose="02020603050405020304" pitchFamily="18" charset="0"/>
                <a:cs typeface="Times New Roman" panose="02020603050405020304" pitchFamily="18" charset="0"/>
              </a:rPr>
              <a:t>th</a:t>
            </a:r>
            <a:r>
              <a:rPr lang="en-US">
                <a:latin typeface="Times New Roman" panose="02020603050405020304" pitchFamily="18" charset="0"/>
                <a:cs typeface="Times New Roman" panose="02020603050405020304" pitchFamily="18" charset="0"/>
              </a:rPr>
              <a:t> percentile)</a:t>
            </a:r>
          </a:p>
        </p:txBody>
      </p:sp>
      <p:grpSp>
        <p:nvGrpSpPr>
          <p:cNvPr id="12" name="Group 11">
            <a:extLst>
              <a:ext uri="{FF2B5EF4-FFF2-40B4-BE49-F238E27FC236}">
                <a16:creationId xmlns:a16="http://schemas.microsoft.com/office/drawing/2014/main" id="{ED21DAEF-F2CF-EBF0-24B3-FE8C9194A1EA}"/>
              </a:ext>
            </a:extLst>
          </p:cNvPr>
          <p:cNvGrpSpPr/>
          <p:nvPr/>
        </p:nvGrpSpPr>
        <p:grpSpPr>
          <a:xfrm>
            <a:off x="770561" y="1604804"/>
            <a:ext cx="8030539" cy="4247356"/>
            <a:chOff x="1189661" y="1604804"/>
            <a:chExt cx="6663976" cy="3620654"/>
          </a:xfrm>
        </p:grpSpPr>
        <p:pic>
          <p:nvPicPr>
            <p:cNvPr id="2" name="Picture 1">
              <a:extLst>
                <a:ext uri="{FF2B5EF4-FFF2-40B4-BE49-F238E27FC236}">
                  <a16:creationId xmlns:a16="http://schemas.microsoft.com/office/drawing/2014/main" id="{55C1C806-1EE5-1AEF-4039-FC8AB99AFF0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89661" y="1604804"/>
              <a:ext cx="3358641" cy="2927373"/>
            </a:xfrm>
            <a:prstGeom prst="rect">
              <a:avLst/>
            </a:prstGeom>
          </p:spPr>
        </p:pic>
        <p:pic>
          <p:nvPicPr>
            <p:cNvPr id="4" name="Picture 3">
              <a:extLst>
                <a:ext uri="{FF2B5EF4-FFF2-40B4-BE49-F238E27FC236}">
                  <a16:creationId xmlns:a16="http://schemas.microsoft.com/office/drawing/2014/main" id="{CC70CA81-FBEF-0AF4-EB2B-7F3DC44A680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572001" y="1739646"/>
              <a:ext cx="3281636" cy="3485812"/>
            </a:xfrm>
            <a:prstGeom prst="rect">
              <a:avLst/>
            </a:prstGeom>
          </p:spPr>
        </p:pic>
      </p:grpSp>
      <p:sp>
        <p:nvSpPr>
          <p:cNvPr id="10" name="Title 5">
            <a:extLst>
              <a:ext uri="{FF2B5EF4-FFF2-40B4-BE49-F238E27FC236}">
                <a16:creationId xmlns:a16="http://schemas.microsoft.com/office/drawing/2014/main" id="{4BE8AF29-8422-A3C5-5C3E-3035BE5D5F1B}"/>
              </a:ext>
            </a:extLst>
          </p:cNvPr>
          <p:cNvSpPr>
            <a:spLocks noGrp="1"/>
          </p:cNvSpPr>
          <p:nvPr>
            <p:ph type="title"/>
          </p:nvPr>
        </p:nvSpPr>
        <p:spPr>
          <a:xfrm>
            <a:off x="646359" y="365127"/>
            <a:ext cx="10709031" cy="734621"/>
          </a:xfrm>
        </p:spPr>
        <p:txBody>
          <a:bodyPr/>
          <a:lstStyle/>
          <a:p>
            <a:r>
              <a:rPr lang="en-US"/>
              <a:t>Local Street-Scale Flood Forecast Mapping</a:t>
            </a:r>
          </a:p>
        </p:txBody>
      </p:sp>
      <p:sp>
        <p:nvSpPr>
          <p:cNvPr id="13" name="TextBox 12">
            <a:extLst>
              <a:ext uri="{FF2B5EF4-FFF2-40B4-BE49-F238E27FC236}">
                <a16:creationId xmlns:a16="http://schemas.microsoft.com/office/drawing/2014/main" id="{ACCB62C1-6B1A-C399-7303-E8668236A6A9}"/>
              </a:ext>
            </a:extLst>
          </p:cNvPr>
          <p:cNvSpPr txBox="1"/>
          <p:nvPr/>
        </p:nvSpPr>
        <p:spPr>
          <a:xfrm>
            <a:off x="676751" y="941576"/>
            <a:ext cx="5357557" cy="461665"/>
          </a:xfrm>
          <a:prstGeom prst="rect">
            <a:avLst/>
          </a:prstGeom>
          <a:noFill/>
        </p:spPr>
        <p:txBody>
          <a:bodyPr wrap="none" rtlCol="0">
            <a:spAutoFit/>
          </a:bodyPr>
          <a:lstStyle/>
          <a:p>
            <a:r>
              <a:rPr lang="en-US" sz="2400">
                <a:latin typeface="Times New Roman" panose="02020603050405020304" pitchFamily="18" charset="0"/>
                <a:cs typeface="Times New Roman" panose="02020603050405020304" pitchFamily="18" charset="0"/>
              </a:rPr>
              <a:t>Retrospective Example:  Hurricane Sandy</a:t>
            </a:r>
          </a:p>
        </p:txBody>
      </p:sp>
    </p:spTree>
    <p:extLst>
      <p:ext uri="{BB962C8B-B14F-4D97-AF65-F5344CB8AC3E}">
        <p14:creationId xmlns:p14="http://schemas.microsoft.com/office/powerpoint/2010/main" val="26113381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11423C87-28C0-3FD8-FB90-807375F970F1}"/>
              </a:ext>
            </a:extLst>
          </p:cNvPr>
          <p:cNvGrpSpPr>
            <a:grpSpLocks/>
          </p:cNvGrpSpPr>
          <p:nvPr/>
        </p:nvGrpSpPr>
        <p:grpSpPr>
          <a:xfrm>
            <a:off x="770562" y="1604804"/>
            <a:ext cx="8076886" cy="4247356"/>
            <a:chOff x="1189661" y="1604804"/>
            <a:chExt cx="6692883" cy="3624692"/>
          </a:xfrm>
        </p:grpSpPr>
        <p:pic>
          <p:nvPicPr>
            <p:cNvPr id="9" name="Picture 8">
              <a:extLst>
                <a:ext uri="{FF2B5EF4-FFF2-40B4-BE49-F238E27FC236}">
                  <a16:creationId xmlns:a16="http://schemas.microsoft.com/office/drawing/2014/main" id="{859DEEE1-E944-159D-D96C-3778BE42AF0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89661" y="1604804"/>
              <a:ext cx="3358641" cy="2927373"/>
            </a:xfrm>
            <a:prstGeom prst="rect">
              <a:avLst/>
            </a:prstGeom>
          </p:spPr>
        </p:pic>
        <p:pic>
          <p:nvPicPr>
            <p:cNvPr id="10" name="Picture 9">
              <a:extLst>
                <a:ext uri="{FF2B5EF4-FFF2-40B4-BE49-F238E27FC236}">
                  <a16:creationId xmlns:a16="http://schemas.microsoft.com/office/drawing/2014/main" id="{A57203EB-FD22-8121-CBCD-4E2F576FB85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572000" y="1732359"/>
              <a:ext cx="3310544" cy="3497137"/>
            </a:xfrm>
            <a:prstGeom prst="rect">
              <a:avLst/>
            </a:prstGeom>
          </p:spPr>
        </p:pic>
      </p:grpSp>
      <p:sp>
        <p:nvSpPr>
          <p:cNvPr id="12" name="Rectangle 11">
            <a:extLst>
              <a:ext uri="{FF2B5EF4-FFF2-40B4-BE49-F238E27FC236}">
                <a16:creationId xmlns:a16="http://schemas.microsoft.com/office/drawing/2014/main" id="{914BC318-52C5-5D5B-2482-5F074F8AA21E}"/>
              </a:ext>
            </a:extLst>
          </p:cNvPr>
          <p:cNvSpPr/>
          <p:nvPr/>
        </p:nvSpPr>
        <p:spPr>
          <a:xfrm>
            <a:off x="3855823" y="5971687"/>
            <a:ext cx="5774338" cy="369332"/>
          </a:xfrm>
          <a:prstGeom prst="rect">
            <a:avLst/>
          </a:prstGeom>
        </p:spPr>
        <p:txBody>
          <a:bodyPr wrap="none">
            <a:spAutoFit/>
          </a:bodyPr>
          <a:lstStyle/>
          <a:p>
            <a:r>
              <a:rPr lang="en-US"/>
              <a:t>“</a:t>
            </a:r>
            <a:r>
              <a:rPr lang="en-US">
                <a:latin typeface="Times New Roman" panose="02020603050405020304" pitchFamily="18" charset="0"/>
                <a:cs typeface="Times New Roman" panose="02020603050405020304" pitchFamily="18" charset="0"/>
              </a:rPr>
              <a:t>Potential for this much water over ground” (95</a:t>
            </a:r>
            <a:r>
              <a:rPr lang="en-US" baseline="30000">
                <a:latin typeface="Times New Roman" panose="02020603050405020304" pitchFamily="18" charset="0"/>
                <a:cs typeface="Times New Roman" panose="02020603050405020304" pitchFamily="18" charset="0"/>
              </a:rPr>
              <a:t>th</a:t>
            </a:r>
            <a:r>
              <a:rPr lang="en-US">
                <a:latin typeface="Times New Roman" panose="02020603050405020304" pitchFamily="18" charset="0"/>
                <a:cs typeface="Times New Roman" panose="02020603050405020304" pitchFamily="18" charset="0"/>
              </a:rPr>
              <a:t> percentile)</a:t>
            </a:r>
            <a:endParaRPr lang="en-US" sz="1350">
              <a:latin typeface="Times New Roman" panose="02020603050405020304" pitchFamily="18" charset="0"/>
              <a:cs typeface="Times New Roman" panose="02020603050405020304" pitchFamily="18" charset="0"/>
            </a:endParaRPr>
          </a:p>
        </p:txBody>
      </p:sp>
      <p:sp>
        <p:nvSpPr>
          <p:cNvPr id="15" name="Title 5">
            <a:extLst>
              <a:ext uri="{FF2B5EF4-FFF2-40B4-BE49-F238E27FC236}">
                <a16:creationId xmlns:a16="http://schemas.microsoft.com/office/drawing/2014/main" id="{13B55240-E8AB-4E3C-8D0E-C03426A179E0}"/>
              </a:ext>
            </a:extLst>
          </p:cNvPr>
          <p:cNvSpPr>
            <a:spLocks noGrp="1"/>
          </p:cNvSpPr>
          <p:nvPr>
            <p:ph type="title"/>
          </p:nvPr>
        </p:nvSpPr>
        <p:spPr>
          <a:xfrm>
            <a:off x="646359" y="365127"/>
            <a:ext cx="10709031" cy="734621"/>
          </a:xfrm>
        </p:spPr>
        <p:txBody>
          <a:bodyPr/>
          <a:lstStyle/>
          <a:p>
            <a:r>
              <a:rPr lang="en-US"/>
              <a:t>Local Street-Scale Flood Forecast Mapping</a:t>
            </a:r>
          </a:p>
        </p:txBody>
      </p:sp>
      <p:sp>
        <p:nvSpPr>
          <p:cNvPr id="20" name="TextBox 19">
            <a:extLst>
              <a:ext uri="{FF2B5EF4-FFF2-40B4-BE49-F238E27FC236}">
                <a16:creationId xmlns:a16="http://schemas.microsoft.com/office/drawing/2014/main" id="{D5FB0DEB-C48D-AFD1-9EA1-490D6A099C9F}"/>
              </a:ext>
            </a:extLst>
          </p:cNvPr>
          <p:cNvSpPr txBox="1"/>
          <p:nvPr/>
        </p:nvSpPr>
        <p:spPr>
          <a:xfrm>
            <a:off x="676751" y="941576"/>
            <a:ext cx="5357557" cy="461665"/>
          </a:xfrm>
          <a:prstGeom prst="rect">
            <a:avLst/>
          </a:prstGeom>
          <a:noFill/>
        </p:spPr>
        <p:txBody>
          <a:bodyPr wrap="none" rtlCol="0">
            <a:spAutoFit/>
          </a:bodyPr>
          <a:lstStyle/>
          <a:p>
            <a:r>
              <a:rPr lang="en-US" sz="2400">
                <a:latin typeface="Times New Roman" panose="02020603050405020304" pitchFamily="18" charset="0"/>
                <a:cs typeface="Times New Roman" panose="02020603050405020304" pitchFamily="18" charset="0"/>
              </a:rPr>
              <a:t>Retrospective Example:  Hurricane Sandy</a:t>
            </a:r>
          </a:p>
        </p:txBody>
      </p:sp>
    </p:spTree>
    <p:extLst>
      <p:ext uri="{BB962C8B-B14F-4D97-AF65-F5344CB8AC3E}">
        <p14:creationId xmlns:p14="http://schemas.microsoft.com/office/powerpoint/2010/main" val="6826360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074C4-D011-1611-D199-D69F78A48C6E}"/>
              </a:ext>
            </a:extLst>
          </p:cNvPr>
          <p:cNvSpPr>
            <a:spLocks noGrp="1"/>
          </p:cNvSpPr>
          <p:nvPr>
            <p:ph type="title"/>
          </p:nvPr>
        </p:nvSpPr>
        <p:spPr/>
        <p:txBody>
          <a:bodyPr/>
          <a:lstStyle/>
          <a:p>
            <a:r>
              <a:rPr lang="en-US"/>
              <a:t>Conclusions</a:t>
            </a:r>
          </a:p>
        </p:txBody>
      </p:sp>
      <p:sp>
        <p:nvSpPr>
          <p:cNvPr id="4" name="Content Placeholder 3">
            <a:extLst>
              <a:ext uri="{FF2B5EF4-FFF2-40B4-BE49-F238E27FC236}">
                <a16:creationId xmlns:a16="http://schemas.microsoft.com/office/drawing/2014/main" id="{7CE545FD-BE3C-93F6-772D-74DFFB80C7B2}"/>
              </a:ext>
            </a:extLst>
          </p:cNvPr>
          <p:cNvSpPr>
            <a:spLocks noGrp="1"/>
          </p:cNvSpPr>
          <p:nvPr>
            <p:ph idx="1"/>
          </p:nvPr>
        </p:nvSpPr>
        <p:spPr>
          <a:xfrm>
            <a:off x="644771" y="1615510"/>
            <a:ext cx="10709031" cy="4383121"/>
          </a:xfrm>
        </p:spPr>
        <p:txBody>
          <a:bodyPr>
            <a:normAutofit/>
          </a:bodyPr>
          <a:lstStyle/>
          <a:p>
            <a:r>
              <a:rPr lang="en-US" sz="2000" u="sng"/>
              <a:t>Accuracy</a:t>
            </a:r>
            <a:r>
              <a:rPr lang="en-US" sz="2000"/>
              <a:t>: Our SFAS assessment results indicate higher accuracy for SFAS central forecasts than NOAA P-ETSS and ETSS from high-tide floods to severe storm events</a:t>
            </a:r>
          </a:p>
          <a:p>
            <a:r>
              <a:rPr lang="en-US" sz="2000" u="sng"/>
              <a:t>Spread</a:t>
            </a:r>
            <a:r>
              <a:rPr lang="en-US" sz="2000"/>
              <a:t>:  The COU of the SFAS 5th-to-95th percentile is close to the 90% optimal value, better than the spreads of P-ETSS or any of the individual ensemble products</a:t>
            </a:r>
          </a:p>
          <a:p>
            <a:r>
              <a:rPr lang="en-US" sz="2000"/>
              <a:t>After 20 years, SFAS has become part of the “</a:t>
            </a:r>
            <a:r>
              <a:rPr lang="en-US" sz="2000" u="sng"/>
              <a:t>infrastructure of coastal preparedness</a:t>
            </a:r>
            <a:r>
              <a:rPr lang="en-US" sz="2000"/>
              <a:t>” for the New Jersey / New York metro coastal region</a:t>
            </a:r>
          </a:p>
          <a:p>
            <a:pPr lvl="1"/>
            <a:r>
              <a:rPr lang="en-US" sz="2000"/>
              <a:t>NWS uses SFAS data in preparing their forecasts and official storm briefings</a:t>
            </a:r>
          </a:p>
          <a:p>
            <a:pPr lvl="1"/>
            <a:r>
              <a:rPr lang="en-US" sz="2000"/>
              <a:t>A wide user base relies on SFAS for a wide range of activities, including government emergency management and household users </a:t>
            </a:r>
          </a:p>
          <a:p>
            <a:pPr lvl="1"/>
            <a:r>
              <a:rPr lang="en-US" sz="2000" u="sng"/>
              <a:t>SFAS is enabling ‘micro-adaptations’</a:t>
            </a:r>
            <a:r>
              <a:rPr lang="en-US" sz="2000"/>
              <a:t> to sea level rise induced high-tide flooding, including moving vulnerable property and changing travel schedules through flooded streets</a:t>
            </a:r>
          </a:p>
        </p:txBody>
      </p:sp>
      <p:sp>
        <p:nvSpPr>
          <p:cNvPr id="5" name="Slide Number Placeholder 4">
            <a:extLst>
              <a:ext uri="{FF2B5EF4-FFF2-40B4-BE49-F238E27FC236}">
                <a16:creationId xmlns:a16="http://schemas.microsoft.com/office/drawing/2014/main" id="{2EF04749-50CE-A773-1129-7781587278FC}"/>
              </a:ext>
            </a:extLst>
          </p:cNvPr>
          <p:cNvSpPr>
            <a:spLocks noGrp="1"/>
          </p:cNvSpPr>
          <p:nvPr>
            <p:ph type="sldNum" sz="quarter" idx="12"/>
          </p:nvPr>
        </p:nvSpPr>
        <p:spPr/>
        <p:txBody>
          <a:bodyPr/>
          <a:lstStyle/>
          <a:p>
            <a:fld id="{4267CD5E-26CF-4249-8540-BB1D07FD4227}" type="slidenum">
              <a:rPr lang="en-US" smtClean="0"/>
              <a:t>18</a:t>
            </a:fld>
            <a:endParaRPr lang="en-US"/>
          </a:p>
        </p:txBody>
      </p:sp>
    </p:spTree>
    <p:extLst>
      <p:ext uri="{BB962C8B-B14F-4D97-AF65-F5344CB8AC3E}">
        <p14:creationId xmlns:p14="http://schemas.microsoft.com/office/powerpoint/2010/main" val="35044031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4A8B6-EE9C-AA89-8E20-561A0F7F2731}"/>
              </a:ext>
            </a:extLst>
          </p:cNvPr>
          <p:cNvSpPr>
            <a:spLocks noGrp="1"/>
          </p:cNvSpPr>
          <p:nvPr>
            <p:ph type="title"/>
          </p:nvPr>
        </p:nvSpPr>
        <p:spPr/>
        <p:txBody>
          <a:bodyPr/>
          <a:lstStyle/>
          <a:p>
            <a:r>
              <a:rPr lang="en-US"/>
              <a:t>References for Capabilities, Assessments</a:t>
            </a:r>
          </a:p>
        </p:txBody>
      </p:sp>
      <p:sp>
        <p:nvSpPr>
          <p:cNvPr id="3" name="Slide Number Placeholder 2">
            <a:extLst>
              <a:ext uri="{FF2B5EF4-FFF2-40B4-BE49-F238E27FC236}">
                <a16:creationId xmlns:a16="http://schemas.microsoft.com/office/drawing/2014/main" id="{8C4AF212-E8CF-D99A-CD89-DE90499FCE23}"/>
              </a:ext>
            </a:extLst>
          </p:cNvPr>
          <p:cNvSpPr>
            <a:spLocks noGrp="1"/>
          </p:cNvSpPr>
          <p:nvPr>
            <p:ph type="sldNum" sz="quarter" idx="12"/>
          </p:nvPr>
        </p:nvSpPr>
        <p:spPr/>
        <p:txBody>
          <a:bodyPr/>
          <a:lstStyle/>
          <a:p>
            <a:fld id="{4267CD5E-26CF-4249-8540-BB1D07FD4227}" type="slidenum">
              <a:rPr lang="en-US" smtClean="0"/>
              <a:t>19</a:t>
            </a:fld>
            <a:endParaRPr lang="en-US"/>
          </a:p>
        </p:txBody>
      </p:sp>
      <p:sp>
        <p:nvSpPr>
          <p:cNvPr id="5" name="Text Placeholder 2">
            <a:extLst>
              <a:ext uri="{FF2B5EF4-FFF2-40B4-BE49-F238E27FC236}">
                <a16:creationId xmlns:a16="http://schemas.microsoft.com/office/drawing/2014/main" id="{0B1CBD4D-7BC2-AD05-B1C7-C45C0FDE94FB}"/>
              </a:ext>
            </a:extLst>
          </p:cNvPr>
          <p:cNvSpPr txBox="1">
            <a:spLocks/>
          </p:cNvSpPr>
          <p:nvPr/>
        </p:nvSpPr>
        <p:spPr>
          <a:xfrm>
            <a:off x="695933" y="1352982"/>
            <a:ext cx="9015226" cy="4723726"/>
          </a:xfrm>
          <a:prstGeom prst="rect">
            <a:avLst/>
          </a:prstGeom>
        </p:spPr>
        <p:txBody>
          <a:bodyPr vert="horz"/>
          <a:lstStyle>
            <a:lvl1pPr marL="0" indent="0" algn="l" defTabSz="457200" rtl="0" eaLnBrk="1" latinLnBrk="0" hangingPunct="1">
              <a:spcBef>
                <a:spcPts val="0"/>
              </a:spcBef>
              <a:spcAft>
                <a:spcPts val="1200"/>
              </a:spcAft>
              <a:buFontTx/>
              <a:buNone/>
              <a:defRPr sz="1600" b="0" i="0" kern="1200">
                <a:solidFill>
                  <a:schemeClr val="tx1"/>
                </a:solidFill>
                <a:latin typeface="Arial"/>
                <a:ea typeface="+mn-ea"/>
                <a:cs typeface="Arial"/>
              </a:defRPr>
            </a:lvl1pPr>
            <a:lvl2pPr marL="457200" indent="0" algn="l" defTabSz="457200" rtl="0" eaLnBrk="1" latinLnBrk="0" hangingPunct="1">
              <a:spcBef>
                <a:spcPts val="0"/>
              </a:spcBef>
              <a:spcAft>
                <a:spcPts val="1200"/>
              </a:spcAft>
              <a:buFontTx/>
              <a:buNone/>
              <a:defRPr sz="1600" b="0" i="0" kern="1200">
                <a:solidFill>
                  <a:schemeClr val="tx1"/>
                </a:solidFill>
                <a:latin typeface="Arial"/>
                <a:ea typeface="+mn-ea"/>
                <a:cs typeface="Arial"/>
              </a:defRPr>
            </a:lvl2pPr>
            <a:lvl3pPr marL="914400" indent="0" algn="l" defTabSz="457200" rtl="0" eaLnBrk="1" latinLnBrk="0" hangingPunct="1">
              <a:spcBef>
                <a:spcPts val="0"/>
              </a:spcBef>
              <a:spcAft>
                <a:spcPts val="1200"/>
              </a:spcAft>
              <a:buFontTx/>
              <a:buNone/>
              <a:defRPr sz="1400" b="0" i="0" kern="1200" baseline="0">
                <a:solidFill>
                  <a:schemeClr val="tx1"/>
                </a:solidFill>
                <a:latin typeface="Arial"/>
                <a:ea typeface="+mn-ea"/>
                <a:cs typeface="Arial"/>
              </a:defRPr>
            </a:lvl3pPr>
            <a:lvl4pPr marL="1371600" indent="0" algn="l" defTabSz="457200" rtl="0" eaLnBrk="1" latinLnBrk="0" hangingPunct="1">
              <a:spcBef>
                <a:spcPts val="0"/>
              </a:spcBef>
              <a:spcAft>
                <a:spcPts val="1200"/>
              </a:spcAft>
              <a:buFontTx/>
              <a:buNone/>
              <a:defRPr sz="1200" b="0" i="0" kern="1200" baseline="0">
                <a:solidFill>
                  <a:schemeClr val="tx1"/>
                </a:solidFill>
                <a:latin typeface="Arial"/>
                <a:ea typeface="+mn-ea"/>
                <a:cs typeface="Arial"/>
              </a:defRPr>
            </a:lvl4pPr>
            <a:lvl5pPr marL="1828800" indent="0" algn="l" defTabSz="457200" rtl="0" eaLnBrk="1" latinLnBrk="0" hangingPunct="1">
              <a:spcBef>
                <a:spcPts val="0"/>
              </a:spcBef>
              <a:spcAft>
                <a:spcPts val="1200"/>
              </a:spcAft>
              <a:buFontTx/>
              <a:buNone/>
              <a:defRPr sz="10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800"/>
              </a:spcAft>
              <a:defRPr/>
            </a:pPr>
            <a:r>
              <a:rPr kumimoji="0" lang="en-US" b="1" i="0" u="none" strike="noStrike" kern="1200" cap="none" spc="0" normalizeH="0" baseline="0" noProof="0">
                <a:ln>
                  <a:noFill/>
                </a:ln>
                <a:solidFill>
                  <a:srgbClr val="222222"/>
                </a:solidFill>
                <a:effectLst/>
                <a:uLnTx/>
                <a:uFillTx/>
                <a:latin typeface="Calibri"/>
                <a:ea typeface="+mn-ea"/>
                <a:cs typeface="Arial"/>
              </a:rPr>
              <a:t>Survey</a:t>
            </a:r>
            <a:r>
              <a:rPr kumimoji="0" lang="en-US" b="0" i="0" u="none" strike="noStrike" kern="1200" cap="none" spc="0" normalizeH="0" baseline="0" noProof="0">
                <a:ln>
                  <a:noFill/>
                </a:ln>
                <a:solidFill>
                  <a:srgbClr val="222222"/>
                </a:solidFill>
                <a:effectLst/>
                <a:uLnTx/>
                <a:uFillTx/>
                <a:latin typeface="Calibri"/>
                <a:ea typeface="+mn-ea"/>
                <a:cs typeface="Arial"/>
              </a:rPr>
              <a:t> – </a:t>
            </a:r>
          </a:p>
          <a:p>
            <a:pPr>
              <a:spcAft>
                <a:spcPts val="800"/>
              </a:spcAft>
              <a:defRPr/>
            </a:pPr>
            <a:r>
              <a:rPr lang="en-US">
                <a:latin typeface="Calibri" panose="020F0502020204030204" pitchFamily="34" charset="0"/>
              </a:rPr>
              <a:t>Orton, P. M., Kerr, L., Eisler Burnett, H., &amp; Kuonen, J. (2024). </a:t>
            </a:r>
            <a:r>
              <a:rPr lang="en-US" i="1">
                <a:latin typeface="Calibri" panose="020F0502020204030204" pitchFamily="34" charset="0"/>
              </a:rPr>
              <a:t>User Survey for the Stevens Flood Advisory System. Retrieved from: https://data.mendeley.com/datasets/x6rtf59w4c/1 </a:t>
            </a:r>
          </a:p>
          <a:p>
            <a:pPr marL="0" marR="0" lvl="0" indent="0" algn="l" defTabSz="457200" rtl="0" eaLnBrk="1" fontAlgn="auto" latinLnBrk="0" hangingPunct="1">
              <a:lnSpc>
                <a:spcPct val="100000"/>
              </a:lnSpc>
              <a:spcBef>
                <a:spcPts val="0"/>
              </a:spcBef>
              <a:spcAft>
                <a:spcPts val="800"/>
              </a:spcAft>
              <a:buClrTx/>
              <a:buSzTx/>
              <a:buFontTx/>
              <a:buNone/>
              <a:tabLst/>
              <a:defRPr/>
            </a:pPr>
            <a:r>
              <a:rPr lang="en-US" b="1">
                <a:solidFill>
                  <a:srgbClr val="222222"/>
                </a:solidFill>
                <a:latin typeface="Calibri"/>
              </a:rPr>
              <a:t>Forecast assessment </a:t>
            </a:r>
            <a:r>
              <a:rPr lang="en-US">
                <a:solidFill>
                  <a:srgbClr val="222222"/>
                </a:solidFill>
                <a:latin typeface="Calibri"/>
              </a:rPr>
              <a:t>– </a:t>
            </a:r>
          </a:p>
          <a:p>
            <a:pPr marL="0" marR="0" lvl="0" indent="0" algn="l" defTabSz="457200" rtl="0" eaLnBrk="1" fontAlgn="auto" latinLnBrk="0" hangingPunct="1">
              <a:lnSpc>
                <a:spcPct val="100000"/>
              </a:lnSpc>
              <a:spcBef>
                <a:spcPts val="0"/>
              </a:spcBef>
              <a:spcAft>
                <a:spcPts val="800"/>
              </a:spcAft>
              <a:buClrTx/>
              <a:buSzTx/>
              <a:buFontTx/>
              <a:buNone/>
              <a:tabLst/>
              <a:defRPr/>
            </a:pPr>
            <a:r>
              <a:rPr lang="en-US">
                <a:solidFill>
                  <a:srgbClr val="222222"/>
                </a:solidFill>
                <a:latin typeface="Calibri"/>
              </a:rPr>
              <a:t>Chen et al., Assessment and Improvement of a Mid-latitude Ensemble Coastal Water Level Forecast System, manuscript to be submitted in March 2025</a:t>
            </a:r>
          </a:p>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b="0" i="0" u="none" strike="noStrike" kern="1200" cap="none" spc="0" normalizeH="0" baseline="0" noProof="0">
                <a:ln>
                  <a:noFill/>
                </a:ln>
                <a:solidFill>
                  <a:srgbClr val="222222"/>
                </a:solidFill>
                <a:effectLst/>
                <a:uLnTx/>
                <a:uFillTx/>
                <a:latin typeface="Calibri"/>
                <a:ea typeface="+mn-ea"/>
                <a:cs typeface="Arial"/>
              </a:rPr>
              <a:t>Ayyad, M., Orton, P.M., El </a:t>
            </a:r>
            <a:r>
              <a:rPr kumimoji="0" lang="en-US" b="0" i="0" u="none" strike="noStrike" kern="1200" cap="none" spc="0" normalizeH="0" baseline="0" noProof="0" err="1">
                <a:ln>
                  <a:noFill/>
                </a:ln>
                <a:solidFill>
                  <a:srgbClr val="222222"/>
                </a:solidFill>
                <a:effectLst/>
                <a:uLnTx/>
                <a:uFillTx/>
                <a:latin typeface="Calibri"/>
                <a:ea typeface="+mn-ea"/>
                <a:cs typeface="Arial"/>
              </a:rPr>
              <a:t>Safty</a:t>
            </a:r>
            <a:r>
              <a:rPr kumimoji="0" lang="en-US" b="0" i="0" u="none" strike="noStrike" kern="1200" cap="none" spc="0" normalizeH="0" baseline="0" noProof="0">
                <a:ln>
                  <a:noFill/>
                </a:ln>
                <a:solidFill>
                  <a:srgbClr val="222222"/>
                </a:solidFill>
                <a:effectLst/>
                <a:uLnTx/>
                <a:uFillTx/>
                <a:latin typeface="Calibri"/>
                <a:ea typeface="+mn-ea"/>
                <a:cs typeface="Arial"/>
              </a:rPr>
              <a:t>, H., Chen, Z. and Hajj, M.R. (2022). Ensemble forecast for storm tide and resurgence from Tropical Cyclone Isaias. </a:t>
            </a:r>
            <a:r>
              <a:rPr kumimoji="0" lang="en-US" b="0" i="1" u="none" strike="noStrike" kern="1200" cap="none" spc="0" normalizeH="0" baseline="0" noProof="0">
                <a:ln>
                  <a:noFill/>
                </a:ln>
                <a:solidFill>
                  <a:srgbClr val="222222"/>
                </a:solidFill>
                <a:effectLst/>
                <a:uLnTx/>
                <a:uFillTx/>
                <a:latin typeface="Calibri"/>
                <a:ea typeface="+mn-ea"/>
                <a:cs typeface="Arial"/>
              </a:rPr>
              <a:t>Weather and Climate Extremes</a:t>
            </a:r>
            <a:r>
              <a:rPr kumimoji="0" lang="en-US" b="0" i="0" u="none" strike="noStrike" kern="1200" cap="none" spc="0" normalizeH="0" baseline="0" noProof="0">
                <a:ln>
                  <a:noFill/>
                </a:ln>
                <a:solidFill>
                  <a:srgbClr val="222222"/>
                </a:solidFill>
                <a:effectLst/>
                <a:uLnTx/>
                <a:uFillTx/>
                <a:latin typeface="Calibri"/>
                <a:ea typeface="+mn-ea"/>
                <a:cs typeface="Arial"/>
              </a:rPr>
              <a:t>, 38, p.100504.</a:t>
            </a:r>
          </a:p>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b="0" i="0" u="none" strike="noStrike" kern="1200" cap="none" spc="0" normalizeH="0" baseline="0" noProof="0">
                <a:ln>
                  <a:noFill/>
                </a:ln>
                <a:solidFill>
                  <a:srgbClr val="222222"/>
                </a:solidFill>
                <a:effectLst/>
                <a:uLnTx/>
                <a:uFillTx/>
                <a:latin typeface="Calibri"/>
                <a:ea typeface="+mn-ea"/>
                <a:cs typeface="Arial"/>
              </a:rPr>
              <a:t>Georgas, N., et al., (2016). The Stevens Flood Advisory System: Operational H3E flood forecasts for the greater New York/New Jersey Metropolitan Region. </a:t>
            </a:r>
            <a:r>
              <a:rPr kumimoji="0" lang="en-US" b="0" i="1" u="none" strike="noStrike" kern="1200" cap="none" spc="0" normalizeH="0" baseline="0" noProof="0">
                <a:ln>
                  <a:noFill/>
                </a:ln>
                <a:solidFill>
                  <a:srgbClr val="222222"/>
                </a:solidFill>
                <a:effectLst/>
                <a:uLnTx/>
                <a:uFillTx/>
                <a:latin typeface="Calibri"/>
                <a:ea typeface="+mn-ea"/>
                <a:cs typeface="Arial"/>
              </a:rPr>
              <a:t>Flood Risk Management and Response</a:t>
            </a:r>
            <a:r>
              <a:rPr kumimoji="0" lang="en-US" b="0" i="0" u="none" strike="noStrike" kern="1200" cap="none" spc="0" normalizeH="0" baseline="0" noProof="0">
                <a:ln>
                  <a:noFill/>
                </a:ln>
                <a:solidFill>
                  <a:srgbClr val="222222"/>
                </a:solidFill>
                <a:effectLst/>
                <a:uLnTx/>
                <a:uFillTx/>
                <a:latin typeface="Calibri"/>
                <a:ea typeface="+mn-ea"/>
                <a:cs typeface="Arial"/>
              </a:rPr>
              <a:t>, 194.</a:t>
            </a:r>
          </a:p>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b="0" i="0" u="none" strike="noStrike" kern="1200" cap="none" spc="0" normalizeH="0" baseline="0" noProof="0">
                <a:ln>
                  <a:noFill/>
                </a:ln>
                <a:solidFill>
                  <a:srgbClr val="222222"/>
                </a:solidFill>
                <a:effectLst/>
                <a:uLnTx/>
                <a:uFillTx/>
                <a:latin typeface="Calibri"/>
                <a:ea typeface="+mn-ea"/>
                <a:cs typeface="Arial"/>
              </a:rPr>
              <a:t>Jordi, A., et al., (2019). A next-generation coastal ocean operational system: Probabilistic flood forecasting at street scale. </a:t>
            </a:r>
            <a:r>
              <a:rPr kumimoji="0" lang="en-US" b="0" i="1" u="none" strike="noStrike" kern="1200" cap="none" spc="0" normalizeH="0" baseline="0" noProof="0">
                <a:ln>
                  <a:noFill/>
                </a:ln>
                <a:solidFill>
                  <a:srgbClr val="222222"/>
                </a:solidFill>
                <a:effectLst/>
                <a:uLnTx/>
                <a:uFillTx/>
                <a:latin typeface="Calibri"/>
                <a:ea typeface="+mn-ea"/>
                <a:cs typeface="Arial"/>
              </a:rPr>
              <a:t>Bulletin of the American Meteorological Society</a:t>
            </a:r>
            <a:r>
              <a:rPr kumimoji="0" lang="en-US" b="0" i="0" u="none" strike="noStrike" kern="1200" cap="none" spc="0" normalizeH="0" baseline="0" noProof="0">
                <a:ln>
                  <a:noFill/>
                </a:ln>
                <a:solidFill>
                  <a:srgbClr val="222222"/>
                </a:solidFill>
                <a:effectLst/>
                <a:uLnTx/>
                <a:uFillTx/>
                <a:latin typeface="Calibri"/>
                <a:ea typeface="+mn-ea"/>
                <a:cs typeface="Arial"/>
              </a:rPr>
              <a:t>, 100(1), pp.41-54.</a:t>
            </a:r>
          </a:p>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b="0" i="0" u="none" strike="noStrike" kern="1200" cap="none" spc="0" normalizeH="0" baseline="0" noProof="0">
                <a:ln>
                  <a:noFill/>
                </a:ln>
                <a:solidFill>
                  <a:sysClr val="windowText" lastClr="000000"/>
                </a:solidFill>
                <a:effectLst/>
                <a:uLnTx/>
                <a:uFillTx/>
                <a:latin typeface="Calibri"/>
                <a:ea typeface="+mn-ea"/>
                <a:cs typeface="Arial"/>
              </a:rPr>
              <a:t>Orton, P. M., Z. Chen, H. El </a:t>
            </a:r>
            <a:r>
              <a:rPr kumimoji="0" lang="en-US" b="0" i="0" u="none" strike="noStrike" kern="1200" cap="none" spc="0" normalizeH="0" baseline="0" noProof="0" err="1">
                <a:ln>
                  <a:noFill/>
                </a:ln>
                <a:solidFill>
                  <a:sysClr val="windowText" lastClr="000000"/>
                </a:solidFill>
                <a:effectLst/>
                <a:uLnTx/>
                <a:uFillTx/>
                <a:latin typeface="Calibri"/>
                <a:ea typeface="+mn-ea"/>
                <a:cs typeface="Arial"/>
              </a:rPr>
              <a:t>Safty</a:t>
            </a:r>
            <a:r>
              <a:rPr kumimoji="0" lang="en-US" b="0" i="0" u="none" strike="noStrike" kern="1200" cap="none" spc="0" normalizeH="0" baseline="0" noProof="0">
                <a:ln>
                  <a:noFill/>
                </a:ln>
                <a:solidFill>
                  <a:sysClr val="windowText" lastClr="000000"/>
                </a:solidFill>
                <a:effectLst/>
                <a:uLnTx/>
                <a:uFillTx/>
                <a:latin typeface="Calibri"/>
                <a:ea typeface="+mn-ea"/>
                <a:cs typeface="Arial"/>
              </a:rPr>
              <a:t>, M. </a:t>
            </a:r>
            <a:r>
              <a:rPr kumimoji="0" lang="en-US" b="0" i="0" u="none" strike="noStrike" kern="1200" cap="none" spc="0" normalizeH="0" baseline="0" noProof="0" err="1">
                <a:ln>
                  <a:noFill/>
                </a:ln>
                <a:solidFill>
                  <a:sysClr val="windowText" lastClr="000000"/>
                </a:solidFill>
                <a:effectLst/>
                <a:uLnTx/>
                <a:uFillTx/>
                <a:latin typeface="Calibri"/>
                <a:ea typeface="+mn-ea"/>
                <a:cs typeface="Arial"/>
              </a:rPr>
              <a:t>Ayyad</a:t>
            </a:r>
            <a:r>
              <a:rPr kumimoji="0" lang="en-US" b="0" i="0" u="none" strike="noStrike" kern="1200" cap="none" spc="0" normalizeH="0" baseline="0" noProof="0">
                <a:ln>
                  <a:noFill/>
                </a:ln>
                <a:solidFill>
                  <a:sysClr val="windowText" lastClr="000000"/>
                </a:solidFill>
                <a:effectLst/>
                <a:uLnTx/>
                <a:uFillTx/>
                <a:latin typeface="Calibri"/>
                <a:ea typeface="+mn-ea"/>
                <a:cs typeface="Arial"/>
              </a:rPr>
              <a:t>, R. </a:t>
            </a:r>
            <a:r>
              <a:rPr kumimoji="0" lang="en-US" b="0" i="0" u="none" strike="noStrike" kern="1200" cap="none" spc="0" normalizeH="0" baseline="0" noProof="0" err="1">
                <a:ln>
                  <a:noFill/>
                </a:ln>
                <a:solidFill>
                  <a:sysClr val="windowText" lastClr="000000"/>
                </a:solidFill>
                <a:effectLst/>
                <a:uLnTx/>
                <a:uFillTx/>
                <a:latin typeface="Calibri"/>
                <a:ea typeface="+mn-ea"/>
                <a:cs typeface="Arial"/>
              </a:rPr>
              <a:t>Datla</a:t>
            </a:r>
            <a:r>
              <a:rPr kumimoji="0" lang="en-US" b="0" i="0" u="none" strike="noStrike" kern="1200" cap="none" spc="0" normalizeH="0" baseline="0" noProof="0">
                <a:ln>
                  <a:noFill/>
                </a:ln>
                <a:solidFill>
                  <a:sysClr val="windowText" lastClr="000000"/>
                </a:solidFill>
                <a:effectLst/>
                <a:uLnTx/>
                <a:uFillTx/>
                <a:latin typeface="Calibri"/>
                <a:ea typeface="+mn-ea"/>
                <a:cs typeface="Arial"/>
              </a:rPr>
              <a:t>, J. Miller, and M. R. Hajj (2021), Stevens Flood Advisory System 2020 Ensemble Forecast Assessment: NY/NJ Harbor Area, p. 21, Hoboken, New Jersey, USA.</a:t>
            </a:r>
            <a:endParaRPr kumimoji="0" lang="en-US" b="0" i="0" u="none" strike="noStrike" kern="1200" cap="none" spc="0" normalizeH="0" baseline="0" noProof="0">
              <a:ln>
                <a:noFill/>
              </a:ln>
              <a:solidFill>
                <a:srgbClr val="222222"/>
              </a:solidFill>
              <a:effectLst/>
              <a:uLnTx/>
              <a:uFillTx/>
              <a:latin typeface="Calibri"/>
              <a:ea typeface="+mn-ea"/>
              <a:cs typeface="Arial"/>
            </a:endParaRPr>
          </a:p>
          <a:p>
            <a:pPr marL="0" marR="0" lvl="0" indent="0" algn="l" defTabSz="457200" rtl="0" eaLnBrk="1" fontAlgn="auto" latinLnBrk="0" hangingPunct="1">
              <a:lnSpc>
                <a:spcPct val="100000"/>
              </a:lnSpc>
              <a:spcBef>
                <a:spcPts val="0"/>
              </a:spcBef>
              <a:spcAft>
                <a:spcPts val="800"/>
              </a:spcAft>
              <a:buClrTx/>
              <a:buSzTx/>
              <a:buFontTx/>
              <a:buNone/>
              <a:tabLst/>
              <a:defRPr/>
            </a:pPr>
            <a:r>
              <a:rPr kumimoji="0" lang="en-US" b="0" i="0" u="none" strike="noStrike" kern="1200" cap="none" spc="0" normalizeH="0" baseline="0" noProof="0">
                <a:ln>
                  <a:noFill/>
                </a:ln>
                <a:solidFill>
                  <a:sysClr val="windowText" lastClr="000000"/>
                </a:solidFill>
                <a:effectLst/>
                <a:uLnTx/>
                <a:uFillTx/>
                <a:latin typeface="Calibri"/>
                <a:ea typeface="+mn-ea"/>
                <a:cs typeface="Arial"/>
              </a:rPr>
              <a:t>Orton, P. M., Z. Chen, H. El </a:t>
            </a:r>
            <a:r>
              <a:rPr kumimoji="0" lang="en-US" b="0" i="0" u="none" strike="noStrike" kern="1200" cap="none" spc="0" normalizeH="0" baseline="0" noProof="0" err="1">
                <a:ln>
                  <a:noFill/>
                </a:ln>
                <a:solidFill>
                  <a:sysClr val="windowText" lastClr="000000"/>
                </a:solidFill>
                <a:effectLst/>
                <a:uLnTx/>
                <a:uFillTx/>
                <a:latin typeface="Calibri"/>
                <a:ea typeface="+mn-ea"/>
                <a:cs typeface="Arial"/>
              </a:rPr>
              <a:t>Safty</a:t>
            </a:r>
            <a:r>
              <a:rPr kumimoji="0" lang="en-US" b="0" i="0" u="none" strike="noStrike" kern="1200" cap="none" spc="0" normalizeH="0" baseline="0" noProof="0">
                <a:ln>
                  <a:noFill/>
                </a:ln>
                <a:solidFill>
                  <a:sysClr val="windowText" lastClr="000000"/>
                </a:solidFill>
                <a:effectLst/>
                <a:uLnTx/>
                <a:uFillTx/>
                <a:latin typeface="Calibri"/>
                <a:ea typeface="+mn-ea"/>
                <a:cs typeface="Arial"/>
              </a:rPr>
              <a:t>, M. </a:t>
            </a:r>
            <a:r>
              <a:rPr kumimoji="0" lang="en-US" b="0" i="0" u="none" strike="noStrike" kern="1200" cap="none" spc="0" normalizeH="0" baseline="0" noProof="0" err="1">
                <a:ln>
                  <a:noFill/>
                </a:ln>
                <a:solidFill>
                  <a:sysClr val="windowText" lastClr="000000"/>
                </a:solidFill>
                <a:effectLst/>
                <a:uLnTx/>
                <a:uFillTx/>
                <a:latin typeface="Calibri"/>
                <a:ea typeface="+mn-ea"/>
                <a:cs typeface="Arial"/>
              </a:rPr>
              <a:t>Ayyad</a:t>
            </a:r>
            <a:r>
              <a:rPr kumimoji="0" lang="en-US" b="0" i="0" u="none" strike="noStrike" kern="1200" cap="none" spc="0" normalizeH="0" baseline="0" noProof="0">
                <a:ln>
                  <a:noFill/>
                </a:ln>
                <a:solidFill>
                  <a:sysClr val="windowText" lastClr="000000"/>
                </a:solidFill>
                <a:effectLst/>
                <a:uLnTx/>
                <a:uFillTx/>
                <a:latin typeface="Calibri"/>
                <a:ea typeface="+mn-ea"/>
                <a:cs typeface="Arial"/>
              </a:rPr>
              <a:t>, R. </a:t>
            </a:r>
            <a:r>
              <a:rPr kumimoji="0" lang="en-US" b="0" i="0" u="none" strike="noStrike" kern="1200" cap="none" spc="0" normalizeH="0" baseline="0" noProof="0" err="1">
                <a:ln>
                  <a:noFill/>
                </a:ln>
                <a:solidFill>
                  <a:sysClr val="windowText" lastClr="000000"/>
                </a:solidFill>
                <a:effectLst/>
                <a:uLnTx/>
                <a:uFillTx/>
                <a:latin typeface="Calibri"/>
                <a:ea typeface="+mn-ea"/>
                <a:cs typeface="Arial"/>
              </a:rPr>
              <a:t>Datla</a:t>
            </a:r>
            <a:r>
              <a:rPr kumimoji="0" lang="en-US" b="0" i="0" u="none" strike="noStrike" kern="1200" cap="none" spc="0" normalizeH="0" baseline="0" noProof="0">
                <a:ln>
                  <a:noFill/>
                </a:ln>
                <a:solidFill>
                  <a:sysClr val="windowText" lastClr="000000"/>
                </a:solidFill>
                <a:effectLst/>
                <a:uLnTx/>
                <a:uFillTx/>
                <a:latin typeface="Calibri"/>
                <a:ea typeface="+mn-ea"/>
                <a:cs typeface="Arial"/>
              </a:rPr>
              <a:t>, J. Miller, and M. R. Hajj (2022), Stevens Flood Advisory System 2021 Ensemble Forecast Assessment: NY/NJ Harbor Area,, p. 23, Hoboken, New Jersey, USA.</a:t>
            </a:r>
          </a:p>
        </p:txBody>
      </p:sp>
      <p:pic>
        <p:nvPicPr>
          <p:cNvPr id="6" name="Picture 5" descr="A qr code with a white background&#10;&#10;AI-generated content may be incorrect.">
            <a:extLst>
              <a:ext uri="{FF2B5EF4-FFF2-40B4-BE49-F238E27FC236}">
                <a16:creationId xmlns:a16="http://schemas.microsoft.com/office/drawing/2014/main" id="{18C9A397-6853-03C7-F892-72B8F047C9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583283" y="2369127"/>
            <a:ext cx="2065906" cy="2065906"/>
          </a:xfrm>
          <a:prstGeom prst="rect">
            <a:avLst/>
          </a:prstGeom>
        </p:spPr>
      </p:pic>
    </p:spTree>
    <p:extLst>
      <p:ext uri="{BB962C8B-B14F-4D97-AF65-F5344CB8AC3E}">
        <p14:creationId xmlns:p14="http://schemas.microsoft.com/office/powerpoint/2010/main" val="2714111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BB506AA-BF02-434D-608A-E692E681F034}"/>
              </a:ext>
            </a:extLst>
          </p:cNvPr>
          <p:cNvSpPr>
            <a:spLocks noGrp="1"/>
          </p:cNvSpPr>
          <p:nvPr>
            <p:ph type="title"/>
          </p:nvPr>
        </p:nvSpPr>
        <p:spPr/>
        <p:txBody>
          <a:bodyPr>
            <a:normAutofit fontScale="90000"/>
          </a:bodyPr>
          <a:lstStyle/>
          <a:p>
            <a:r>
              <a:rPr lang="en-US"/>
              <a:t>Stevens Flood Advisory System (</a:t>
            </a:r>
            <a:r>
              <a:rPr lang="en-US" sz="3100"/>
              <a:t>http://stevens.edu/SFAS)</a:t>
            </a:r>
            <a:endParaRPr lang="en-US"/>
          </a:p>
        </p:txBody>
      </p:sp>
      <p:sp>
        <p:nvSpPr>
          <p:cNvPr id="8" name="Content Placeholder 7">
            <a:extLst>
              <a:ext uri="{FF2B5EF4-FFF2-40B4-BE49-F238E27FC236}">
                <a16:creationId xmlns:a16="http://schemas.microsoft.com/office/drawing/2014/main" id="{9DD502BB-11DA-5269-6958-C46841AB80DC}"/>
              </a:ext>
            </a:extLst>
          </p:cNvPr>
          <p:cNvSpPr>
            <a:spLocks noGrp="1"/>
          </p:cNvSpPr>
          <p:nvPr>
            <p:ph idx="1"/>
          </p:nvPr>
        </p:nvSpPr>
        <p:spPr>
          <a:xfrm>
            <a:off x="7729978" y="2202874"/>
            <a:ext cx="3501274" cy="3758087"/>
          </a:xfrm>
        </p:spPr>
        <p:txBody>
          <a:bodyPr>
            <a:normAutofit/>
          </a:bodyPr>
          <a:lstStyle/>
          <a:p>
            <a:r>
              <a:rPr lang="en-US"/>
              <a:t>Water levels forecasts and an uncertainty range</a:t>
            </a:r>
          </a:p>
          <a:p>
            <a:r>
              <a:rPr lang="en-US"/>
              <a:t>Includes river effects on coastal flooding (tidal water bodies)</a:t>
            </a:r>
          </a:p>
          <a:p>
            <a:r>
              <a:rPr lang="en-US"/>
              <a:t>Sends emails for flood watches and advisories</a:t>
            </a:r>
          </a:p>
          <a:p>
            <a:endParaRPr lang="en-US"/>
          </a:p>
          <a:p>
            <a:r>
              <a:rPr lang="en-US"/>
              <a:t>SFAS has been running since 2016, and its precursor SSWS since 2005</a:t>
            </a:r>
          </a:p>
        </p:txBody>
      </p:sp>
      <p:pic>
        <p:nvPicPr>
          <p:cNvPr id="9" name="Picture 8">
            <a:extLst>
              <a:ext uri="{FF2B5EF4-FFF2-40B4-BE49-F238E27FC236}">
                <a16:creationId xmlns:a16="http://schemas.microsoft.com/office/drawing/2014/main" id="{BEFB16A0-FD06-A636-E619-CAB868F7616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1083" y="1270263"/>
            <a:ext cx="7032396" cy="5486400"/>
          </a:xfrm>
          <a:prstGeom prst="rect">
            <a:avLst/>
          </a:prstGeom>
        </p:spPr>
      </p:pic>
      <p:sp>
        <p:nvSpPr>
          <p:cNvPr id="10" name="Title 5">
            <a:extLst>
              <a:ext uri="{FF2B5EF4-FFF2-40B4-BE49-F238E27FC236}">
                <a16:creationId xmlns:a16="http://schemas.microsoft.com/office/drawing/2014/main" id="{BB0F03EB-3763-FC9E-3A11-6F2181881FDD}"/>
              </a:ext>
            </a:extLst>
          </p:cNvPr>
          <p:cNvSpPr txBox="1">
            <a:spLocks/>
          </p:cNvSpPr>
          <p:nvPr/>
        </p:nvSpPr>
        <p:spPr>
          <a:xfrm>
            <a:off x="7937369" y="1507345"/>
            <a:ext cx="3400738" cy="734621"/>
          </a:xfrm>
          <a:prstGeom prst="rect">
            <a:avLst/>
          </a:prstGeom>
        </p:spPr>
        <p:txBody>
          <a:bodyPr vert="horz" lIns="91440" tIns="45720" rIns="91440" bIns="45720" rtlCol="0" anchor="t">
            <a:normAutofit fontScale="97500"/>
          </a:bodyPr>
          <a:lstStyle>
            <a:lvl1pPr algn="l" defTabSz="914354" rtl="0" eaLnBrk="1" latinLnBrk="0" hangingPunct="1">
              <a:lnSpc>
                <a:spcPct val="90000"/>
              </a:lnSpc>
              <a:spcBef>
                <a:spcPct val="0"/>
              </a:spcBef>
              <a:buNone/>
              <a:defRPr sz="4000" b="1" i="0" kern="1200">
                <a:solidFill>
                  <a:schemeClr val="tx1"/>
                </a:solidFill>
                <a:latin typeface="Saira Condensed Condensed SemiBold" pitchFamily="2" charset="77"/>
                <a:ea typeface="+mj-ea"/>
                <a:cs typeface="+mj-cs"/>
              </a:defRPr>
            </a:lvl1pPr>
          </a:lstStyle>
          <a:p>
            <a:r>
              <a:rPr lang="en-US" sz="3300"/>
              <a:t>Key Features</a:t>
            </a:r>
            <a:endParaRPr lang="en-US"/>
          </a:p>
        </p:txBody>
      </p:sp>
    </p:spTree>
    <p:extLst>
      <p:ext uri="{BB962C8B-B14F-4D97-AF65-F5344CB8AC3E}">
        <p14:creationId xmlns:p14="http://schemas.microsoft.com/office/powerpoint/2010/main" val="34450256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4CB345-EA91-EF30-30EC-CD9A3651D30C}"/>
            </a:ext>
          </a:extLst>
        </p:cNvPr>
        <p:cNvGrpSpPr/>
        <p:nvPr/>
      </p:nvGrpSpPr>
      <p:grpSpPr>
        <a:xfrm>
          <a:off x="0" y="0"/>
          <a:ext cx="0" cy="0"/>
          <a:chOff x="0" y="0"/>
          <a:chExt cx="0" cy="0"/>
        </a:xfrm>
      </p:grpSpPr>
      <p:pic>
        <p:nvPicPr>
          <p:cNvPr id="5" name="Picture 2" descr="sfas_plot-Inwood180301-0737">
            <a:extLst>
              <a:ext uri="{FF2B5EF4-FFF2-40B4-BE49-F238E27FC236}">
                <a16:creationId xmlns:a16="http://schemas.microsoft.com/office/drawing/2014/main" id="{E0283B06-7FE4-8B22-B4FF-752D340484C7}"/>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b="19082"/>
          <a:stretch/>
        </p:blipFill>
        <p:spPr bwMode="auto">
          <a:xfrm>
            <a:off x="424921" y="1924334"/>
            <a:ext cx="7829550" cy="422367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74EB7AA-D7FB-E7EF-9F2D-9A163751932F}"/>
              </a:ext>
            </a:extLst>
          </p:cNvPr>
          <p:cNvSpPr txBox="1"/>
          <p:nvPr/>
        </p:nvSpPr>
        <p:spPr>
          <a:xfrm>
            <a:off x="8672325" y="4223267"/>
            <a:ext cx="3276600" cy="1200329"/>
          </a:xfrm>
          <a:prstGeom prst="rect">
            <a:avLst/>
          </a:prstGeom>
          <a:noFill/>
        </p:spPr>
        <p:txBody>
          <a:bodyPr wrap="square" rtlCol="0">
            <a:spAutoFit/>
          </a:bodyPr>
          <a:lstStyle/>
          <a:p>
            <a:pPr algn="ctr"/>
            <a:r>
              <a:rPr lang="en-US" sz="2400">
                <a:latin typeface="IBM Plex Sans" panose="020B0503050203000203" pitchFamily="34" charset="0"/>
              </a:rPr>
              <a:t>The “</a:t>
            </a:r>
            <a:r>
              <a:rPr lang="en-US" sz="2400" u="sng">
                <a:latin typeface="IBM Plex Sans" panose="020B0503050203000203" pitchFamily="34" charset="0"/>
              </a:rPr>
              <a:t>spread</a:t>
            </a:r>
            <a:r>
              <a:rPr lang="en-US" sz="2400">
                <a:latin typeface="IBM Plex Sans" panose="020B0503050203000203" pitchFamily="34" charset="0"/>
              </a:rPr>
              <a:t>”: </a:t>
            </a:r>
          </a:p>
          <a:p>
            <a:pPr algn="ctr"/>
            <a:r>
              <a:rPr lang="en-US" sz="2400">
                <a:latin typeface="IBM Plex Sans" panose="020B0503050203000203" pitchFamily="34" charset="0"/>
              </a:rPr>
              <a:t>90% confidence</a:t>
            </a:r>
          </a:p>
          <a:p>
            <a:pPr algn="ctr"/>
            <a:r>
              <a:rPr lang="en-US" sz="2400">
                <a:latin typeface="IBM Plex Sans" panose="020B0503050203000203" pitchFamily="34" charset="0"/>
              </a:rPr>
              <a:t> of prediction</a:t>
            </a:r>
          </a:p>
        </p:txBody>
      </p:sp>
      <p:sp>
        <p:nvSpPr>
          <p:cNvPr id="8" name="TextBox 7">
            <a:extLst>
              <a:ext uri="{FF2B5EF4-FFF2-40B4-BE49-F238E27FC236}">
                <a16:creationId xmlns:a16="http://schemas.microsoft.com/office/drawing/2014/main" id="{0BCC4430-A56C-63FF-59E3-052537F4EA14}"/>
              </a:ext>
            </a:extLst>
          </p:cNvPr>
          <p:cNvSpPr txBox="1"/>
          <p:nvPr/>
        </p:nvSpPr>
        <p:spPr>
          <a:xfrm>
            <a:off x="8900925" y="3316070"/>
            <a:ext cx="2667000" cy="830997"/>
          </a:xfrm>
          <a:prstGeom prst="rect">
            <a:avLst/>
          </a:prstGeom>
          <a:noFill/>
        </p:spPr>
        <p:txBody>
          <a:bodyPr wrap="square" rtlCol="0">
            <a:spAutoFit/>
          </a:bodyPr>
          <a:lstStyle/>
          <a:p>
            <a:pPr algn="ctr"/>
            <a:r>
              <a:rPr lang="en-US" sz="2400">
                <a:latin typeface="IBM Plex Sans" panose="020B0503050203000203" pitchFamily="34" charset="0"/>
              </a:rPr>
              <a:t>The forecast: water level</a:t>
            </a:r>
          </a:p>
        </p:txBody>
      </p:sp>
      <p:sp>
        <p:nvSpPr>
          <p:cNvPr id="10" name="TextBox 9">
            <a:extLst>
              <a:ext uri="{FF2B5EF4-FFF2-40B4-BE49-F238E27FC236}">
                <a16:creationId xmlns:a16="http://schemas.microsoft.com/office/drawing/2014/main" id="{5610017D-70AA-8368-6FC6-40BFD0824EEF}"/>
              </a:ext>
            </a:extLst>
          </p:cNvPr>
          <p:cNvSpPr txBox="1"/>
          <p:nvPr/>
        </p:nvSpPr>
        <p:spPr>
          <a:xfrm>
            <a:off x="8672325" y="5533073"/>
            <a:ext cx="3276600" cy="830997"/>
          </a:xfrm>
          <a:prstGeom prst="rect">
            <a:avLst/>
          </a:prstGeom>
          <a:noFill/>
        </p:spPr>
        <p:txBody>
          <a:bodyPr wrap="square" rtlCol="0">
            <a:spAutoFit/>
          </a:bodyPr>
          <a:lstStyle/>
          <a:p>
            <a:pPr algn="ctr"/>
            <a:r>
              <a:rPr lang="en-US" sz="2400">
                <a:latin typeface="IBM Plex Sans" panose="020B0503050203000203" pitchFamily="34" charset="0"/>
              </a:rPr>
              <a:t>Observed </a:t>
            </a:r>
          </a:p>
          <a:p>
            <a:pPr algn="ctr"/>
            <a:r>
              <a:rPr lang="en-US" sz="2400">
                <a:latin typeface="IBM Plex Sans" panose="020B0503050203000203" pitchFamily="34" charset="0"/>
              </a:rPr>
              <a:t>water levels</a:t>
            </a:r>
          </a:p>
        </p:txBody>
      </p:sp>
      <p:pic>
        <p:nvPicPr>
          <p:cNvPr id="11" name="Picture 2" descr="sfas_plot-Inwood180301-0737">
            <a:extLst>
              <a:ext uri="{FF2B5EF4-FFF2-40B4-BE49-F238E27FC236}">
                <a16:creationId xmlns:a16="http://schemas.microsoft.com/office/drawing/2014/main" id="{D10C8883-EF50-D38F-BC5A-ACD064D34C17}"/>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48632" t="82386" r="48107" b="15357"/>
          <a:stretch/>
        </p:blipFill>
        <p:spPr bwMode="auto">
          <a:xfrm>
            <a:off x="8138925" y="3697070"/>
            <a:ext cx="762000" cy="35147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sfas_plot-Inwood180301-0737">
            <a:extLst>
              <a:ext uri="{FF2B5EF4-FFF2-40B4-BE49-F238E27FC236}">
                <a16:creationId xmlns:a16="http://schemas.microsoft.com/office/drawing/2014/main" id="{C501B540-3728-BC34-E5DE-DE9D8C027F8D}"/>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l="47653" t="83854" r="48433" b="11742"/>
          <a:stretch/>
        </p:blipFill>
        <p:spPr bwMode="auto">
          <a:xfrm>
            <a:off x="7757925" y="4270890"/>
            <a:ext cx="1149752" cy="86231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671AA45-2507-738E-C62C-E383D4C95952}"/>
              </a:ext>
            </a:extLst>
          </p:cNvPr>
          <p:cNvSpPr txBox="1"/>
          <p:nvPr/>
        </p:nvSpPr>
        <p:spPr>
          <a:xfrm>
            <a:off x="8900925" y="2020670"/>
            <a:ext cx="2667000" cy="1200329"/>
          </a:xfrm>
          <a:prstGeom prst="rect">
            <a:avLst/>
          </a:prstGeom>
          <a:noFill/>
        </p:spPr>
        <p:txBody>
          <a:bodyPr wrap="square" rtlCol="0">
            <a:spAutoFit/>
          </a:bodyPr>
          <a:lstStyle/>
          <a:p>
            <a:pPr algn="ctr"/>
            <a:r>
              <a:rPr lang="en-US" sz="2400">
                <a:latin typeface="IBM Plex Sans" panose="020B0503050203000203" pitchFamily="34" charset="0"/>
              </a:rPr>
              <a:t>National Weather Service flood thresholds</a:t>
            </a:r>
          </a:p>
        </p:txBody>
      </p:sp>
      <p:cxnSp>
        <p:nvCxnSpPr>
          <p:cNvPr id="14" name="Straight Arrow Connector 13">
            <a:extLst>
              <a:ext uri="{FF2B5EF4-FFF2-40B4-BE49-F238E27FC236}">
                <a16:creationId xmlns:a16="http://schemas.microsoft.com/office/drawing/2014/main" id="{44F3DEA1-D818-A8D9-3A7B-2F97296F5B89}"/>
              </a:ext>
            </a:extLst>
          </p:cNvPr>
          <p:cNvCxnSpPr>
            <a:cxnSpLocks/>
          </p:cNvCxnSpPr>
          <p:nvPr/>
        </p:nvCxnSpPr>
        <p:spPr>
          <a:xfrm flipH="1">
            <a:off x="7986525" y="2630270"/>
            <a:ext cx="961274" cy="152400"/>
          </a:xfrm>
          <a:prstGeom prst="straightConnector1">
            <a:avLst/>
          </a:prstGeom>
          <a:ln w="254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6FCFFAC5-17E2-6BC4-06AD-572106B056D2}"/>
              </a:ext>
            </a:extLst>
          </p:cNvPr>
          <p:cNvSpPr/>
          <p:nvPr/>
        </p:nvSpPr>
        <p:spPr>
          <a:xfrm>
            <a:off x="8519925" y="5830670"/>
            <a:ext cx="152400" cy="152400"/>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7CDEADE-2CD6-4A27-4EFB-E327894C524D}"/>
              </a:ext>
            </a:extLst>
          </p:cNvPr>
          <p:cNvSpPr txBox="1"/>
          <p:nvPr/>
        </p:nvSpPr>
        <p:spPr>
          <a:xfrm rot="16200000">
            <a:off x="-1527973" y="3796584"/>
            <a:ext cx="3701142" cy="369332"/>
          </a:xfrm>
          <a:prstGeom prst="rect">
            <a:avLst/>
          </a:prstGeom>
          <a:noFill/>
        </p:spPr>
        <p:txBody>
          <a:bodyPr wrap="square" rtlCol="0">
            <a:spAutoFit/>
          </a:bodyPr>
          <a:lstStyle/>
          <a:p>
            <a:r>
              <a:rPr lang="en-US" sz="1800"/>
              <a:t>Water level (feet above NAVD88)</a:t>
            </a:r>
          </a:p>
        </p:txBody>
      </p:sp>
      <p:sp>
        <p:nvSpPr>
          <p:cNvPr id="17" name="Title 1">
            <a:extLst>
              <a:ext uri="{FF2B5EF4-FFF2-40B4-BE49-F238E27FC236}">
                <a16:creationId xmlns:a16="http://schemas.microsoft.com/office/drawing/2014/main" id="{92FC1048-C4A2-1096-D8C6-C369FCB08978}"/>
              </a:ext>
            </a:extLst>
          </p:cNvPr>
          <p:cNvSpPr>
            <a:spLocks noGrp="1"/>
          </p:cNvSpPr>
          <p:nvPr>
            <p:ph type="title"/>
          </p:nvPr>
        </p:nvSpPr>
        <p:spPr>
          <a:xfrm>
            <a:off x="646359" y="365127"/>
            <a:ext cx="10709031" cy="734621"/>
          </a:xfrm>
        </p:spPr>
        <p:txBody>
          <a:bodyPr/>
          <a:lstStyle/>
          <a:p>
            <a:r>
              <a:rPr lang="en-US"/>
              <a:t>Assessment Methods</a:t>
            </a:r>
          </a:p>
        </p:txBody>
      </p:sp>
    </p:spTree>
    <p:extLst>
      <p:ext uri="{BB962C8B-B14F-4D97-AF65-F5344CB8AC3E}">
        <p14:creationId xmlns:p14="http://schemas.microsoft.com/office/powerpoint/2010/main" val="2982601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BCC8FE7-52FC-7CCB-C142-0FD1D44CCFAC}"/>
              </a:ext>
            </a:extLst>
          </p:cNvPr>
          <p:cNvSpPr>
            <a:spLocks noGrp="1"/>
          </p:cNvSpPr>
          <p:nvPr>
            <p:ph type="title"/>
          </p:nvPr>
        </p:nvSpPr>
        <p:spPr>
          <a:xfrm>
            <a:off x="1098063" y="2508250"/>
            <a:ext cx="8022788" cy="1325563"/>
          </a:xfrm>
        </p:spPr>
        <p:txBody>
          <a:bodyPr>
            <a:normAutofit/>
          </a:bodyPr>
          <a:lstStyle/>
          <a:p>
            <a:r>
              <a:rPr lang="en-US"/>
              <a:t>Who uses SFAS and what are their applications and interests?</a:t>
            </a:r>
          </a:p>
        </p:txBody>
      </p:sp>
      <p:sp>
        <p:nvSpPr>
          <p:cNvPr id="4" name="Slide Number Placeholder 3">
            <a:extLst>
              <a:ext uri="{FF2B5EF4-FFF2-40B4-BE49-F238E27FC236}">
                <a16:creationId xmlns:a16="http://schemas.microsoft.com/office/drawing/2014/main" id="{DE1472C4-6198-BA44-090B-F486E5C8E504}"/>
              </a:ext>
            </a:extLst>
          </p:cNvPr>
          <p:cNvSpPr>
            <a:spLocks noGrp="1"/>
          </p:cNvSpPr>
          <p:nvPr>
            <p:ph type="sldNum" sz="quarter" idx="12"/>
          </p:nvPr>
        </p:nvSpPr>
        <p:spPr/>
        <p:txBody>
          <a:bodyPr/>
          <a:lstStyle/>
          <a:p>
            <a:fld id="{95BA1F2C-38E7-5B4A-B651-A8F4BD91571A}" type="slidenum">
              <a:rPr lang="en-US" smtClean="0"/>
              <a:t>4</a:t>
            </a:fld>
            <a:endParaRPr lang="en-US"/>
          </a:p>
        </p:txBody>
      </p:sp>
    </p:spTree>
    <p:extLst>
      <p:ext uri="{BB962C8B-B14F-4D97-AF65-F5344CB8AC3E}">
        <p14:creationId xmlns:p14="http://schemas.microsoft.com/office/powerpoint/2010/main" val="1131178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7AB12-44C4-4AB1-EC71-08911F608E57}"/>
              </a:ext>
            </a:extLst>
          </p:cNvPr>
          <p:cNvSpPr>
            <a:spLocks noGrp="1"/>
          </p:cNvSpPr>
          <p:nvPr>
            <p:ph type="title"/>
          </p:nvPr>
        </p:nvSpPr>
        <p:spPr>
          <a:xfrm>
            <a:off x="478274" y="365125"/>
            <a:ext cx="10616669" cy="1325563"/>
          </a:xfrm>
        </p:spPr>
        <p:txBody>
          <a:bodyPr/>
          <a:lstStyle/>
          <a:p>
            <a:r>
              <a:rPr lang="en-US"/>
              <a:t>Stevens Shares its Data for NWS Forecasts</a:t>
            </a:r>
          </a:p>
        </p:txBody>
      </p:sp>
      <p:sp>
        <p:nvSpPr>
          <p:cNvPr id="5" name="TextBox 4">
            <a:extLst>
              <a:ext uri="{FF2B5EF4-FFF2-40B4-BE49-F238E27FC236}">
                <a16:creationId xmlns:a16="http://schemas.microsoft.com/office/drawing/2014/main" id="{F23F4E67-E0AB-ECC7-4AC6-0825F6A4267E}"/>
              </a:ext>
            </a:extLst>
          </p:cNvPr>
          <p:cNvSpPr txBox="1"/>
          <p:nvPr/>
        </p:nvSpPr>
        <p:spPr>
          <a:xfrm>
            <a:off x="379377" y="1605478"/>
            <a:ext cx="10959183" cy="4406143"/>
          </a:xfrm>
          <a:prstGeom prst="rect">
            <a:avLst/>
          </a:prstGeom>
          <a:noFill/>
        </p:spPr>
        <p:txBody>
          <a:bodyPr wrap="square" rtlCol="0">
            <a:spAutoFit/>
          </a:bodyPr>
          <a:lstStyle/>
          <a:p>
            <a:r>
              <a:rPr lang="en-US" sz="1800" kern="0">
                <a:effectLst/>
                <a:latin typeface="IBM Plex Sans" panose="020B0503050203000203" pitchFamily="34" charset="0"/>
                <a:ea typeface="Calibri" panose="020F0502020204030204" pitchFamily="34" charset="0"/>
                <a:cs typeface="SourceSansPro-Regular"/>
              </a:rPr>
              <a:t>Stevens shares our SFAS data with National Weather Service Weather Forecast Offices (WFOs) from Maryland to Maine, where five different WFOs use the data to help develop their forecast guidance.</a:t>
            </a:r>
          </a:p>
          <a:p>
            <a:endParaRPr lang="en-US" sz="1800" kern="0">
              <a:effectLst/>
              <a:latin typeface="IBM Plex Sans" panose="020B0503050203000203" pitchFamily="34" charset="0"/>
              <a:ea typeface="Calibri" panose="020F0502020204030204" pitchFamily="34" charset="0"/>
              <a:cs typeface="SourceSansPro-Regular"/>
            </a:endParaRPr>
          </a:p>
          <a:p>
            <a:r>
              <a:rPr lang="en-US" sz="1800" kern="0">
                <a:effectLst/>
                <a:latin typeface="IBM Plex Sans" panose="020B0503050203000203" pitchFamily="34" charset="0"/>
                <a:ea typeface="Calibri" panose="020F0502020204030204" pitchFamily="34" charset="0"/>
                <a:cs typeface="SourceSansPro-Regular"/>
              </a:rPr>
              <a:t>“[Stevens forecasts] have been tremendously helpful during our forecast and warning operations.  Not only has this guidance</a:t>
            </a:r>
            <a:r>
              <a:rPr lang="en-US" kern="100">
                <a:latin typeface="IBM Plex Sans" panose="020B0503050203000203" pitchFamily="34" charset="0"/>
                <a:ea typeface="Calibri" panose="020F0502020204030204" pitchFamily="34" charset="0"/>
                <a:cs typeface="Times New Roman" panose="02020603050405020304" pitchFamily="18" charset="0"/>
              </a:rPr>
              <a:t> </a:t>
            </a:r>
            <a:r>
              <a:rPr lang="en-US" sz="1800" kern="0">
                <a:effectLst/>
                <a:latin typeface="IBM Plex Sans" panose="020B0503050203000203" pitchFamily="34" charset="0"/>
                <a:ea typeface="Calibri" panose="020F0502020204030204" pitchFamily="34" charset="0"/>
                <a:cs typeface="SourceSansPro-Regular"/>
              </a:rPr>
              <a:t>helped forecasters make routine day-to-day tidal forecasts, but it also increased their confidence during [storms].”   </a:t>
            </a:r>
            <a:r>
              <a:rPr lang="en-US">
                <a:latin typeface="IBM Plex Sans" panose="020B0503050203000203" pitchFamily="34" charset="0"/>
              </a:rPr>
              <a:t>	- Robert Deal, NWS WFO Mt. Holly (NJ/PA)</a:t>
            </a:r>
          </a:p>
          <a:p>
            <a:pPr marL="0" marR="0">
              <a:lnSpc>
                <a:spcPct val="107000"/>
              </a:lnSpc>
              <a:spcBef>
                <a:spcPts val="0"/>
              </a:spcBef>
              <a:spcAft>
                <a:spcPts val="0"/>
              </a:spcAft>
            </a:pPr>
            <a:endParaRPr lang="en-US" sz="1800">
              <a:effectLst/>
              <a:latin typeface="IBM Plex Sans" panose="020B0503050203000203" pitchFamily="34" charset="0"/>
              <a:ea typeface="Calibri" panose="020F0502020204030204" pitchFamily="34" charset="0"/>
              <a:cs typeface="Times New Roman" panose="02020603050405020304" pitchFamily="18" charset="0"/>
            </a:endParaRPr>
          </a:p>
          <a:p>
            <a:pPr>
              <a:lnSpc>
                <a:spcPct val="107000"/>
              </a:lnSpc>
            </a:pPr>
            <a:r>
              <a:rPr lang="en-US" sz="1800" b="0" i="0" u="none" strike="noStrike" baseline="0">
                <a:latin typeface="IBM Plex Sans" panose="020B0503050203000203" pitchFamily="34" charset="0"/>
              </a:rPr>
              <a:t>“The NWS New York, NY office has a rich and productive history of collaboration with Stevens Institute …  SFAS is used by NWS New York, NY in real time for coastal flood forecasting and watch/warning decision making.”</a:t>
            </a:r>
            <a:r>
              <a:rPr lang="en-US" b="0" i="0" u="none" strike="noStrike" kern="0" baseline="0">
                <a:latin typeface="IBM Plex Sans" panose="020B0503050203000203" pitchFamily="34" charset="0"/>
                <a:cs typeface="Times New Roman" panose="02020603050405020304" pitchFamily="18" charset="0"/>
              </a:rPr>
              <a:t>     </a:t>
            </a:r>
            <a:r>
              <a:rPr lang="en-US" kern="0">
                <a:latin typeface="IBM Plex Sans" panose="020B0503050203000203" pitchFamily="34" charset="0"/>
                <a:ea typeface="Calibri" panose="020F0502020204030204" pitchFamily="34" charset="0"/>
                <a:cs typeface="Times New Roman" panose="02020603050405020304" pitchFamily="18" charset="0"/>
              </a:rPr>
              <a:t>- A. Ross Dickman, NWS WFO New York/Upton</a:t>
            </a:r>
            <a:endParaRPr lang="en-US" sz="1800" kern="100">
              <a:effectLst/>
              <a:latin typeface="IBM Plex Sans" panose="020B0503050203000203"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800">
              <a:effectLst/>
              <a:latin typeface="IBM Plex Sans" panose="020B0503050203000203"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kern="0">
                <a:effectLst/>
                <a:latin typeface="IBM Plex Sans" panose="020B0503050203000203" pitchFamily="34" charset="0"/>
                <a:ea typeface="Calibri" panose="020F0502020204030204" pitchFamily="34" charset="0"/>
                <a:cs typeface="TimesNewRomanPSMT"/>
              </a:rPr>
              <a:t>“We rely heavily on storm surge and water level</a:t>
            </a:r>
            <a:r>
              <a:rPr lang="en-US" kern="100">
                <a:latin typeface="IBM Plex Sans" panose="020B0503050203000203" pitchFamily="34" charset="0"/>
                <a:ea typeface="Calibri" panose="020F0502020204030204" pitchFamily="34" charset="0"/>
                <a:cs typeface="Times New Roman" panose="02020603050405020304" pitchFamily="18" charset="0"/>
              </a:rPr>
              <a:t> </a:t>
            </a:r>
            <a:r>
              <a:rPr lang="en-US" sz="1800" kern="0">
                <a:effectLst/>
                <a:latin typeface="IBM Plex Sans" panose="020B0503050203000203" pitchFamily="34" charset="0"/>
                <a:ea typeface="Calibri" panose="020F0502020204030204" pitchFamily="34" charset="0"/>
                <a:cs typeface="TimesNewRomanPSMT"/>
              </a:rPr>
              <a:t>guidance produced by Stevens Institute in order to provide timely Watches and Warnings for coastal flooding events that impact the coastlines of Massachusetts and Rhode Island and provide email briefings to federal, state, and local emergency managers to provide specific flood impacts.”   </a:t>
            </a:r>
            <a:r>
              <a:rPr lang="en-US" kern="0">
                <a:latin typeface="IBM Plex Sans" panose="020B0503050203000203" pitchFamily="34" charset="0"/>
                <a:ea typeface="Calibri" panose="020F0502020204030204" pitchFamily="34" charset="0"/>
                <a:cs typeface="Times New Roman" panose="02020603050405020304" pitchFamily="18" charset="0"/>
              </a:rPr>
              <a:t>- Joseph Dellicarpini, </a:t>
            </a:r>
            <a:r>
              <a:rPr lang="en-US">
                <a:latin typeface="IBM Plex Sans" panose="020B0503050203000203" pitchFamily="34" charset="0"/>
              </a:rPr>
              <a:t>NWS WFO </a:t>
            </a:r>
            <a:r>
              <a:rPr lang="en-US" kern="0">
                <a:latin typeface="IBM Plex Sans" panose="020B0503050203000203" pitchFamily="34" charset="0"/>
                <a:ea typeface="Calibri" panose="020F0502020204030204" pitchFamily="34" charset="0"/>
                <a:cs typeface="Times New Roman" panose="02020603050405020304" pitchFamily="18" charset="0"/>
              </a:rPr>
              <a:t>Boston </a:t>
            </a:r>
          </a:p>
        </p:txBody>
      </p:sp>
    </p:spTree>
    <p:extLst>
      <p:ext uri="{BB962C8B-B14F-4D97-AF65-F5344CB8AC3E}">
        <p14:creationId xmlns:p14="http://schemas.microsoft.com/office/powerpoint/2010/main" val="24755441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4DAE2-E632-87A4-5EC2-F8FA70F86C45}"/>
              </a:ext>
            </a:extLst>
          </p:cNvPr>
          <p:cNvSpPr>
            <a:spLocks noGrp="1"/>
          </p:cNvSpPr>
          <p:nvPr>
            <p:ph type="title"/>
          </p:nvPr>
        </p:nvSpPr>
        <p:spPr/>
        <p:txBody>
          <a:bodyPr/>
          <a:lstStyle/>
          <a:p>
            <a:r>
              <a:rPr lang="en-US"/>
              <a:t>SFAS Users:  Respondents to a Recent Poll</a:t>
            </a:r>
          </a:p>
        </p:txBody>
      </p:sp>
      <p:sp>
        <p:nvSpPr>
          <p:cNvPr id="4" name="Slide Number Placeholder 3">
            <a:extLst>
              <a:ext uri="{FF2B5EF4-FFF2-40B4-BE49-F238E27FC236}">
                <a16:creationId xmlns:a16="http://schemas.microsoft.com/office/drawing/2014/main" id="{45A97DF8-F64B-B1B3-0B3D-63D2BCB5EE54}"/>
              </a:ext>
            </a:extLst>
          </p:cNvPr>
          <p:cNvSpPr>
            <a:spLocks noGrp="1"/>
          </p:cNvSpPr>
          <p:nvPr>
            <p:ph type="sldNum" sz="quarter" idx="12"/>
          </p:nvPr>
        </p:nvSpPr>
        <p:spPr/>
        <p:txBody>
          <a:bodyPr/>
          <a:lstStyle/>
          <a:p>
            <a:fld id="{95BA1F2C-38E7-5B4A-B651-A8F4BD91571A}" type="slidenum">
              <a:rPr lang="en-US" smtClean="0"/>
              <a:t>6</a:t>
            </a:fld>
            <a:endParaRPr lang="en-US"/>
          </a:p>
        </p:txBody>
      </p:sp>
      <p:pic>
        <p:nvPicPr>
          <p:cNvPr id="5" name="Picture 4" descr="A map of the united states&#10;&#10;Description automatically generated">
            <a:extLst>
              <a:ext uri="{FF2B5EF4-FFF2-40B4-BE49-F238E27FC236}">
                <a16:creationId xmlns:a16="http://schemas.microsoft.com/office/drawing/2014/main" id="{EB7C1D40-8C5A-9AD1-F09D-53364C98A25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4771" y="1928739"/>
            <a:ext cx="5246689" cy="3743098"/>
          </a:xfrm>
          <a:prstGeom prst="rect">
            <a:avLst/>
          </a:prstGeom>
        </p:spPr>
      </p:pic>
      <p:sp>
        <p:nvSpPr>
          <p:cNvPr id="6" name="TextBox 5">
            <a:extLst>
              <a:ext uri="{FF2B5EF4-FFF2-40B4-BE49-F238E27FC236}">
                <a16:creationId xmlns:a16="http://schemas.microsoft.com/office/drawing/2014/main" id="{974D5F97-E7A2-4BDE-3B30-9C2B45368F39}"/>
              </a:ext>
            </a:extLst>
          </p:cNvPr>
          <p:cNvSpPr txBox="1"/>
          <p:nvPr/>
        </p:nvSpPr>
        <p:spPr>
          <a:xfrm>
            <a:off x="6255351" y="1885241"/>
            <a:ext cx="5062450" cy="2031325"/>
          </a:xfrm>
          <a:prstGeom prst="rect">
            <a:avLst/>
          </a:prstGeom>
          <a:noFill/>
        </p:spPr>
        <p:txBody>
          <a:bodyPr wrap="square">
            <a:spAutoFit/>
          </a:bodyPr>
          <a:lstStyle/>
          <a:p>
            <a:r>
              <a:rPr lang="en-US" sz="1800" b="0" i="0" u="none" strike="noStrike" baseline="0">
                <a:solidFill>
                  <a:srgbClr val="000000"/>
                </a:solidFill>
                <a:latin typeface="IBM Plex Sans" panose="020B0503050203000203" pitchFamily="34" charset="0"/>
              </a:rPr>
              <a:t>An anonymous survey was created and completed by 351 (23%) users out of about 1500 SFAS users who were invited to take it. </a:t>
            </a:r>
          </a:p>
          <a:p>
            <a:endParaRPr lang="en-US">
              <a:solidFill>
                <a:srgbClr val="000000"/>
              </a:solidFill>
              <a:latin typeface="IBM Plex Sans" panose="020B0503050203000203" pitchFamily="34" charset="0"/>
            </a:endParaRPr>
          </a:p>
          <a:p>
            <a:r>
              <a:rPr lang="en-US" sz="1800" b="0" i="0" u="none" strike="noStrike" baseline="0">
                <a:solidFill>
                  <a:srgbClr val="000000"/>
                </a:solidFill>
                <a:latin typeface="IBM Plex Sans" panose="020B0503050203000203" pitchFamily="34" charset="0"/>
              </a:rPr>
              <a:t>Those invited are advanced users who are signed up to receive flood watch and advisory emails. </a:t>
            </a:r>
          </a:p>
        </p:txBody>
      </p:sp>
      <p:pic>
        <p:nvPicPr>
          <p:cNvPr id="26" name="Picture 25">
            <a:extLst>
              <a:ext uri="{FF2B5EF4-FFF2-40B4-BE49-F238E27FC236}">
                <a16:creationId xmlns:a16="http://schemas.microsoft.com/office/drawing/2014/main" id="{478B1B7D-D14A-829D-D9FA-45B69D2DBF3F}"/>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552949" y="4298879"/>
            <a:ext cx="596247" cy="898345"/>
          </a:xfrm>
          <a:prstGeom prst="rect">
            <a:avLst/>
          </a:prstGeom>
        </p:spPr>
      </p:pic>
      <p:pic>
        <p:nvPicPr>
          <p:cNvPr id="7" name="Picture 6" descr="A qr code on a white background&#10;&#10;AI-generated content may be incorrect.">
            <a:extLst>
              <a:ext uri="{FF2B5EF4-FFF2-40B4-BE49-F238E27FC236}">
                <a16:creationId xmlns:a16="http://schemas.microsoft.com/office/drawing/2014/main" id="{8E2D594C-229D-5849-FF4D-013E7B9D881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70526" y="3955491"/>
            <a:ext cx="1853878" cy="1853878"/>
          </a:xfrm>
          <a:prstGeom prst="rect">
            <a:avLst/>
          </a:prstGeom>
        </p:spPr>
      </p:pic>
    </p:spTree>
    <p:extLst>
      <p:ext uri="{BB962C8B-B14F-4D97-AF65-F5344CB8AC3E}">
        <p14:creationId xmlns:p14="http://schemas.microsoft.com/office/powerpoint/2010/main" val="1756872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E9882-4DAB-F810-FAE0-5E465AFF70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44C36E-D3CD-0F5F-80B6-821932E3F3F5}"/>
              </a:ext>
            </a:extLst>
          </p:cNvPr>
          <p:cNvSpPr>
            <a:spLocks noGrp="1"/>
          </p:cNvSpPr>
          <p:nvPr>
            <p:ph type="title"/>
          </p:nvPr>
        </p:nvSpPr>
        <p:spPr/>
        <p:txBody>
          <a:bodyPr>
            <a:normAutofit/>
          </a:bodyPr>
          <a:lstStyle/>
          <a:p>
            <a:r>
              <a:rPr lang="en-US"/>
              <a:t>Poll Findings</a:t>
            </a:r>
          </a:p>
        </p:txBody>
      </p:sp>
      <p:sp>
        <p:nvSpPr>
          <p:cNvPr id="5" name="Content Placeholder 4">
            <a:extLst>
              <a:ext uri="{FF2B5EF4-FFF2-40B4-BE49-F238E27FC236}">
                <a16:creationId xmlns:a16="http://schemas.microsoft.com/office/drawing/2014/main" id="{C2BF1698-8E76-F79C-BD71-08392FE9D179}"/>
              </a:ext>
            </a:extLst>
          </p:cNvPr>
          <p:cNvSpPr>
            <a:spLocks noGrp="1"/>
          </p:cNvSpPr>
          <p:nvPr>
            <p:ph idx="1"/>
          </p:nvPr>
        </p:nvSpPr>
        <p:spPr>
          <a:xfrm>
            <a:off x="644771" y="1309852"/>
            <a:ext cx="10709031" cy="2846512"/>
          </a:xfrm>
        </p:spPr>
        <p:txBody>
          <a:bodyPr>
            <a:normAutofit/>
          </a:bodyPr>
          <a:lstStyle/>
          <a:p>
            <a:r>
              <a:rPr lang="en-US" sz="2000"/>
              <a:t>A subset of 99 respondents were community, company or government users that share forecasts or use it for their operations.</a:t>
            </a:r>
          </a:p>
          <a:p>
            <a:pPr lvl="1"/>
            <a:r>
              <a:rPr lang="en-US"/>
              <a:t>Through these users alone, the forecasts affect on-the-order-of 100,000 people, according to their own estimates.</a:t>
            </a:r>
          </a:p>
          <a:p>
            <a:pPr lvl="1"/>
            <a:r>
              <a:rPr lang="en-US"/>
              <a:t>Common response activities include closing flood gates or storm surge barriers, moving cars to higher elevation, closing roads, protecting industrial equipment, preparing facilities to accommodate floodwaters, triggering OEM activities, and issuing PR notices to the public </a:t>
            </a:r>
            <a:endParaRPr lang="en-US" sz="2000"/>
          </a:p>
          <a:p>
            <a:r>
              <a:rPr lang="en-US" sz="2000"/>
              <a:t>Another 225 respondents were “household users”.</a:t>
            </a:r>
          </a:p>
          <a:p>
            <a:pPr lvl="1"/>
            <a:r>
              <a:rPr lang="en-US"/>
              <a:t>About half are flooded several times per year or more</a:t>
            </a:r>
            <a:endParaRPr lang="en-US" sz="2000"/>
          </a:p>
        </p:txBody>
      </p:sp>
      <p:sp>
        <p:nvSpPr>
          <p:cNvPr id="4" name="Slide Number Placeholder 3">
            <a:extLst>
              <a:ext uri="{FF2B5EF4-FFF2-40B4-BE49-F238E27FC236}">
                <a16:creationId xmlns:a16="http://schemas.microsoft.com/office/drawing/2014/main" id="{CFACCE90-B6C6-16BB-04BE-A6C23298799C}"/>
              </a:ext>
            </a:extLst>
          </p:cNvPr>
          <p:cNvSpPr>
            <a:spLocks noGrp="1"/>
          </p:cNvSpPr>
          <p:nvPr>
            <p:ph type="sldNum" sz="quarter" idx="12"/>
          </p:nvPr>
        </p:nvSpPr>
        <p:spPr/>
        <p:txBody>
          <a:bodyPr/>
          <a:lstStyle/>
          <a:p>
            <a:fld id="{95BA1F2C-38E7-5B4A-B651-A8F4BD91571A}" type="slidenum">
              <a:rPr lang="en-US" smtClean="0"/>
              <a:t>7</a:t>
            </a:fld>
            <a:endParaRPr lang="en-US"/>
          </a:p>
        </p:txBody>
      </p:sp>
      <p:sp>
        <p:nvSpPr>
          <p:cNvPr id="6" name="Content Placeholder 4">
            <a:extLst>
              <a:ext uri="{FF2B5EF4-FFF2-40B4-BE49-F238E27FC236}">
                <a16:creationId xmlns:a16="http://schemas.microsoft.com/office/drawing/2014/main" id="{036D384C-536F-92F1-130B-65DD83EF669D}"/>
              </a:ext>
            </a:extLst>
          </p:cNvPr>
          <p:cNvSpPr txBox="1">
            <a:spLocks/>
          </p:cNvSpPr>
          <p:nvPr/>
        </p:nvSpPr>
        <p:spPr>
          <a:xfrm>
            <a:off x="644772" y="4048293"/>
            <a:ext cx="6404421" cy="1188725"/>
          </a:xfrm>
          <a:prstGeom prst="rect">
            <a:avLst/>
          </a:prstGeom>
        </p:spPr>
        <p:txBody>
          <a:bodyPr vert="horz" lIns="91440" tIns="45720" rIns="91440" bIns="45720" rtlCol="0">
            <a:normAutofit/>
          </a:bodyPr>
          <a:lstStyle>
            <a:lvl1pPr marL="228600" indent="-228600" algn="l" defTabSz="914354" rtl="0" eaLnBrk="1" latinLnBrk="0" hangingPunct="1">
              <a:lnSpc>
                <a:spcPct val="90000"/>
              </a:lnSpc>
              <a:spcBef>
                <a:spcPts val="1000"/>
              </a:spcBef>
              <a:buClr>
                <a:schemeClr val="accent4"/>
              </a:buClr>
              <a:buFont typeface="Wingdings" pitchFamily="2" charset="2"/>
              <a:buChar char="§"/>
              <a:defRPr sz="1800" b="0" i="0" kern="1200">
                <a:solidFill>
                  <a:schemeClr val="tx1"/>
                </a:solidFill>
                <a:latin typeface="IBM Plex Sans" panose="020B0503050203000203" pitchFamily="34" charset="0"/>
                <a:ea typeface="+mn-ea"/>
                <a:cs typeface="+mn-cs"/>
              </a:defRPr>
            </a:lvl1pPr>
            <a:lvl2pPr marL="502920" indent="-228589" algn="l" defTabSz="914354" rtl="0" eaLnBrk="1" latinLnBrk="0" hangingPunct="1">
              <a:lnSpc>
                <a:spcPct val="90000"/>
              </a:lnSpc>
              <a:spcBef>
                <a:spcPts val="500"/>
              </a:spcBef>
              <a:buClr>
                <a:schemeClr val="accent4"/>
              </a:buClr>
              <a:buSzPct val="100000"/>
              <a:buFont typeface="System Font Regular"/>
              <a:buChar char="-"/>
              <a:defRPr sz="1800" b="0" i="0" kern="1200">
                <a:solidFill>
                  <a:schemeClr val="tx1"/>
                </a:solidFill>
                <a:latin typeface="IBM Plex Sans" panose="020B0503050203000203" pitchFamily="34" charset="0"/>
                <a:ea typeface="+mn-ea"/>
                <a:cs typeface="+mn-cs"/>
              </a:defRPr>
            </a:lvl2pPr>
            <a:lvl3pPr marL="777240" indent="-228589" algn="l" defTabSz="914354" rtl="0" eaLnBrk="1" latinLnBrk="0" hangingPunct="1">
              <a:lnSpc>
                <a:spcPct val="90000"/>
              </a:lnSpc>
              <a:spcBef>
                <a:spcPts val="500"/>
              </a:spcBef>
              <a:buClr>
                <a:schemeClr val="accent4"/>
              </a:buClr>
              <a:buSzPct val="100000"/>
              <a:buFont typeface="System Font Regular"/>
              <a:buChar char="-"/>
              <a:defRPr sz="1600" b="0" i="0" kern="1200">
                <a:solidFill>
                  <a:schemeClr val="tx1"/>
                </a:solidFill>
                <a:latin typeface="IBM Plex Sans" panose="020B0503050203000203" pitchFamily="34" charset="0"/>
                <a:ea typeface="+mn-ea"/>
                <a:cs typeface="+mn-cs"/>
              </a:defRPr>
            </a:lvl3pPr>
            <a:lvl4pPr marL="1005840" indent="-228589" algn="l" defTabSz="914354" rtl="0" eaLnBrk="1" latinLnBrk="0" hangingPunct="1">
              <a:lnSpc>
                <a:spcPct val="90000"/>
              </a:lnSpc>
              <a:spcBef>
                <a:spcPts val="500"/>
              </a:spcBef>
              <a:buClr>
                <a:schemeClr val="accent4"/>
              </a:buClr>
              <a:buSzPct val="100000"/>
              <a:buFont typeface="System Font Regular"/>
              <a:buChar char="-"/>
              <a:defRPr sz="1600" b="0" i="0" kern="1200">
                <a:solidFill>
                  <a:schemeClr val="tx1"/>
                </a:solidFill>
                <a:latin typeface="IBM Plex Sans" panose="020B0503050203000203" pitchFamily="34" charset="0"/>
                <a:ea typeface="+mn-ea"/>
                <a:cs typeface="+mn-cs"/>
              </a:defRPr>
            </a:lvl4pPr>
            <a:lvl5pPr marL="1280160" indent="-228589" algn="l" defTabSz="914354" rtl="0" eaLnBrk="1" latinLnBrk="0" hangingPunct="1">
              <a:lnSpc>
                <a:spcPct val="90000"/>
              </a:lnSpc>
              <a:spcBef>
                <a:spcPts val="500"/>
              </a:spcBef>
              <a:buClr>
                <a:schemeClr val="accent4"/>
              </a:buClr>
              <a:buSzPct val="100000"/>
              <a:buFont typeface="System Font Regular"/>
              <a:buChar char="-"/>
              <a:defRPr sz="1400" b="0" i="0" kern="1200">
                <a:solidFill>
                  <a:schemeClr val="tx1"/>
                </a:solidFill>
                <a:latin typeface="IBM Plex Sans" panose="020B0503050203000203" pitchFamily="34" charset="0"/>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b="0" i="0" kern="1200">
                <a:solidFill>
                  <a:srgbClr val="363D45"/>
                </a:solidFill>
                <a:effectLst/>
                <a:latin typeface="IBM Plex Sans" panose="020B0503050203000203" pitchFamily="34" charset="0"/>
                <a:ea typeface="+mn-ea"/>
                <a:cs typeface="+mn-cs"/>
              </a:rPr>
              <a:t>Common response activities to a forecast flood include sharing with others (84%), adjusting schedule (71%), moving a vehicle to higher ground (58%), applying flood protections to home (31%) </a:t>
            </a:r>
          </a:p>
        </p:txBody>
      </p:sp>
      <p:pic>
        <p:nvPicPr>
          <p:cNvPr id="8" name="Picture 7">
            <a:extLst>
              <a:ext uri="{FF2B5EF4-FFF2-40B4-BE49-F238E27FC236}">
                <a16:creationId xmlns:a16="http://schemas.microsoft.com/office/drawing/2014/main" id="{EA06BF05-7C09-3D3B-C53C-8118316DED2B}"/>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9393382" y="3587078"/>
            <a:ext cx="2226426" cy="2497837"/>
          </a:xfrm>
          <a:prstGeom prst="rect">
            <a:avLst/>
          </a:prstGeom>
        </p:spPr>
      </p:pic>
      <p:pic>
        <p:nvPicPr>
          <p:cNvPr id="9" name="Picture 8">
            <a:extLst>
              <a:ext uri="{FF2B5EF4-FFF2-40B4-BE49-F238E27FC236}">
                <a16:creationId xmlns:a16="http://schemas.microsoft.com/office/drawing/2014/main" id="{65F067D1-54B1-99FE-2393-DCF9A7F3A8B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83914" y="3564888"/>
            <a:ext cx="1676464" cy="2562238"/>
          </a:xfrm>
          <a:prstGeom prst="rect">
            <a:avLst/>
          </a:prstGeom>
        </p:spPr>
      </p:pic>
      <p:sp>
        <p:nvSpPr>
          <p:cNvPr id="7" name="TextBox 6">
            <a:extLst>
              <a:ext uri="{FF2B5EF4-FFF2-40B4-BE49-F238E27FC236}">
                <a16:creationId xmlns:a16="http://schemas.microsoft.com/office/drawing/2014/main" id="{37B24C26-8369-E690-8860-1946E5B1548D}"/>
              </a:ext>
            </a:extLst>
          </p:cNvPr>
          <p:cNvSpPr txBox="1"/>
          <p:nvPr/>
        </p:nvSpPr>
        <p:spPr>
          <a:xfrm>
            <a:off x="529942" y="5359818"/>
            <a:ext cx="6097384" cy="892552"/>
          </a:xfrm>
          <a:prstGeom prst="rect">
            <a:avLst/>
          </a:prstGeom>
          <a:noFill/>
        </p:spPr>
        <p:txBody>
          <a:bodyPr wrap="square">
            <a:spAutoFit/>
          </a:bodyPr>
          <a:lstStyle/>
          <a:p>
            <a:pPr marL="690563" lvl="1" indent="-417513">
              <a:buNone/>
            </a:pPr>
            <a:r>
              <a:rPr lang="en-US" sz="2800">
                <a:sym typeface="Wingdings" panose="05000000000000000000" pitchFamily="2" charset="2"/>
              </a:rPr>
              <a:t> </a:t>
            </a:r>
            <a:r>
              <a:rPr lang="en-US" sz="2400"/>
              <a:t>SFAS is enabling ‘micro-adaptations’ to sea level rise induced high-tide flooding</a:t>
            </a:r>
            <a:endParaRPr lang="en-US"/>
          </a:p>
        </p:txBody>
      </p:sp>
    </p:spTree>
    <p:extLst>
      <p:ext uri="{BB962C8B-B14F-4D97-AF65-F5344CB8AC3E}">
        <p14:creationId xmlns:p14="http://schemas.microsoft.com/office/powerpoint/2010/main" val="246532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B37A0-AB12-E473-3EC5-C2B7542CDAE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2623180-02F0-5085-325B-BB53BE6904DB}"/>
              </a:ext>
            </a:extLst>
          </p:cNvPr>
          <p:cNvSpPr>
            <a:spLocks noGrp="1"/>
          </p:cNvSpPr>
          <p:nvPr>
            <p:ph type="title"/>
          </p:nvPr>
        </p:nvSpPr>
        <p:spPr>
          <a:xfrm>
            <a:off x="1098063" y="2508250"/>
            <a:ext cx="8022788" cy="1325563"/>
          </a:xfrm>
        </p:spPr>
        <p:txBody>
          <a:bodyPr>
            <a:normAutofit/>
          </a:bodyPr>
          <a:lstStyle/>
          <a:p>
            <a:r>
              <a:rPr lang="en-US"/>
              <a:t>How does SFAS work and how accurate is it?</a:t>
            </a:r>
          </a:p>
        </p:txBody>
      </p:sp>
      <p:sp>
        <p:nvSpPr>
          <p:cNvPr id="4" name="Slide Number Placeholder 3">
            <a:extLst>
              <a:ext uri="{FF2B5EF4-FFF2-40B4-BE49-F238E27FC236}">
                <a16:creationId xmlns:a16="http://schemas.microsoft.com/office/drawing/2014/main" id="{3955B4FB-7E7A-20C6-84F7-6DCD3A838565}"/>
              </a:ext>
            </a:extLst>
          </p:cNvPr>
          <p:cNvSpPr>
            <a:spLocks noGrp="1"/>
          </p:cNvSpPr>
          <p:nvPr>
            <p:ph type="sldNum" sz="quarter" idx="12"/>
          </p:nvPr>
        </p:nvSpPr>
        <p:spPr/>
        <p:txBody>
          <a:bodyPr/>
          <a:lstStyle/>
          <a:p>
            <a:fld id="{95BA1F2C-38E7-5B4A-B651-A8F4BD91571A}" type="slidenum">
              <a:rPr lang="en-US" smtClean="0"/>
              <a:t>8</a:t>
            </a:fld>
            <a:endParaRPr lang="en-US"/>
          </a:p>
        </p:txBody>
      </p:sp>
    </p:spTree>
    <p:extLst>
      <p:ext uri="{BB962C8B-B14F-4D97-AF65-F5344CB8AC3E}">
        <p14:creationId xmlns:p14="http://schemas.microsoft.com/office/powerpoint/2010/main" val="1400770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surge_wind_pres_SNAP_OWI_hirez">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76226" y="780453"/>
            <a:ext cx="5486400" cy="4114800"/>
          </a:xfrm>
          <a:prstGeom prst="rect">
            <a:avLst/>
          </a:prstGeom>
        </p:spPr>
      </p:pic>
      <p:pic>
        <p:nvPicPr>
          <p:cNvPr id="20" name="elev_wind_pres_NYHOPS_OWI">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5669729" y="638504"/>
            <a:ext cx="5486400" cy="4114800"/>
          </a:xfrm>
          <a:prstGeom prst="rect">
            <a:avLst/>
          </a:prstGeom>
        </p:spPr>
      </p:pic>
      <p:sp>
        <p:nvSpPr>
          <p:cNvPr id="15" name="TextBox 14"/>
          <p:cNvSpPr txBox="1"/>
          <p:nvPr/>
        </p:nvSpPr>
        <p:spPr>
          <a:xfrm>
            <a:off x="439838" y="5009493"/>
            <a:ext cx="11192719" cy="1323439"/>
          </a:xfrm>
          <a:prstGeom prst="rect">
            <a:avLst/>
          </a:prstGeom>
          <a:noFill/>
        </p:spPr>
        <p:txBody>
          <a:bodyPr wrap="square" rtlCol="0">
            <a:spAutoFit/>
          </a:bodyPr>
          <a:lstStyle/>
          <a:p>
            <a:pPr marL="285750" indent="-285750">
              <a:buFont typeface="Arial" panose="020B0604020202020204" pitchFamily="34" charset="0"/>
              <a:buChar char="•"/>
            </a:pPr>
            <a:r>
              <a:rPr lang="en-US" sz="1600" u="sng">
                <a:latin typeface="IBM Plex Sans" panose="020B0503050203000203" pitchFamily="34" charset="0"/>
              </a:rPr>
              <a:t>Water level model</a:t>
            </a:r>
            <a:r>
              <a:rPr lang="en-US" sz="1600">
                <a:latin typeface="IBM Plex Sans" panose="020B0503050203000203" pitchFamily="34" charset="0"/>
              </a:rPr>
              <a:t> – Stevens ECOM (Blumberg et al. 1999; Georgas et al. 2010) coupled with </a:t>
            </a:r>
            <a:r>
              <a:rPr lang="en-US" sz="1600" kern="0">
                <a:latin typeface="IBM Plex Sans" panose="020B0503050203000203" pitchFamily="34" charset="0"/>
              </a:rPr>
              <a:t>GLERL wave model (</a:t>
            </a:r>
            <a:r>
              <a:rPr lang="en-US" sz="1600">
                <a:latin typeface="IBM Plex Sans" panose="020B0503050203000203" pitchFamily="34" charset="0"/>
              </a:rPr>
              <a:t>Donelan, 1977; Schwab et al.,1984)</a:t>
            </a:r>
          </a:p>
          <a:p>
            <a:pPr marL="285750" indent="-285750">
              <a:buFont typeface="Arial" panose="020B0604020202020204" pitchFamily="34" charset="0"/>
              <a:buChar char="•"/>
            </a:pPr>
            <a:r>
              <a:rPr lang="en-US" sz="1600" u="sng">
                <a:latin typeface="IBM Plex Sans" panose="020B0503050203000203" pitchFamily="34" charset="0"/>
              </a:rPr>
              <a:t>Meteorological forcing</a:t>
            </a:r>
            <a:r>
              <a:rPr lang="en-US" sz="1600">
                <a:latin typeface="IBM Plex Sans" panose="020B0503050203000203" pitchFamily="34" charset="0"/>
              </a:rPr>
              <a:t> from US forecast products (GFS, NAM, GEFS ensemble), European products (ECMWF-Hi Rez, ensemble) and Canadian ensemble (GEPS) </a:t>
            </a:r>
          </a:p>
          <a:p>
            <a:pPr marL="285750" indent="-285750">
              <a:buFont typeface="Arial" panose="020B0604020202020204" pitchFamily="34" charset="0"/>
              <a:buChar char="•"/>
            </a:pPr>
            <a:r>
              <a:rPr lang="en-US" sz="1600" u="sng" kern="0">
                <a:latin typeface="IBM Plex Sans" panose="020B0503050203000203" pitchFamily="34" charset="0"/>
              </a:rPr>
              <a:t>Hydrology</a:t>
            </a:r>
            <a:r>
              <a:rPr lang="en-US" sz="1600" kern="0">
                <a:latin typeface="IBM Plex Sans" panose="020B0503050203000203" pitchFamily="34" charset="0"/>
              </a:rPr>
              <a:t>:  HEC-HMS simulations for NY/NJ Metro and Hudson River watersheds (Saleh et al. 2016; 2017)</a:t>
            </a:r>
            <a:endParaRPr lang="en-US" sz="1600">
              <a:latin typeface="IBM Plex Sans" panose="020B0503050203000203" pitchFamily="34" charset="0"/>
            </a:endParaRPr>
          </a:p>
        </p:txBody>
      </p:sp>
      <p:sp>
        <p:nvSpPr>
          <p:cNvPr id="26" name="TextBox 25"/>
          <p:cNvSpPr txBox="1"/>
          <p:nvPr/>
        </p:nvSpPr>
        <p:spPr>
          <a:xfrm>
            <a:off x="2114554" y="4429454"/>
            <a:ext cx="2476500" cy="369332"/>
          </a:xfrm>
          <a:prstGeom prst="rect">
            <a:avLst/>
          </a:prstGeom>
          <a:noFill/>
        </p:spPr>
        <p:txBody>
          <a:bodyPr wrap="square" rtlCol="0">
            <a:spAutoFit/>
          </a:bodyPr>
          <a:lstStyle/>
          <a:p>
            <a:r>
              <a:rPr lang="en-US"/>
              <a:t>NEST 1: 5km resolution</a:t>
            </a:r>
          </a:p>
        </p:txBody>
      </p:sp>
      <p:sp>
        <p:nvSpPr>
          <p:cNvPr id="28" name="TextBox 27"/>
          <p:cNvSpPr txBox="1"/>
          <p:nvPr/>
        </p:nvSpPr>
        <p:spPr>
          <a:xfrm>
            <a:off x="5719760" y="4515172"/>
            <a:ext cx="4933952" cy="369332"/>
          </a:xfrm>
          <a:prstGeom prst="rect">
            <a:avLst/>
          </a:prstGeom>
          <a:noFill/>
        </p:spPr>
        <p:txBody>
          <a:bodyPr wrap="square" rtlCol="0">
            <a:spAutoFit/>
          </a:bodyPr>
          <a:lstStyle/>
          <a:p>
            <a:r>
              <a:rPr lang="en-US"/>
              <a:t>NEST 2: down to 100m resolution in NY/NJ Harbor</a:t>
            </a:r>
          </a:p>
        </p:txBody>
      </p:sp>
      <p:sp>
        <p:nvSpPr>
          <p:cNvPr id="9" name="Rectangle 8">
            <a:extLst>
              <a:ext uri="{FF2B5EF4-FFF2-40B4-BE49-F238E27FC236}">
                <a16:creationId xmlns:a16="http://schemas.microsoft.com/office/drawing/2014/main" id="{86FED12B-98A7-4C5C-8720-EAFD106E68F3}"/>
              </a:ext>
            </a:extLst>
          </p:cNvPr>
          <p:cNvSpPr/>
          <p:nvPr/>
        </p:nvSpPr>
        <p:spPr>
          <a:xfrm>
            <a:off x="345827" y="143828"/>
            <a:ext cx="7473841" cy="523220"/>
          </a:xfrm>
          <a:prstGeom prst="rect">
            <a:avLst/>
          </a:prstGeom>
        </p:spPr>
        <p:txBody>
          <a:bodyPr wrap="none">
            <a:spAutoFit/>
          </a:bodyPr>
          <a:lstStyle/>
          <a:p>
            <a:r>
              <a:rPr lang="en-US" sz="2800" b="1">
                <a:latin typeface="Saira Condensed Condensed SemiBold"/>
              </a:rPr>
              <a:t>Forecast Methods:  3D Regional Nested Modeling</a:t>
            </a:r>
            <a:endParaRPr lang="en-US" b="1">
              <a:latin typeface="Saira Condensed Condensed SemiBold"/>
            </a:endParaRPr>
          </a:p>
        </p:txBody>
      </p:sp>
    </p:spTree>
    <p:extLst>
      <p:ext uri="{BB962C8B-B14F-4D97-AF65-F5344CB8AC3E}">
        <p14:creationId xmlns:p14="http://schemas.microsoft.com/office/powerpoint/2010/main" val="1218001649"/>
      </p:ext>
    </p:extLst>
  </p:cSld>
  <p:clrMapOvr>
    <a:masterClrMapping/>
  </p:clrMapOvr>
  <mc:AlternateContent xmlns:mc="http://schemas.openxmlformats.org/markup-compatibility/2006" xmlns:p14="http://schemas.microsoft.com/office/powerpoint/2010/main">
    <mc:Choice Requires="p14">
      <p:transition spd="slow" p14:dur="2000" advTm="2"/>
    </mc:Choice>
    <mc:Fallback xmlns="">
      <p:transition spd="slow" advTm="2"/>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0"/>
                                        </p:tgtEl>
                                      </p:cBhvr>
                                    </p:cmd>
                                  </p:childTnLst>
                                </p:cTn>
                              </p:par>
                            </p:childTnLst>
                          </p:cTn>
                        </p:par>
                      </p:childTnLst>
                    </p:cTn>
                  </p:par>
                </p:childTnLst>
              </p:cTn>
              <p:nextCondLst>
                <p:cond evt="onClick" delay="0">
                  <p:tgtEl>
                    <p:spTgt spid="20"/>
                  </p:tgtEl>
                </p:cond>
              </p:nextCondLst>
            </p:seq>
            <p:video>
              <p:cMediaNode vol="80000">
                <p:cTn id="7"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1"/>
                                        </p:tgtEl>
                                      </p:cBhvr>
                                    </p:cmd>
                                  </p:childTnLst>
                                </p:cTn>
                              </p:par>
                            </p:childTnLst>
                          </p:cTn>
                        </p:par>
                      </p:childTnLst>
                    </p:cTn>
                  </p:par>
                </p:childTnLst>
              </p:cTn>
              <p:nextCondLst>
                <p:cond evt="onClick" delay="0">
                  <p:tgtEl>
                    <p:spTgt spid="21"/>
                  </p:tgtEl>
                </p:cond>
              </p:nextCondLst>
            </p:seq>
            <p:video>
              <p:cMediaNode vol="80000">
                <p:cTn id="13" fill="hold" display="0">
                  <p:stCondLst>
                    <p:cond delay="indefinite"/>
                  </p:stCondLst>
                </p:cTn>
                <p:tgtEl>
                  <p:spTgt spid="21"/>
                </p:tgtEl>
              </p:cMediaNode>
            </p:video>
          </p:childTnLst>
        </p:cTn>
      </p:par>
    </p:tnLst>
  </p:timing>
</p:sld>
</file>

<file path=ppt/theme/theme1.xml><?xml version="1.0" encoding="utf-8"?>
<a:theme xmlns:a="http://schemas.openxmlformats.org/drawingml/2006/main" name="Office Theme">
  <a:themeElements>
    <a:clrScheme name="Stevens">
      <a:dk1>
        <a:srgbClr val="363D45"/>
      </a:dk1>
      <a:lt1>
        <a:srgbClr val="FFFFFF"/>
      </a:lt1>
      <a:dk2>
        <a:srgbClr val="00427F"/>
      </a:dk2>
      <a:lt2>
        <a:srgbClr val="E3E5E6"/>
      </a:lt2>
      <a:accent1>
        <a:srgbClr val="A32537"/>
      </a:accent1>
      <a:accent2>
        <a:srgbClr val="4895CF"/>
      </a:accent2>
      <a:accent3>
        <a:srgbClr val="EBC73A"/>
      </a:accent3>
      <a:accent4>
        <a:srgbClr val="E6832E"/>
      </a:accent4>
      <a:accent5>
        <a:srgbClr val="E7F2FB"/>
      </a:accent5>
      <a:accent6>
        <a:srgbClr val="FFF2E8"/>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evens-PPT-TPL-2022-07  -  Read-Only" id="{A603986E-396D-204E-BE04-2CE47149A0B2}" vid="{8F3B17A4-DD5A-934E-8E1F-F3954EE9C8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1646</Words>
  <Application>Microsoft Office PowerPoint</Application>
  <PresentationFormat>Widescreen</PresentationFormat>
  <Paragraphs>117</Paragraphs>
  <Slides>19</Slides>
  <Notes>4</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19</vt:i4>
      </vt:variant>
    </vt:vector>
  </HeadingPairs>
  <TitlesOfParts>
    <vt:vector size="32" baseType="lpstr">
      <vt:lpstr>Arial</vt:lpstr>
      <vt:lpstr>Calibri</vt:lpstr>
      <vt:lpstr>IBM Plex Sans</vt:lpstr>
      <vt:lpstr>IBM Plex Sans Light</vt:lpstr>
      <vt:lpstr>IBM Plex Sans SemiBold</vt:lpstr>
      <vt:lpstr>Saira Condensed Condensed Light</vt:lpstr>
      <vt:lpstr>Saira Condensed Condensed SemiBold</vt:lpstr>
      <vt:lpstr>SourceSansPro-Regular</vt:lpstr>
      <vt:lpstr>System Font Regular</vt:lpstr>
      <vt:lpstr>Times New Roman</vt:lpstr>
      <vt:lpstr>TimesNewRomanPSMT</vt:lpstr>
      <vt:lpstr>Wingdings</vt:lpstr>
      <vt:lpstr>Office Theme</vt:lpstr>
      <vt:lpstr>The Stevens Flood Advisory System:  User Applications and Forecast Assessment</vt:lpstr>
      <vt:lpstr>Stevens Flood Advisory System (http://stevens.edu/SFAS)</vt:lpstr>
      <vt:lpstr>Assessment Methods</vt:lpstr>
      <vt:lpstr>Who uses SFAS and what are their applications and interests?</vt:lpstr>
      <vt:lpstr>Stevens Shares its Data for NWS Forecasts</vt:lpstr>
      <vt:lpstr>SFAS Users:  Respondents to a Recent Poll</vt:lpstr>
      <vt:lpstr>Poll Findings</vt:lpstr>
      <vt:lpstr>How does SFAS work and how accurate is it?</vt:lpstr>
      <vt:lpstr>PowerPoint Presentation</vt:lpstr>
      <vt:lpstr>Assessment Methods</vt:lpstr>
      <vt:lpstr>Assessment Methods</vt:lpstr>
      <vt:lpstr>Comparison with NOAA:  2020-2021 Accuracy</vt:lpstr>
      <vt:lpstr>Comparison with NOAA:  Spread (Uncertainty)</vt:lpstr>
      <vt:lpstr>Future Improvements, Forecasts</vt:lpstr>
      <vt:lpstr>Local Street-Scale Flood Forecast Mapping</vt:lpstr>
      <vt:lpstr>Local Street-Scale Flood Forecast Mapping</vt:lpstr>
      <vt:lpstr>Local Street-Scale Flood Forecast Mapping</vt:lpstr>
      <vt:lpstr>Conclusions</vt:lpstr>
      <vt:lpstr>References for Capabilities, Assessments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LOREM IPSUM DOLOR</dc:title>
  <dc:creator>Ivan Caro</dc:creator>
  <cp:lastModifiedBy>Vilacoba, Karl</cp:lastModifiedBy>
  <cp:revision>2</cp:revision>
  <dcterms:created xsi:type="dcterms:W3CDTF">2022-06-10T19:28:06Z</dcterms:created>
  <dcterms:modified xsi:type="dcterms:W3CDTF">2025-03-20T17:21:19Z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73fd474-4f3c-44ed-88fb-5cc4bd2471bf_Enabled">
    <vt:lpwstr>true</vt:lpwstr>
  </property>
  <property fmtid="{D5CDD505-2E9C-101B-9397-08002B2CF9AE}" pid="3" name="MSIP_Label_a73fd474-4f3c-44ed-88fb-5cc4bd2471bf_SetDate">
    <vt:lpwstr>2023-09-07T22:24:23Z</vt:lpwstr>
  </property>
  <property fmtid="{D5CDD505-2E9C-101B-9397-08002B2CF9AE}" pid="4" name="MSIP_Label_a73fd474-4f3c-44ed-88fb-5cc4bd2471bf_Method">
    <vt:lpwstr>Standard</vt:lpwstr>
  </property>
  <property fmtid="{D5CDD505-2E9C-101B-9397-08002B2CF9AE}" pid="5" name="MSIP_Label_a73fd474-4f3c-44ed-88fb-5cc4bd2471bf_Name">
    <vt:lpwstr>defa4170-0d19-0005-0004-bc88714345d2</vt:lpwstr>
  </property>
  <property fmtid="{D5CDD505-2E9C-101B-9397-08002B2CF9AE}" pid="6" name="MSIP_Label_a73fd474-4f3c-44ed-88fb-5cc4bd2471bf_SiteId">
    <vt:lpwstr>8d1a69ec-03b5-4345-ae21-dad112f5fb4f</vt:lpwstr>
  </property>
  <property fmtid="{D5CDD505-2E9C-101B-9397-08002B2CF9AE}" pid="7" name="MSIP_Label_a73fd474-4f3c-44ed-88fb-5cc4bd2471bf_ActionId">
    <vt:lpwstr>3f68bb80-b8e2-4611-a784-947e806ed3d7</vt:lpwstr>
  </property>
  <property fmtid="{D5CDD505-2E9C-101B-9397-08002B2CF9AE}" pid="8" name="MSIP_Label_a73fd474-4f3c-44ed-88fb-5cc4bd2471bf_ContentBits">
    <vt:lpwstr>0</vt:lpwstr>
  </property>
</Properties>
</file>