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571" r:id="rId3"/>
    <p:sldId id="544" r:id="rId4"/>
    <p:sldId id="601" r:id="rId5"/>
    <p:sldId id="545" r:id="rId6"/>
    <p:sldId id="584" r:id="rId7"/>
    <p:sldId id="578" r:id="rId8"/>
    <p:sldId id="579" r:id="rId9"/>
    <p:sldId id="599" r:id="rId10"/>
    <p:sldId id="600" r:id="rId11"/>
    <p:sldId id="258" r:id="rId12"/>
    <p:sldId id="259" r:id="rId13"/>
    <p:sldId id="272" r:id="rId14"/>
    <p:sldId id="594" r:id="rId15"/>
    <p:sldId id="582" r:id="rId16"/>
    <p:sldId id="597" r:id="rId17"/>
    <p:sldId id="598" r:id="rId18"/>
    <p:sldId id="569" r:id="rId19"/>
    <p:sldId id="59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0401"/>
    <a:srgbClr val="16FD11"/>
    <a:srgbClr val="F91818"/>
    <a:srgbClr val="CCCCFF"/>
    <a:srgbClr val="1616FF"/>
    <a:srgbClr val="5D2F60"/>
    <a:srgbClr val="499143"/>
    <a:srgbClr val="1600FF"/>
    <a:srgbClr val="007C9A"/>
    <a:srgbClr val="242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34"/>
    <p:restoredTop sz="77235"/>
  </p:normalViewPr>
  <p:slideViewPr>
    <p:cSldViewPr snapToGrid="0" snapToObjects="1">
      <p:cViewPr varScale="1">
        <p:scale>
          <a:sx n="52" d="100"/>
          <a:sy n="52" d="100"/>
        </p:scale>
        <p:origin x="15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7" d="100"/>
        <a:sy n="3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44A38-B99E-7443-9EF9-C781C658B50A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66BFE-9A77-0C48-ACFA-BF0BA974CF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223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514600" y="857250"/>
            <a:ext cx="4114800" cy="231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CBCFE2-6652-6645-B0A0-4A1D0B1A4B5A}" type="slidenum">
              <a:rPr lang="en-GB" sz="1200">
                <a:latin typeface="Calibri" charset="0"/>
              </a:rPr>
              <a:pPr eaLnBrk="1" hangingPunct="1"/>
              <a:t>1</a:t>
            </a:fld>
            <a:endParaRPr lang="en-GB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538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 level increased 4 cm over the past 12 years while currents increased from 5 to 10 cm/s, doubling over the same time period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66BFE-9A77-0C48-ACFA-BF0BA974CF3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99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7881D-E101-6C1D-2B5E-8E535B259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>
            <a:extLst>
              <a:ext uri="{FF2B5EF4-FFF2-40B4-BE49-F238E27FC236}">
                <a16:creationId xmlns:a16="http://schemas.microsoft.com/office/drawing/2014/main" id="{D888432F-5CA2-28C4-9264-FC330EBC3E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2514600" y="857250"/>
            <a:ext cx="4114800" cy="231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6" name="Notes Placeholder 2">
            <a:extLst>
              <a:ext uri="{FF2B5EF4-FFF2-40B4-BE49-F238E27FC236}">
                <a16:creationId xmlns:a16="http://schemas.microsoft.com/office/drawing/2014/main" id="{14DCE7EF-A4AF-A152-36CF-A5D6D77CBA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7" name="Slide Number Placeholder 3">
            <a:extLst>
              <a:ext uri="{FF2B5EF4-FFF2-40B4-BE49-F238E27FC236}">
                <a16:creationId xmlns:a16="http://schemas.microsoft.com/office/drawing/2014/main" id="{25073092-77CD-BDAC-88BA-67D677ACF3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CBCFE2-6652-6645-B0A0-4A1D0B1A4B5A}" type="slidenum">
              <a:rPr lang="en-GB" sz="1200">
                <a:latin typeface="Calibri" charset="0"/>
              </a:rPr>
              <a:pPr eaLnBrk="1" hangingPunct="1"/>
              <a:t>19</a:t>
            </a:fld>
            <a:endParaRPr lang="en-GB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848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CB493-13B0-7C4E-830F-118FEAF07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B40209-B09F-384E-AE2C-B6F72A889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A784C-4616-E149-B1DD-ABFB1EF39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C9D9F-DBF7-AA4A-AA71-3079FA556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9755D-D3A2-C64E-A4DC-50105B0C9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358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D5B1-B8E6-AA4A-B4E7-62C3BFBF7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530D8-154B-C442-96B6-06DC67140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4EEA8-7A81-E245-9310-402D2C843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CCD2C-263B-7F4A-8DD5-CBC16D704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A791A-E024-314D-AABB-A47CA472D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125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3FB716-B66A-E848-8F11-7E8248743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69E84-F9E7-AF4A-8EE6-BD890A933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192D8-E7EC-C44C-91F6-5F52F5E2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6EC20-5568-5E4F-AF3B-D4699F2FD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51F0F-E321-A64E-B370-569D8932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86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A91E3-2A51-5042-92B8-8F5B418FE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9EE18-FA79-C94C-81AE-AC18FD5C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12155-F665-074A-9290-64565B7AF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05857-A39A-A945-8BDD-8C573DF68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869B2-3FBF-4F47-B225-A1DD5ED2D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943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53AF0-E259-8E4C-9FDA-9A8B7CFC0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03CBCA-9FCE-C34C-9153-25454714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435A5-551E-9C46-9D90-2340D4A76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D89B9-45F7-CD4E-8978-52F922DB5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3E67-9E74-9D4E-BA67-6C044ADCA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43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82DDE-57BF-4542-89C7-B29D7F1DC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44080-BF6D-5D48-9809-331136A4E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7237D-6FCF-574D-80B2-48E1EB4C5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2E125-08A3-BE4A-995A-B307E90E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7D998-0C6E-F14C-8170-7CB2B2DC9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ADC93-6A7D-BE4D-B3E7-056255FA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77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0E1F1-A217-364C-8312-1A59877C0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D9961-C628-D143-A6BA-DAE908B0A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95D5BE-C940-BA41-BB0E-47A5317FA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A1E60-B674-3D4C-953A-71D7F71F9E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DD6F20-368A-2B43-992E-5154C3AB81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E3B865-C691-E94B-A69C-F7296DB66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1022C1-DEB2-1F4B-9F5A-0A9D9047A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578689-E89B-3B43-B3F1-25865100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437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230EC-8467-DB4E-AA5F-0B1B719F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547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28394-FCF8-BF41-8A6D-A9CC4D346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7F196-7422-7543-A865-93E18AA91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025E2B-5D9F-3949-A825-80B29F34EC7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3/19/2025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3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C3FBC1-05AA-9748-88AF-9464C99A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3BE7EE-AAD3-A14F-9564-08B9DA243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3A595-2199-A84B-ABFE-3A58AAE10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259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D59D9-FE39-7947-B4D5-34A64C311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7CF03-2A12-6442-91DF-08BD977FF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B6B419-0D88-6A41-99BA-A480E2428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075DA-A6E2-6044-95BC-7437A79C1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B03B58-63FE-F645-BFD3-3A1EB364B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4DA1DF-B592-DC40-B38B-05054D950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84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D289D-32A7-A940-92F7-16F37771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CFBFED-604E-1844-AF58-34ACC4BDC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F3872-2DD5-454C-B48D-7DC72D575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10CE9-37A9-4845-841F-0FF2F488B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DDB7E-DE40-EE44-88E9-D02FC645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B79D0A-931A-0641-B620-30ED9BFB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635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7C74BA-FF54-3848-9581-A42216F8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54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7D987-0961-154B-AC89-BF8871E08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74592"/>
            <a:ext cx="10515600" cy="5202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AF8D8-3D98-804D-9622-E250DD761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A1C0B-5C1B-294A-9DDF-8BE7563A644B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B0346-DFF9-7144-AA03-DE6A580830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C0597-8E63-7E40-93ED-6AD598020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05DB9-C592-6840-B056-3001E42BCD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23B1EA-833E-ED49-88D1-25462821957E}"/>
              </a:ext>
            </a:extLst>
          </p:cNvPr>
          <p:cNvSpPr/>
          <p:nvPr userDrawn="1"/>
        </p:nvSpPr>
        <p:spPr>
          <a:xfrm>
            <a:off x="0" y="6310568"/>
            <a:ext cx="12192000" cy="547432"/>
          </a:xfrm>
          <a:prstGeom prst="rect">
            <a:avLst/>
          </a:prstGeom>
          <a:solidFill>
            <a:srgbClr val="CF10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2F586-A40B-1240-B7E3-F6536CE57101}"/>
              </a:ext>
            </a:extLst>
          </p:cNvPr>
          <p:cNvSpPr/>
          <p:nvPr userDrawn="1"/>
        </p:nvSpPr>
        <p:spPr>
          <a:xfrm>
            <a:off x="8610600" y="6430395"/>
            <a:ext cx="33854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  <a:latin typeface="Avenir Book" panose="02000503020000020003" pitchFamily="2" charset="0"/>
              </a:rPr>
              <a:t>Center for Ocean Observing Leadership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D3559F-74DA-E84B-AC73-5A97BAAE8D8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839" y="6358233"/>
            <a:ext cx="121919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9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gif"/><Relationship Id="rId4" Type="http://schemas.openxmlformats.org/officeDocument/2006/relationships/image" Target="../media/image12.png"/><Relationship Id="rId9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C54C1E8-C2CC-E447-B3BD-37D6B8CF40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80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7119999" y="2017053"/>
            <a:ext cx="476069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chemeClr val="bg1"/>
                </a:solidFill>
                <a:latin typeface="BlairMdITC TT-Medium"/>
                <a:cs typeface="BlairMdITC TT-Medium"/>
              </a:rPr>
              <a:t>Hugh Roarty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  <a:latin typeface="BlairMdITC TT-Medium"/>
                <a:cs typeface="BlairMdITC TT-Medium"/>
              </a:rPr>
              <a:t>Ethan Handel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  <a:latin typeface="BlairMdITC TT-Medium"/>
                <a:cs typeface="BlairMdITC TT-Medium"/>
              </a:rPr>
              <a:t> Tim </a:t>
            </a:r>
            <a:r>
              <a:rPr lang="en-US" sz="4400" i="1" dirty="0" err="1">
                <a:solidFill>
                  <a:schemeClr val="bg1"/>
                </a:solidFill>
                <a:latin typeface="BlairMdITC TT-Medium"/>
                <a:cs typeface="BlairMdITC TT-Medium"/>
              </a:rPr>
              <a:t>Stolarz</a:t>
            </a:r>
            <a:endParaRPr lang="en-US" sz="4400" i="1" dirty="0">
              <a:solidFill>
                <a:schemeClr val="bg1"/>
              </a:solidFill>
              <a:latin typeface="BlairMdITC TT-Medium"/>
              <a:cs typeface="BlairMdITC TT-Medium"/>
            </a:endParaRPr>
          </a:p>
          <a:p>
            <a:pPr algn="ctr"/>
            <a:r>
              <a:rPr lang="en-US" sz="4400" i="1" dirty="0">
                <a:solidFill>
                  <a:schemeClr val="bg1"/>
                </a:solidFill>
                <a:latin typeface="BlairMdITC TT-Medium"/>
                <a:cs typeface="BlairMdITC TT-Medium"/>
              </a:rPr>
              <a:t>Josh Kohut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  <a:latin typeface="BlairMdITC TT-Medium"/>
                <a:cs typeface="BlairMdITC TT-Medium"/>
              </a:rPr>
              <a:t>Scott Glenn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56181" y="673195"/>
            <a:ext cx="10906813" cy="1143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Impact of Surface Current Measurements on NY Harbor Water Levels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E2E636-0458-8B48-BF03-EEA4E83D90FC}"/>
              </a:ext>
            </a:extLst>
          </p:cNvPr>
          <p:cNvGrpSpPr>
            <a:grpSpLocks noChangeAspect="1"/>
          </p:cNvGrpSpPr>
          <p:nvPr/>
        </p:nvGrpSpPr>
        <p:grpSpPr>
          <a:xfrm>
            <a:off x="3139310" y="5710007"/>
            <a:ext cx="3833839" cy="914400"/>
            <a:chOff x="1600539" y="5834667"/>
            <a:chExt cx="3150476" cy="751413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C8EB1C6-7DFE-5640-B794-E47F7749C103}"/>
                </a:ext>
              </a:extLst>
            </p:cNvPr>
            <p:cNvSpPr/>
            <p:nvPr/>
          </p:nvSpPr>
          <p:spPr>
            <a:xfrm>
              <a:off x="1600540" y="5834667"/>
              <a:ext cx="3150475" cy="75141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0256EC9-DECA-724F-9E68-72F703B5E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0539" y="5893233"/>
              <a:ext cx="3150475" cy="59859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B51E13-515C-094D-BFB4-EEBE481B1702}"/>
              </a:ext>
            </a:extLst>
          </p:cNvPr>
          <p:cNvGrpSpPr>
            <a:grpSpLocks noChangeAspect="1"/>
          </p:cNvGrpSpPr>
          <p:nvPr/>
        </p:nvGrpSpPr>
        <p:grpSpPr>
          <a:xfrm>
            <a:off x="7119999" y="5695787"/>
            <a:ext cx="2081051" cy="942847"/>
            <a:chOff x="557048" y="1674229"/>
            <a:chExt cx="2081050" cy="94284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436BFFB7-F9C2-864A-BA9A-D444FA023B9F}"/>
                </a:ext>
              </a:extLst>
            </p:cNvPr>
            <p:cNvSpPr/>
            <p:nvPr/>
          </p:nvSpPr>
          <p:spPr>
            <a:xfrm>
              <a:off x="557048" y="1674229"/>
              <a:ext cx="2081050" cy="94284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7C6FCC6-C83E-A545-8779-2BE75BB1B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565" y="1750877"/>
              <a:ext cx="1797269" cy="78516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96B27A-BBB6-614C-A320-356AE83856B8}"/>
              </a:ext>
            </a:extLst>
          </p:cNvPr>
          <p:cNvGrpSpPr>
            <a:grpSpLocks noChangeAspect="1"/>
          </p:cNvGrpSpPr>
          <p:nvPr/>
        </p:nvGrpSpPr>
        <p:grpSpPr>
          <a:xfrm>
            <a:off x="9347905" y="5618567"/>
            <a:ext cx="1127847" cy="1097280"/>
            <a:chOff x="7062950" y="4523290"/>
            <a:chExt cx="1145629" cy="111458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A0966E0-A5D7-9A46-8BD0-3C80D60676BB}"/>
                </a:ext>
              </a:extLst>
            </p:cNvPr>
            <p:cNvSpPr/>
            <p:nvPr/>
          </p:nvSpPr>
          <p:spPr>
            <a:xfrm>
              <a:off x="7062950" y="4523290"/>
              <a:ext cx="1145629" cy="111458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9869D21-3A20-734E-98A4-B17471283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7708" y="4572524"/>
              <a:ext cx="1016112" cy="101611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AA7D87E-6085-6A4F-BFB6-6286003DCB0A}"/>
              </a:ext>
            </a:extLst>
          </p:cNvPr>
          <p:cNvGrpSpPr>
            <a:grpSpLocks noChangeAspect="1"/>
          </p:cNvGrpSpPr>
          <p:nvPr/>
        </p:nvGrpSpPr>
        <p:grpSpPr>
          <a:xfrm>
            <a:off x="1728587" y="5602914"/>
            <a:ext cx="1263871" cy="1128587"/>
            <a:chOff x="336331" y="3254228"/>
            <a:chExt cx="1263870" cy="1128586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078E7F39-2600-0846-8BBD-A8F05247F1F9}"/>
                </a:ext>
              </a:extLst>
            </p:cNvPr>
            <p:cNvSpPr/>
            <p:nvPr/>
          </p:nvSpPr>
          <p:spPr>
            <a:xfrm>
              <a:off x="336331" y="3254228"/>
              <a:ext cx="1263870" cy="112858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EA22B8-ED0B-2247-9843-590E07956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480" y="3355735"/>
              <a:ext cx="925573" cy="925573"/>
            </a:xfrm>
            <a:prstGeom prst="rect">
              <a:avLst/>
            </a:prstGeom>
          </p:spPr>
        </p:pic>
      </p:grpSp>
      <p:pic>
        <p:nvPicPr>
          <p:cNvPr id="3" name="Picture 2" descr="A logo with letters and a swirl&#10;&#10;Description automatically generated with medium confidence">
            <a:extLst>
              <a:ext uri="{FF2B5EF4-FFF2-40B4-BE49-F238E27FC236}">
                <a16:creationId xmlns:a16="http://schemas.microsoft.com/office/drawing/2014/main" id="{9D4BECF0-6110-B008-F652-366F05F668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2873" y="2604373"/>
            <a:ext cx="3857835" cy="207132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9988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61118B-A6E3-8C44-B554-242247D14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68" y="0"/>
            <a:ext cx="4758397" cy="6035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EA0CFB-7D68-B64F-9743-2348489F7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565" y="676258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95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665975-DE8E-DE41-9211-560678473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4967303" cy="6035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E12ED-4A0A-4049-8175-A0FE66B41D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09" b="209"/>
          <a:stretch/>
        </p:blipFill>
        <p:spPr>
          <a:xfrm>
            <a:off x="5080000" y="676656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42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AF9A91-1362-FF48-AA95-C2B135815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0"/>
            <a:ext cx="4818853" cy="6035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9E3A96-C2E4-0B4E-8153-BBB9D45B32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86"/>
          <a:stretch/>
        </p:blipFill>
        <p:spPr>
          <a:xfrm>
            <a:off x="5084064" y="676656"/>
            <a:ext cx="7114032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4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E67CE0-DEE9-A742-B9D5-9B547D898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-1"/>
            <a:ext cx="4941063" cy="604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3E7BCF-C762-EF41-8880-FF2BF75B1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064" y="676656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75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F89F9E-6409-34FE-1ABC-07C7F9C38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 2012 - 2024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2E3F2B-F786-114C-B332-6F2F5C6A07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39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4E8822-9A01-2D78-F483-149D3A85E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546" y="127985"/>
            <a:ext cx="2998509" cy="854765"/>
          </a:xfrm>
        </p:spPr>
        <p:txBody>
          <a:bodyPr/>
          <a:lstStyle/>
          <a:p>
            <a:pPr algn="ctr"/>
            <a:r>
              <a:rPr lang="en-US" dirty="0"/>
              <a:t>Water Level</a:t>
            </a:r>
          </a:p>
        </p:txBody>
      </p:sp>
      <p:pic>
        <p:nvPicPr>
          <p:cNvPr id="7" name="Picture 6" descr="A graph of a wave&#10;&#10;Description automatically generated with medium confidence">
            <a:extLst>
              <a:ext uri="{FF2B5EF4-FFF2-40B4-BE49-F238E27FC236}">
                <a16:creationId xmlns:a16="http://schemas.microsoft.com/office/drawing/2014/main" id="{0FB603BB-A5C8-3C69-6A1E-B7081F34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65" r="5758"/>
          <a:stretch/>
        </p:blipFill>
        <p:spPr>
          <a:xfrm>
            <a:off x="0" y="1192401"/>
            <a:ext cx="5943600" cy="5049681"/>
          </a:xfrm>
          <a:prstGeom prst="rect">
            <a:avLst/>
          </a:prstGeom>
        </p:spPr>
      </p:pic>
      <p:pic>
        <p:nvPicPr>
          <p:cNvPr id="12" name="Picture 11" descr="A graph of a blue line&#10;&#10;Description automatically generated">
            <a:extLst>
              <a:ext uri="{FF2B5EF4-FFF2-40B4-BE49-F238E27FC236}">
                <a16:creationId xmlns:a16="http://schemas.microsoft.com/office/drawing/2014/main" id="{3F08A32E-A2BB-B58E-5559-BD3634670D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467"/>
          <a:stretch/>
        </p:blipFill>
        <p:spPr>
          <a:xfrm>
            <a:off x="5943600" y="908149"/>
            <a:ext cx="5943600" cy="526437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300BAE54-B419-527E-9D3C-5628358C6527}"/>
              </a:ext>
            </a:extLst>
          </p:cNvPr>
          <p:cNvSpPr txBox="1">
            <a:spLocks/>
          </p:cNvSpPr>
          <p:nvPr/>
        </p:nvSpPr>
        <p:spPr>
          <a:xfrm>
            <a:off x="7862740" y="127985"/>
            <a:ext cx="2998509" cy="854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Currents</a:t>
            </a:r>
          </a:p>
        </p:txBody>
      </p:sp>
      <p:pic>
        <p:nvPicPr>
          <p:cNvPr id="15" name="Picture 14" descr="A map of the southern hemisphere&#10;&#10;Description automatically generated with medium confidence">
            <a:extLst>
              <a:ext uri="{FF2B5EF4-FFF2-40B4-BE49-F238E27FC236}">
                <a16:creationId xmlns:a16="http://schemas.microsoft.com/office/drawing/2014/main" id="{68F70DDF-8DE6-AD16-F6BE-4D8B2CA9F8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68" t="5798" r="15361" b="8069"/>
          <a:stretch/>
        </p:blipFill>
        <p:spPr>
          <a:xfrm>
            <a:off x="5885352" y="66071"/>
            <a:ext cx="1631369" cy="126102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A2307D7-33FD-2489-31A8-D3F15AE4DA6F}"/>
              </a:ext>
            </a:extLst>
          </p:cNvPr>
          <p:cNvSpPr/>
          <p:nvPr/>
        </p:nvSpPr>
        <p:spPr>
          <a:xfrm>
            <a:off x="7173798" y="908149"/>
            <a:ext cx="4421171" cy="609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F987EB6F-AA35-E0B4-F3F0-F7F80CFFF112}"/>
              </a:ext>
            </a:extLst>
          </p:cNvPr>
          <p:cNvSpPr/>
          <p:nvPr/>
        </p:nvSpPr>
        <p:spPr>
          <a:xfrm rot="2040000">
            <a:off x="6812699" y="745139"/>
            <a:ext cx="838986" cy="1869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04F749-C652-1B54-1F89-6522CC3FA0DA}"/>
              </a:ext>
            </a:extLst>
          </p:cNvPr>
          <p:cNvSpPr txBox="1"/>
          <p:nvPr/>
        </p:nvSpPr>
        <p:spPr>
          <a:xfrm>
            <a:off x="7248841" y="91506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64540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E2D66-249D-CDF5-4B31-8FC4A597D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a red line&#10;&#10;Description automatically generated">
            <a:extLst>
              <a:ext uri="{FF2B5EF4-FFF2-40B4-BE49-F238E27FC236}">
                <a16:creationId xmlns:a16="http://schemas.microsoft.com/office/drawing/2014/main" id="{8448215C-D01E-7591-8519-AA445AF344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60" r="6156" b="1178"/>
          <a:stretch/>
        </p:blipFill>
        <p:spPr>
          <a:xfrm>
            <a:off x="84841" y="1242767"/>
            <a:ext cx="5943600" cy="5058543"/>
          </a:xfrm>
          <a:prstGeom prst="rect">
            <a:avLst/>
          </a:prstGeom>
        </p:spPr>
      </p:pic>
      <p:pic>
        <p:nvPicPr>
          <p:cNvPr id="9" name="Picture 8" descr="A graph of a graph showing a number of times&#10;&#10;Description automatically generated with medium confidence">
            <a:extLst>
              <a:ext uri="{FF2B5EF4-FFF2-40B4-BE49-F238E27FC236}">
                <a16:creationId xmlns:a16="http://schemas.microsoft.com/office/drawing/2014/main" id="{44B051FF-735A-F8BC-F282-7D4145E9B8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212"/>
          <a:stretch/>
        </p:blipFill>
        <p:spPr>
          <a:xfrm>
            <a:off x="5931555" y="1242767"/>
            <a:ext cx="6260445" cy="500634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8A2C9FAD-1CE7-C431-7087-199EA3803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546" y="127985"/>
            <a:ext cx="2998509" cy="854765"/>
          </a:xfrm>
        </p:spPr>
        <p:txBody>
          <a:bodyPr/>
          <a:lstStyle/>
          <a:p>
            <a:pPr algn="ctr"/>
            <a:r>
              <a:rPr lang="en-US" dirty="0"/>
              <a:t>Water Level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7F9BE7B-0AA7-610D-E827-8FD2F5711DCF}"/>
              </a:ext>
            </a:extLst>
          </p:cNvPr>
          <p:cNvSpPr txBox="1">
            <a:spLocks/>
          </p:cNvSpPr>
          <p:nvPr/>
        </p:nvSpPr>
        <p:spPr>
          <a:xfrm>
            <a:off x="7862740" y="127985"/>
            <a:ext cx="2998509" cy="854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Currents</a:t>
            </a:r>
          </a:p>
        </p:txBody>
      </p:sp>
    </p:spTree>
    <p:extLst>
      <p:ext uri="{BB962C8B-B14F-4D97-AF65-F5344CB8AC3E}">
        <p14:creationId xmlns:p14="http://schemas.microsoft.com/office/powerpoint/2010/main" val="3803830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442F5-681A-73C6-40B0-4E5AD0959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lines&#10;&#10;Description automatically generated">
            <a:extLst>
              <a:ext uri="{FF2B5EF4-FFF2-40B4-BE49-F238E27FC236}">
                <a16:creationId xmlns:a16="http://schemas.microsoft.com/office/drawing/2014/main" id="{1D9A514E-ABFB-42F3-7CCB-D1BE43828F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554"/>
          <a:stretch/>
        </p:blipFill>
        <p:spPr>
          <a:xfrm>
            <a:off x="0" y="1525572"/>
            <a:ext cx="5943600" cy="4770335"/>
          </a:xfrm>
          <a:prstGeom prst="rect">
            <a:avLst/>
          </a:prstGeom>
        </p:spPr>
      </p:pic>
      <p:pic>
        <p:nvPicPr>
          <p:cNvPr id="9" name="Picture 8" descr="A graph with blue lines&#10;&#10;Description automatically generated">
            <a:extLst>
              <a:ext uri="{FF2B5EF4-FFF2-40B4-BE49-F238E27FC236}">
                <a16:creationId xmlns:a16="http://schemas.microsoft.com/office/drawing/2014/main" id="{E13EA36F-983F-C9B9-6474-74568603A7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599"/>
          <a:stretch/>
        </p:blipFill>
        <p:spPr>
          <a:xfrm>
            <a:off x="6248400" y="1471585"/>
            <a:ext cx="5943600" cy="4824322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4A898F13-CE72-63DD-26E9-16283288C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546" y="127985"/>
            <a:ext cx="2998509" cy="854765"/>
          </a:xfrm>
        </p:spPr>
        <p:txBody>
          <a:bodyPr/>
          <a:lstStyle/>
          <a:p>
            <a:pPr algn="ctr"/>
            <a:r>
              <a:rPr lang="en-US" dirty="0"/>
              <a:t>Water Level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E17BEBB-3E07-0667-6B5A-992F67502FAA}"/>
              </a:ext>
            </a:extLst>
          </p:cNvPr>
          <p:cNvSpPr txBox="1">
            <a:spLocks/>
          </p:cNvSpPr>
          <p:nvPr/>
        </p:nvSpPr>
        <p:spPr>
          <a:xfrm>
            <a:off x="7862740" y="127985"/>
            <a:ext cx="2998509" cy="854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Currents</a:t>
            </a:r>
          </a:p>
        </p:txBody>
      </p:sp>
    </p:spTree>
    <p:extLst>
      <p:ext uri="{BB962C8B-B14F-4D97-AF65-F5344CB8AC3E}">
        <p14:creationId xmlns:p14="http://schemas.microsoft.com/office/powerpoint/2010/main" val="501462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29FADB-F8DE-D51D-60FA-2769773A7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10063" b="8530"/>
          <a:stretch/>
        </p:blipFill>
        <p:spPr>
          <a:xfrm>
            <a:off x="0" y="27711"/>
            <a:ext cx="12192000" cy="62622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1922D2-3D8D-A16A-AE5D-AA72FBE0F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51"/>
            <a:ext cx="10515600" cy="854765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Rockwell" panose="02060603020205020403" pitchFamily="18" charset="77"/>
              </a:rPr>
              <a:t>Conclusions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685AA1-AC6F-57E1-29E9-4240BA00B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087595"/>
            <a:ext cx="10951464" cy="520237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4400" dirty="0">
                <a:latin typeface="Rockwell" panose="02060603020205020403" pitchFamily="18" charset="77"/>
              </a:rPr>
              <a:t>Provided introduction to HF radar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4400" dirty="0">
                <a:latin typeface="Rockwell" panose="02060603020205020403" pitchFamily="18" charset="77"/>
              </a:rPr>
              <a:t>Tidal Currents from January 2021 match Eldridge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4400" dirty="0">
                <a:latin typeface="Rockwell" panose="02060603020205020403" pitchFamily="18" charset="77"/>
              </a:rPr>
              <a:t>Current magnitude is increasing in Raritan Bay along with sea level at Battery</a:t>
            </a:r>
          </a:p>
        </p:txBody>
      </p:sp>
    </p:spTree>
    <p:extLst>
      <p:ext uri="{BB962C8B-B14F-4D97-AF65-F5344CB8AC3E}">
        <p14:creationId xmlns:p14="http://schemas.microsoft.com/office/powerpoint/2010/main" val="83989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C305E-78CA-C796-8F90-AC3AD9CD5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935094B-24B0-EEF6-FC15-90E894283C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80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D8161B8F-A2D2-569A-7AC3-0116966A6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181" y="673195"/>
            <a:ext cx="10906813" cy="1143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Impact of Surface Current Measurements on NY Harbor Water Levels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B0AF7E-6EC8-EA1F-574C-B45795AC7828}"/>
              </a:ext>
            </a:extLst>
          </p:cNvPr>
          <p:cNvGrpSpPr>
            <a:grpSpLocks noChangeAspect="1"/>
          </p:cNvGrpSpPr>
          <p:nvPr/>
        </p:nvGrpSpPr>
        <p:grpSpPr>
          <a:xfrm>
            <a:off x="3139310" y="5710007"/>
            <a:ext cx="3833839" cy="914400"/>
            <a:chOff x="1600539" y="5834667"/>
            <a:chExt cx="3150476" cy="751413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EC4EC30-2B67-B83E-BFE9-162DE7931A54}"/>
                </a:ext>
              </a:extLst>
            </p:cNvPr>
            <p:cNvSpPr/>
            <p:nvPr/>
          </p:nvSpPr>
          <p:spPr>
            <a:xfrm>
              <a:off x="1600540" y="5834667"/>
              <a:ext cx="3150475" cy="75141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CBF7039-0D87-4F65-EBCF-504DC0679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0539" y="5893233"/>
              <a:ext cx="3150475" cy="59859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0555EF-59BD-62B8-CEA7-F3BC585C8F31}"/>
              </a:ext>
            </a:extLst>
          </p:cNvPr>
          <p:cNvGrpSpPr>
            <a:grpSpLocks noChangeAspect="1"/>
          </p:cNvGrpSpPr>
          <p:nvPr/>
        </p:nvGrpSpPr>
        <p:grpSpPr>
          <a:xfrm>
            <a:off x="7119999" y="5695787"/>
            <a:ext cx="2081051" cy="942847"/>
            <a:chOff x="557048" y="1674229"/>
            <a:chExt cx="2081050" cy="94284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E22FCF2-E557-A878-584E-AD268DCB156F}"/>
                </a:ext>
              </a:extLst>
            </p:cNvPr>
            <p:cNvSpPr/>
            <p:nvPr/>
          </p:nvSpPr>
          <p:spPr>
            <a:xfrm>
              <a:off x="557048" y="1674229"/>
              <a:ext cx="2081050" cy="94284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298C1CB-F10D-7EE8-7B62-448E73111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565" y="1750877"/>
              <a:ext cx="1797269" cy="78516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CDA887-44BF-AA91-31E9-7DD6028C712F}"/>
              </a:ext>
            </a:extLst>
          </p:cNvPr>
          <p:cNvGrpSpPr>
            <a:grpSpLocks noChangeAspect="1"/>
          </p:cNvGrpSpPr>
          <p:nvPr/>
        </p:nvGrpSpPr>
        <p:grpSpPr>
          <a:xfrm>
            <a:off x="9347905" y="5618567"/>
            <a:ext cx="1127847" cy="1097280"/>
            <a:chOff x="7062950" y="4523290"/>
            <a:chExt cx="1145629" cy="111458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7A41C72F-D0C0-3441-BF82-FF57476B39DA}"/>
                </a:ext>
              </a:extLst>
            </p:cNvPr>
            <p:cNvSpPr/>
            <p:nvPr/>
          </p:nvSpPr>
          <p:spPr>
            <a:xfrm>
              <a:off x="7062950" y="4523290"/>
              <a:ext cx="1145629" cy="111458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8D8952C-DFCF-FBCD-9F62-F0B7D4F5B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7708" y="4572524"/>
              <a:ext cx="1016112" cy="101611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CBD8035-A561-725E-8C65-0A9FF9CCFFBF}"/>
              </a:ext>
            </a:extLst>
          </p:cNvPr>
          <p:cNvGrpSpPr>
            <a:grpSpLocks noChangeAspect="1"/>
          </p:cNvGrpSpPr>
          <p:nvPr/>
        </p:nvGrpSpPr>
        <p:grpSpPr>
          <a:xfrm>
            <a:off x="1728587" y="5602914"/>
            <a:ext cx="1263871" cy="1128587"/>
            <a:chOff x="336331" y="3254228"/>
            <a:chExt cx="1263870" cy="1128586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6D0A1A5C-9A8E-2C3D-BBE6-DF340F350EF9}"/>
                </a:ext>
              </a:extLst>
            </p:cNvPr>
            <p:cNvSpPr/>
            <p:nvPr/>
          </p:nvSpPr>
          <p:spPr>
            <a:xfrm>
              <a:off x="336331" y="3254228"/>
              <a:ext cx="1263870" cy="112858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EECF0DC-441F-EDFA-3344-D4C8BEFA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480" y="3355735"/>
              <a:ext cx="925573" cy="925573"/>
            </a:xfrm>
            <a:prstGeom prst="rect">
              <a:avLst/>
            </a:prstGeom>
          </p:spPr>
        </p:pic>
      </p:grpSp>
      <p:pic>
        <p:nvPicPr>
          <p:cNvPr id="3" name="Picture 2" descr="A logo with letters and a swirl&#10;&#10;Description automatically generated with medium confidence">
            <a:extLst>
              <a:ext uri="{FF2B5EF4-FFF2-40B4-BE49-F238E27FC236}">
                <a16:creationId xmlns:a16="http://schemas.microsoft.com/office/drawing/2014/main" id="{D994F67A-D410-6F99-BDEA-ABCE42FD83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2873" y="2604373"/>
            <a:ext cx="3857835" cy="207132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8C62B5-6763-6B43-1C5A-CEC47CB48F0E}"/>
              </a:ext>
            </a:extLst>
          </p:cNvPr>
          <p:cNvSpPr txBox="1"/>
          <p:nvPr/>
        </p:nvSpPr>
        <p:spPr>
          <a:xfrm>
            <a:off x="7173851" y="2756525"/>
            <a:ext cx="47606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>
                <a:solidFill>
                  <a:schemeClr val="bg1"/>
                </a:solidFill>
                <a:latin typeface="BlairMdITC TT-Medium"/>
                <a:cs typeface="BlairMdITC TT-Medium"/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29922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6F2791-A2D7-874F-AAAA-C8ABEF94A5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7796" b="23216"/>
          <a:stretch/>
        </p:blipFill>
        <p:spPr>
          <a:xfrm>
            <a:off x="0" y="0"/>
            <a:ext cx="12192000" cy="63081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968E62-441C-C348-BCEB-E356B08ED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328"/>
            <a:ext cx="10515600" cy="854765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Copperplate" panose="02000504000000020004" pitchFamily="2" charset="77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85D24-D61B-134F-99B5-7F8E233B8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9421"/>
            <a:ext cx="10515600" cy="472754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800" dirty="0">
                <a:latin typeface="Rockwell" panose="02060603020205020403" pitchFamily="18" charset="77"/>
              </a:rPr>
              <a:t>Introduction to HF radar</a:t>
            </a:r>
          </a:p>
          <a:p>
            <a:r>
              <a:rPr lang="en-US" sz="4800" dirty="0">
                <a:latin typeface="Rockwell" panose="02060603020205020403" pitchFamily="18" charset="77"/>
              </a:rPr>
              <a:t>Tidal Currents in Raritan Bay</a:t>
            </a:r>
          </a:p>
          <a:p>
            <a:r>
              <a:rPr lang="en-US" sz="4800" dirty="0">
                <a:latin typeface="Rockwell" panose="02060603020205020403" pitchFamily="18" charset="77"/>
              </a:rPr>
              <a:t>Long term statistics 2012-2024</a:t>
            </a:r>
          </a:p>
        </p:txBody>
      </p:sp>
    </p:spTree>
    <p:extLst>
      <p:ext uri="{BB962C8B-B14F-4D97-AF65-F5344CB8AC3E}">
        <p14:creationId xmlns:p14="http://schemas.microsoft.com/office/powerpoint/2010/main" val="2155829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antennas on grass&#10;&#10;Description automatically generated with medium confidence">
            <a:extLst>
              <a:ext uri="{FF2B5EF4-FFF2-40B4-BE49-F238E27FC236}">
                <a16:creationId xmlns:a16="http://schemas.microsoft.com/office/drawing/2014/main" id="{3AA5BBB7-A942-1314-D0A0-38A0C4EBFD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19" b="14992"/>
          <a:stretch/>
        </p:blipFill>
        <p:spPr>
          <a:xfrm>
            <a:off x="0" y="0"/>
            <a:ext cx="12192000" cy="62991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7E9751C-EF5C-264B-A62C-50420CCEC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19"/>
            <a:ext cx="10515600" cy="1325563"/>
          </a:xfrm>
        </p:spPr>
        <p:txBody>
          <a:bodyPr/>
          <a:lstStyle/>
          <a:p>
            <a:r>
              <a:rPr lang="en-US" dirty="0"/>
              <a:t>High Frequency Radar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CA15A-DEB2-B347-B9E3-6FA3640FAA04}"/>
              </a:ext>
            </a:extLst>
          </p:cNvPr>
          <p:cNvSpPr txBox="1"/>
          <p:nvPr/>
        </p:nvSpPr>
        <p:spPr>
          <a:xfrm>
            <a:off x="311301" y="1322844"/>
            <a:ext cx="3006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pperplate Light" panose="02000604030000020004" pitchFamily="2" charset="77"/>
              </a:rPr>
              <a:t>CODAR Tx/Rx Antenna</a:t>
            </a:r>
          </a:p>
          <a:p>
            <a:r>
              <a:rPr lang="en-US" dirty="0">
                <a:latin typeface="Copperplate Light" panose="02000604030000020004" pitchFamily="2" charset="77"/>
              </a:rPr>
              <a:t>GREAT KILLS PARK, NY</a:t>
            </a:r>
          </a:p>
        </p:txBody>
      </p:sp>
    </p:spTree>
    <p:extLst>
      <p:ext uri="{BB962C8B-B14F-4D97-AF65-F5344CB8AC3E}">
        <p14:creationId xmlns:p14="http://schemas.microsoft.com/office/powerpoint/2010/main" val="1269399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7FE29-D5DF-C108-6D9F-E822AE2BD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770" y="18718"/>
            <a:ext cx="9698993" cy="854765"/>
          </a:xfrm>
        </p:spPr>
        <p:txBody>
          <a:bodyPr/>
          <a:lstStyle/>
          <a:p>
            <a:pPr algn="ctr"/>
            <a:r>
              <a:rPr lang="en-US" dirty="0"/>
              <a:t>Mid Atlantic Surface Current 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A2D582-5EDF-95A1-9298-E2BD1B1B3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44" b="16881"/>
          <a:stretch/>
        </p:blipFill>
        <p:spPr>
          <a:xfrm>
            <a:off x="2064409" y="854765"/>
            <a:ext cx="9953420" cy="5397390"/>
          </a:xfrm>
          <a:prstGeom prst="rect">
            <a:avLst/>
          </a:prstGeom>
        </p:spPr>
      </p:pic>
      <p:pic>
        <p:nvPicPr>
          <p:cNvPr id="5" name="Picture 4" descr="A red letter with white outline&#10;&#10;Description automatically generated">
            <a:extLst>
              <a:ext uri="{FF2B5EF4-FFF2-40B4-BE49-F238E27FC236}">
                <a16:creationId xmlns:a16="http://schemas.microsoft.com/office/drawing/2014/main" id="{9C9A5DEB-B759-8043-13D1-BB442F94E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275" y="3158985"/>
            <a:ext cx="1022311" cy="914400"/>
          </a:xfrm>
          <a:prstGeom prst="rect">
            <a:avLst/>
          </a:prstGeom>
        </p:spPr>
      </p:pic>
      <p:pic>
        <p:nvPicPr>
          <p:cNvPr id="7" name="Picture 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C6C7043-C043-DA54-2351-5BB9BA84A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" y="1107786"/>
            <a:ext cx="2346960" cy="640080"/>
          </a:xfrm>
          <a:prstGeom prst="rect">
            <a:avLst/>
          </a:prstGeom>
        </p:spPr>
      </p:pic>
      <p:pic>
        <p:nvPicPr>
          <p:cNvPr id="9" name="Picture 8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A6046070-611E-4BD0-A66C-F8676DF08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" y="5296453"/>
            <a:ext cx="2286001" cy="914400"/>
          </a:xfrm>
          <a:prstGeom prst="rect">
            <a:avLst/>
          </a:prstGeom>
        </p:spPr>
      </p:pic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58F2BCD5-F7A5-20E6-5637-E7B90F1D9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173" y="4305854"/>
            <a:ext cx="1582615" cy="914400"/>
          </a:xfrm>
          <a:prstGeom prst="rect">
            <a:avLst/>
          </a:prstGeom>
        </p:spPr>
      </p:pic>
      <p:pic>
        <p:nvPicPr>
          <p:cNvPr id="13" name="Picture 12" descr="A logo of a leaf and acorn&#10;&#10;Description automatically generated">
            <a:extLst>
              <a:ext uri="{FF2B5EF4-FFF2-40B4-BE49-F238E27FC236}">
                <a16:creationId xmlns:a16="http://schemas.microsoft.com/office/drawing/2014/main" id="{53676D99-EDF2-646D-13EB-60BBF3D142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9633" y="1931431"/>
            <a:ext cx="914400" cy="914400"/>
          </a:xfrm>
          <a:prstGeom prst="rect">
            <a:avLst/>
          </a:prstGeom>
        </p:spPr>
      </p:pic>
      <p:pic>
        <p:nvPicPr>
          <p:cNvPr id="17" name="Picture 16" descr="A blue and yellow logo&#10;&#10;Description automatically generated">
            <a:extLst>
              <a:ext uri="{FF2B5EF4-FFF2-40B4-BE49-F238E27FC236}">
                <a16:creationId xmlns:a16="http://schemas.microsoft.com/office/drawing/2014/main" id="{56D7E705-E37F-1C26-1E2E-425FD3BB6F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233" y="123493"/>
            <a:ext cx="984494" cy="914400"/>
          </a:xfrm>
          <a:prstGeom prst="rect">
            <a:avLst/>
          </a:prstGeom>
        </p:spPr>
      </p:pic>
      <p:pic>
        <p:nvPicPr>
          <p:cNvPr id="19" name="Picture 18" descr="A blue and white building with a clock on top&#10;&#10;Description automatically generated">
            <a:extLst>
              <a:ext uri="{FF2B5EF4-FFF2-40B4-BE49-F238E27FC236}">
                <a16:creationId xmlns:a16="http://schemas.microsoft.com/office/drawing/2014/main" id="{0D65427D-67FF-B6A6-D6C9-FDB8B0748C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09" y="1887652"/>
            <a:ext cx="1004341" cy="914400"/>
          </a:xfrm>
          <a:prstGeom prst="rect">
            <a:avLst/>
          </a:prstGeom>
        </p:spPr>
      </p:pic>
      <p:pic>
        <p:nvPicPr>
          <p:cNvPr id="21" name="Picture 20" descr="A logo of a university of delaware&#10;&#10;Description automatically generated">
            <a:extLst>
              <a:ext uri="{FF2B5EF4-FFF2-40B4-BE49-F238E27FC236}">
                <a16:creationId xmlns:a16="http://schemas.microsoft.com/office/drawing/2014/main" id="{5D06D91A-3809-1754-3877-6E22064C11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0" y="3188081"/>
            <a:ext cx="90742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4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D728A-C3AC-8A54-9464-B08A76E36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Rockwell" panose="02060603020205020403" pitchFamily="18" charset="77"/>
              </a:rPr>
              <a:t>Surface Currents from SeaSonde HF Radar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9C3AC3-153C-1CCC-0D09-CDF4756074A1}"/>
              </a:ext>
            </a:extLst>
          </p:cNvPr>
          <p:cNvSpPr txBox="1"/>
          <p:nvPr/>
        </p:nvSpPr>
        <p:spPr>
          <a:xfrm>
            <a:off x="1037844" y="1060704"/>
            <a:ext cx="378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ckwell" panose="02060603020205020403" pitchFamily="18" charset="77"/>
              </a:rPr>
              <a:t>Radial Map of Currents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541CC-B205-E319-4EDA-A95245CE7A9A}"/>
              </a:ext>
            </a:extLst>
          </p:cNvPr>
          <p:cNvSpPr txBox="1"/>
          <p:nvPr/>
        </p:nvSpPr>
        <p:spPr>
          <a:xfrm>
            <a:off x="7102796" y="1060704"/>
            <a:ext cx="320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ckwell" panose="02060603020205020403" pitchFamily="18" charset="77"/>
              </a:rPr>
              <a:t>Total Map of Currents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78B0A-4688-86F5-2063-F5BBF81AC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65" y="1600763"/>
            <a:ext cx="5029200" cy="3718271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F86D33-76D2-C71C-F5BF-2E872CD2E4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978" b="9736"/>
          <a:stretch/>
        </p:blipFill>
        <p:spPr>
          <a:xfrm>
            <a:off x="5484221" y="1448218"/>
            <a:ext cx="6446547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24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237B20-95BC-1503-7981-85EB11DBC8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325880"/>
            <a:ext cx="5300868" cy="3721608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0C5A6F-C6B9-1899-B016-0E68D65419CF}"/>
              </a:ext>
            </a:extLst>
          </p:cNvPr>
          <p:cNvSpPr txBox="1"/>
          <p:nvPr/>
        </p:nvSpPr>
        <p:spPr>
          <a:xfrm>
            <a:off x="7861343" y="4379810"/>
            <a:ext cx="1921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JAN/FEB 2025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E25CC4-896C-8BC8-AEC4-C5965245D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Surface Waves from SeaSonde HF Radar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ABD451-003A-0A08-8B0C-54E54F40595C}"/>
              </a:ext>
            </a:extLst>
          </p:cNvPr>
          <p:cNvSpPr/>
          <p:nvPr/>
        </p:nvSpPr>
        <p:spPr>
          <a:xfrm>
            <a:off x="1478604" y="1945532"/>
            <a:ext cx="564205" cy="2714017"/>
          </a:xfrm>
          <a:prstGeom prst="rect">
            <a:avLst/>
          </a:prstGeom>
          <a:solidFill>
            <a:schemeClr val="accent2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1F0630-CF48-F2FD-F210-0F9564FCA49B}"/>
              </a:ext>
            </a:extLst>
          </p:cNvPr>
          <p:cNvSpPr/>
          <p:nvPr/>
        </p:nvSpPr>
        <p:spPr>
          <a:xfrm>
            <a:off x="3521412" y="1945531"/>
            <a:ext cx="564205" cy="2714017"/>
          </a:xfrm>
          <a:prstGeom prst="rect">
            <a:avLst/>
          </a:prstGeom>
          <a:solidFill>
            <a:schemeClr val="accent2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B9A415-61D3-B1F1-5F45-691B26D3B82F}"/>
              </a:ext>
            </a:extLst>
          </p:cNvPr>
          <p:cNvSpPr/>
          <p:nvPr/>
        </p:nvSpPr>
        <p:spPr>
          <a:xfrm>
            <a:off x="4085618" y="3054485"/>
            <a:ext cx="398834" cy="1605063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BEFDCF-6DB4-274C-35A7-4D7E98B9E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868" y="1490591"/>
            <a:ext cx="6891131" cy="27731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7A0B71-022B-C686-4F33-14C76CC05996}"/>
              </a:ext>
            </a:extLst>
          </p:cNvPr>
          <p:cNvSpPr txBox="1"/>
          <p:nvPr/>
        </p:nvSpPr>
        <p:spPr>
          <a:xfrm>
            <a:off x="9145396" y="1289383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SILD</a:t>
            </a:r>
          </a:p>
        </p:txBody>
      </p:sp>
    </p:spTree>
    <p:extLst>
      <p:ext uri="{BB962C8B-B14F-4D97-AF65-F5344CB8AC3E}">
        <p14:creationId xmlns:p14="http://schemas.microsoft.com/office/powerpoint/2010/main" val="40948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CDEBA9DA-20A8-018B-80CE-542280BD4F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2000"/>
          </a:blip>
          <a:srcRect r="5186"/>
          <a:stretch/>
        </p:blipFill>
        <p:spPr>
          <a:xfrm>
            <a:off x="4180389" y="0"/>
            <a:ext cx="7978956" cy="630781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8C81D1F-82AF-9F9C-52FE-3AAB43C37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Area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FA1C98A-3418-6E2E-8225-C0549C9E07B5}"/>
              </a:ext>
            </a:extLst>
          </p:cNvPr>
          <p:cNvSpPr/>
          <p:nvPr/>
        </p:nvSpPr>
        <p:spPr>
          <a:xfrm>
            <a:off x="7859488" y="3429000"/>
            <a:ext cx="174171" cy="174171"/>
          </a:xfrm>
          <a:prstGeom prst="ellipse">
            <a:avLst/>
          </a:prstGeom>
          <a:solidFill>
            <a:srgbClr val="16FD1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7FFAE6-C1FC-4073-91C3-41456256196C}"/>
              </a:ext>
            </a:extLst>
          </p:cNvPr>
          <p:cNvSpPr/>
          <p:nvPr/>
        </p:nvSpPr>
        <p:spPr>
          <a:xfrm>
            <a:off x="7249888" y="4103914"/>
            <a:ext cx="174171" cy="174171"/>
          </a:xfrm>
          <a:prstGeom prst="ellipse">
            <a:avLst/>
          </a:prstGeom>
          <a:solidFill>
            <a:srgbClr val="16FD1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FA3E04B-9898-EDD1-BC0D-B9CBE8DEB4DF}"/>
              </a:ext>
            </a:extLst>
          </p:cNvPr>
          <p:cNvSpPr/>
          <p:nvPr/>
        </p:nvSpPr>
        <p:spPr>
          <a:xfrm>
            <a:off x="7837717" y="4191000"/>
            <a:ext cx="174171" cy="174171"/>
          </a:xfrm>
          <a:prstGeom prst="ellipse">
            <a:avLst/>
          </a:prstGeom>
          <a:solidFill>
            <a:srgbClr val="16FD1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6A271F8B-309E-13C6-38DE-1B293287C308}"/>
              </a:ext>
            </a:extLst>
          </p:cNvPr>
          <p:cNvSpPr/>
          <p:nvPr/>
        </p:nvSpPr>
        <p:spPr>
          <a:xfrm>
            <a:off x="8425545" y="2375925"/>
            <a:ext cx="195943" cy="206829"/>
          </a:xfrm>
          <a:prstGeom prst="triangle">
            <a:avLst/>
          </a:prstGeom>
          <a:solidFill>
            <a:srgbClr val="F9040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4EB43FE-4561-4E4F-92EF-CA59AF397175}"/>
              </a:ext>
            </a:extLst>
          </p:cNvPr>
          <p:cNvGrpSpPr/>
          <p:nvPr/>
        </p:nvGrpSpPr>
        <p:grpSpPr>
          <a:xfrm>
            <a:off x="331594" y="3372338"/>
            <a:ext cx="3407700" cy="461665"/>
            <a:chOff x="587831" y="4787502"/>
            <a:chExt cx="3407700" cy="461665"/>
          </a:xfrm>
        </p:grpSpPr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6CA383B6-FCB1-30CF-1F73-C5AAD8416F95}"/>
                </a:ext>
              </a:extLst>
            </p:cNvPr>
            <p:cNvSpPr/>
            <p:nvPr/>
          </p:nvSpPr>
          <p:spPr>
            <a:xfrm>
              <a:off x="587831" y="4868754"/>
              <a:ext cx="195943" cy="206829"/>
            </a:xfrm>
            <a:prstGeom prst="triangle">
              <a:avLst/>
            </a:prstGeom>
            <a:solidFill>
              <a:srgbClr val="F9040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82E74A7-3A14-D07A-9C8A-6D3FC020CC16}"/>
                </a:ext>
              </a:extLst>
            </p:cNvPr>
            <p:cNvSpPr txBox="1"/>
            <p:nvPr/>
          </p:nvSpPr>
          <p:spPr>
            <a:xfrm>
              <a:off x="1034143" y="4787502"/>
              <a:ext cx="29613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Water Level at Battery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8C627B3-F55D-4F5C-EF41-8EB24C9C2F31}"/>
              </a:ext>
            </a:extLst>
          </p:cNvPr>
          <p:cNvSpPr txBox="1"/>
          <p:nvPr/>
        </p:nvSpPr>
        <p:spPr>
          <a:xfrm>
            <a:off x="8033659" y="3331419"/>
            <a:ext cx="139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Staten Island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2BF82D-5381-107A-0068-80F0014EDB3D}"/>
              </a:ext>
            </a:extLst>
          </p:cNvPr>
          <p:cNvSpPr txBox="1"/>
          <p:nvPr/>
        </p:nvSpPr>
        <p:spPr>
          <a:xfrm>
            <a:off x="6080920" y="3995448"/>
            <a:ext cx="1166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Old Bridge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9CEE12-2E41-DDE4-A3DD-71537ACF153D}"/>
              </a:ext>
            </a:extLst>
          </p:cNvPr>
          <p:cNvSpPr txBox="1"/>
          <p:nvPr/>
        </p:nvSpPr>
        <p:spPr>
          <a:xfrm>
            <a:off x="8105483" y="4103914"/>
            <a:ext cx="1698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Port Monmouth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FEF62F-9A15-3F84-9EA4-8CAA523D3297}"/>
              </a:ext>
            </a:extLst>
          </p:cNvPr>
          <p:cNvGrpSpPr/>
          <p:nvPr/>
        </p:nvGrpSpPr>
        <p:grpSpPr>
          <a:xfrm>
            <a:off x="526008" y="1516500"/>
            <a:ext cx="3664465" cy="1520077"/>
            <a:chOff x="526008" y="1516500"/>
            <a:chExt cx="3664465" cy="152007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FEEAA5-79FF-98CB-E2E3-5094671F0E45}"/>
                </a:ext>
              </a:extLst>
            </p:cNvPr>
            <p:cNvSpPr txBox="1"/>
            <p:nvPr/>
          </p:nvSpPr>
          <p:spPr>
            <a:xfrm>
              <a:off x="526008" y="1516500"/>
              <a:ext cx="36644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Staten Island 	-  2006 January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B32C71-457C-3091-5FDD-2AABCC8AE5F1}"/>
                </a:ext>
              </a:extLst>
            </p:cNvPr>
            <p:cNvSpPr txBox="1"/>
            <p:nvPr/>
          </p:nvSpPr>
          <p:spPr>
            <a:xfrm>
              <a:off x="526008" y="2636467"/>
              <a:ext cx="35949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Old Bridge	- 2015 October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38C10E-4D01-8DBE-AD26-D418347A0EEE}"/>
                </a:ext>
              </a:extLst>
            </p:cNvPr>
            <p:cNvSpPr txBox="1"/>
            <p:nvPr/>
          </p:nvSpPr>
          <p:spPr>
            <a:xfrm>
              <a:off x="526008" y="2076484"/>
              <a:ext cx="34173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Port Monmouth	- 2012 March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7F9C0180-7B46-FF01-7EAD-8FF2F49A6C44}"/>
              </a:ext>
            </a:extLst>
          </p:cNvPr>
          <p:cNvSpPr/>
          <p:nvPr/>
        </p:nvSpPr>
        <p:spPr>
          <a:xfrm>
            <a:off x="331594" y="1614080"/>
            <a:ext cx="174171" cy="174171"/>
          </a:xfrm>
          <a:prstGeom prst="ellipse">
            <a:avLst/>
          </a:prstGeom>
          <a:solidFill>
            <a:srgbClr val="16FD1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74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F89F9E-6409-34FE-1ABC-07C7F9C38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Tidal Currents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2E3F2B-F786-114C-B332-6F2F5C6A07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86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2E784E-D3BB-F969-C6D1-FD8BB4342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78" y="14036"/>
            <a:ext cx="4324048" cy="6226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D1E7B0-2BEB-6882-7ABB-EBA27074D6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4820"/>
          <a:stretch/>
        </p:blipFill>
        <p:spPr>
          <a:xfrm>
            <a:off x="5421085" y="14036"/>
            <a:ext cx="5421085" cy="62140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6677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15873</TotalTime>
  <Words>173</Words>
  <Application>Microsoft Office PowerPoint</Application>
  <PresentationFormat>Widescreen</PresentationFormat>
  <Paragraphs>47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ＭＳ Ｐゴシック</vt:lpstr>
      <vt:lpstr>Arial</vt:lpstr>
      <vt:lpstr>Avenir Book</vt:lpstr>
      <vt:lpstr>BlairMdITC TT-Medium</vt:lpstr>
      <vt:lpstr>Calibri</vt:lpstr>
      <vt:lpstr>Calibri Light</vt:lpstr>
      <vt:lpstr>Copperplate</vt:lpstr>
      <vt:lpstr>Copperplate Light</vt:lpstr>
      <vt:lpstr>Rockwell</vt:lpstr>
      <vt:lpstr>Office Theme</vt:lpstr>
      <vt:lpstr>Impact of Surface Current Measurements on NY Harbor Water Levels</vt:lpstr>
      <vt:lpstr>Outline</vt:lpstr>
      <vt:lpstr>High Frequency Radar</vt:lpstr>
      <vt:lpstr>Mid Atlantic Surface Current Network</vt:lpstr>
      <vt:lpstr>Surface Currents from SeaSonde HF Radar</vt:lpstr>
      <vt:lpstr>Surface Waves from SeaSonde HF Radar</vt:lpstr>
      <vt:lpstr>Study Area</vt:lpstr>
      <vt:lpstr>Tidal Currents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Statistics 2012 - 2024</vt:lpstr>
      <vt:lpstr>Water Level</vt:lpstr>
      <vt:lpstr>Water Level</vt:lpstr>
      <vt:lpstr>Water Level</vt:lpstr>
      <vt:lpstr>Conclusions</vt:lpstr>
      <vt:lpstr>Impact of Surface Current Measurements on NY Harbor Water Levels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Hugh Roarty</dc:creator>
  <cp:lastModifiedBy>NJSEAUser</cp:lastModifiedBy>
  <cp:revision>76</cp:revision>
  <cp:lastPrinted>2022-10-03T16:00:39Z</cp:lastPrinted>
  <dcterms:created xsi:type="dcterms:W3CDTF">2021-04-12T20:17:43Z</dcterms:created>
  <dcterms:modified xsi:type="dcterms:W3CDTF">2025-03-19T16:40:03Z</dcterms:modified>
</cp:coreProperties>
</file>