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4"/>
  </p:sldMasterIdLst>
  <p:notesMasterIdLst>
    <p:notesMasterId r:id="rId19"/>
  </p:notesMasterIdLst>
  <p:sldIdLst>
    <p:sldId id="326" r:id="rId5"/>
    <p:sldId id="332" r:id="rId6"/>
    <p:sldId id="318" r:id="rId7"/>
    <p:sldId id="281" r:id="rId8"/>
    <p:sldId id="327" r:id="rId9"/>
    <p:sldId id="312" r:id="rId10"/>
    <p:sldId id="331" r:id="rId11"/>
    <p:sldId id="320" r:id="rId12"/>
    <p:sldId id="259" r:id="rId13"/>
    <p:sldId id="329" r:id="rId14"/>
    <p:sldId id="274" r:id="rId15"/>
    <p:sldId id="279" r:id="rId16"/>
    <p:sldId id="328" r:id="rId17"/>
    <p:sldId id="294" r:id="rId18"/>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Lodge" initials="" lastIdx="7" clrIdx="0"/>
  <p:cmAuthor id="1" name="Jonathan Kramer" initials="" lastIdx="4" clrIdx="1"/>
  <p:cmAuthor id="2" name="Isabelle Stinnette"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7D38A-4367-4396-AB9D-E046D5FC1D67}" v="1" dt="2025-03-17T14:33:00.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22" autoAdjust="0"/>
    <p:restoredTop sz="86445" autoAdjust="0"/>
  </p:normalViewPr>
  <p:slideViewPr>
    <p:cSldViewPr snapToGrid="0">
      <p:cViewPr varScale="1">
        <p:scale>
          <a:sx n="128" d="100"/>
          <a:sy n="128" d="100"/>
        </p:scale>
        <p:origin x="126" y="31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1800" dirty="0"/>
              <a:t>Barrier Severity</a:t>
            </a:r>
            <a:r>
              <a:rPr lang="en-US" sz="1800" baseline="0" dirty="0"/>
              <a:t> for Fish</a:t>
            </a:r>
            <a:endParaRPr lang="en-US" sz="1800" dirty="0"/>
          </a:p>
        </c:rich>
      </c:tx>
      <c:layout>
        <c:manualLayout>
          <c:xMode val="edge"/>
          <c:yMode val="edge"/>
          <c:x val="0.17305674167492252"/>
          <c:y val="3.686898157421841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'[2024 analysis.xlsx]NAACC summary'!$B$2</c:f>
              <c:strCache>
                <c:ptCount val="1"/>
                <c:pt idx="0">
                  <c:v>Barrier Severity</c:v>
                </c:pt>
              </c:strCache>
            </c:strRef>
          </c:tx>
          <c:dPt>
            <c:idx val="0"/>
            <c:bubble3D val="0"/>
            <c:spPr>
              <a:solidFill>
                <a:srgbClr val="C00000"/>
              </a:solidFill>
              <a:ln w="19050">
                <a:noFill/>
              </a:ln>
              <a:effectLst/>
            </c:spPr>
            <c:extLst>
              <c:ext xmlns:c16="http://schemas.microsoft.com/office/drawing/2014/chart" uri="{C3380CC4-5D6E-409C-BE32-E72D297353CC}">
                <c16:uniqueId val="{00000001-8213-48EC-AF01-EEF0076DB98E}"/>
              </c:ext>
            </c:extLst>
          </c:dPt>
          <c:dPt>
            <c:idx val="1"/>
            <c:bubble3D val="0"/>
            <c:spPr>
              <a:solidFill>
                <a:srgbClr val="FFC000"/>
              </a:solidFill>
              <a:ln w="19050">
                <a:noFill/>
              </a:ln>
              <a:effectLst/>
            </c:spPr>
            <c:extLst>
              <c:ext xmlns:c16="http://schemas.microsoft.com/office/drawing/2014/chart" uri="{C3380CC4-5D6E-409C-BE32-E72D297353CC}">
                <c16:uniqueId val="{00000003-8213-48EC-AF01-EEF0076DB98E}"/>
              </c:ext>
            </c:extLst>
          </c:dPt>
          <c:dPt>
            <c:idx val="2"/>
            <c:bubble3D val="0"/>
            <c:spPr>
              <a:solidFill>
                <a:srgbClr val="FFFF00"/>
              </a:solidFill>
              <a:ln w="19050">
                <a:noFill/>
              </a:ln>
              <a:effectLst/>
            </c:spPr>
            <c:extLst>
              <c:ext xmlns:c16="http://schemas.microsoft.com/office/drawing/2014/chart" uri="{C3380CC4-5D6E-409C-BE32-E72D297353CC}">
                <c16:uniqueId val="{00000005-8213-48EC-AF01-EEF0076DB98E}"/>
              </c:ext>
            </c:extLst>
          </c:dPt>
          <c:dPt>
            <c:idx val="3"/>
            <c:bubble3D val="0"/>
            <c:spPr>
              <a:solidFill>
                <a:srgbClr val="92D050"/>
              </a:solidFill>
              <a:ln w="19050">
                <a:noFill/>
              </a:ln>
              <a:effectLst/>
            </c:spPr>
            <c:extLst>
              <c:ext xmlns:c16="http://schemas.microsoft.com/office/drawing/2014/chart" uri="{C3380CC4-5D6E-409C-BE32-E72D297353CC}">
                <c16:uniqueId val="{00000007-8213-48EC-AF01-EEF0076DB98E}"/>
              </c:ext>
            </c:extLst>
          </c:dPt>
          <c:dPt>
            <c:idx val="4"/>
            <c:bubble3D val="0"/>
            <c:spPr>
              <a:solidFill>
                <a:srgbClr val="004B96"/>
              </a:solidFill>
              <a:ln w="19050">
                <a:noFill/>
              </a:ln>
              <a:effectLst/>
            </c:spPr>
            <c:extLst>
              <c:ext xmlns:c16="http://schemas.microsoft.com/office/drawing/2014/chart" uri="{C3380CC4-5D6E-409C-BE32-E72D297353CC}">
                <c16:uniqueId val="{00000009-8213-48EC-AF01-EEF0076DB98E}"/>
              </c:ext>
            </c:extLst>
          </c:dPt>
          <c:dLbls>
            <c:dLbl>
              <c:idx val="4"/>
              <c:layout>
                <c:manualLayout>
                  <c:x val="0.15597905284306918"/>
                  <c:y val="-2.33680139454079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13-48EC-AF01-EEF0076DB98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'[2024 analysis.xlsx]NAACC summary'!$A$3:$A$7</c:f>
              <c:strCache>
                <c:ptCount val="5"/>
                <c:pt idx="0">
                  <c:v>Severe</c:v>
                </c:pt>
                <c:pt idx="1">
                  <c:v>Significant</c:v>
                </c:pt>
                <c:pt idx="2">
                  <c:v>Moderate</c:v>
                </c:pt>
                <c:pt idx="3">
                  <c:v>Minor</c:v>
                </c:pt>
                <c:pt idx="4">
                  <c:v>Insignificant</c:v>
                </c:pt>
              </c:strCache>
            </c:strRef>
          </c:cat>
          <c:val>
            <c:numRef>
              <c:f>'[2024 analysis.xlsx]NAACC summary'!$B$3:$B$7</c:f>
              <c:numCache>
                <c:formatCode>General</c:formatCode>
                <c:ptCount val="5"/>
                <c:pt idx="0">
                  <c:v>104</c:v>
                </c:pt>
                <c:pt idx="1">
                  <c:v>11</c:v>
                </c:pt>
                <c:pt idx="2">
                  <c:v>33</c:v>
                </c:pt>
                <c:pt idx="3">
                  <c:v>85</c:v>
                </c:pt>
                <c:pt idx="4">
                  <c:v>243</c:v>
                </c:pt>
              </c:numCache>
            </c:numRef>
          </c:val>
          <c:extLst>
            <c:ext xmlns:c16="http://schemas.microsoft.com/office/drawing/2014/chart" uri="{C3380CC4-5D6E-409C-BE32-E72D297353CC}">
              <c16:uniqueId val="{0000000A-8213-48EC-AF01-EEF0076DB98E}"/>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3767420698735917E-2"/>
          <c:y val="0.41637897853551364"/>
          <c:w val="0.44926288135783243"/>
          <c:h val="0.464701808107319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'[RAEDataCombined.xlsx]Hydro model'!$B$2</c:f>
              <c:strCache>
                <c:ptCount val="1"/>
                <c:pt idx="0">
                  <c:v>Count of Current Max Return Period (yr)</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27E6-4CFD-998D-C5BDC704BDE3}"/>
              </c:ext>
            </c:extLst>
          </c:dPt>
          <c:dPt>
            <c:idx val="1"/>
            <c:invertIfNegative val="0"/>
            <c:bubble3D val="0"/>
            <c:spPr>
              <a:solidFill>
                <a:srgbClr val="FFC000"/>
              </a:solidFill>
              <a:ln>
                <a:noFill/>
              </a:ln>
              <a:effectLst/>
            </c:spPr>
            <c:extLst>
              <c:ext xmlns:c16="http://schemas.microsoft.com/office/drawing/2014/chart" uri="{C3380CC4-5D6E-409C-BE32-E72D297353CC}">
                <c16:uniqueId val="{00000003-27E6-4CFD-998D-C5BDC704BDE3}"/>
              </c:ext>
            </c:extLst>
          </c:dPt>
          <c:dPt>
            <c:idx val="2"/>
            <c:invertIfNegative val="0"/>
            <c:bubble3D val="0"/>
            <c:spPr>
              <a:solidFill>
                <a:srgbClr val="FFC000"/>
              </a:solidFill>
              <a:ln>
                <a:noFill/>
              </a:ln>
              <a:effectLst/>
            </c:spPr>
            <c:extLst>
              <c:ext xmlns:c16="http://schemas.microsoft.com/office/drawing/2014/chart" uri="{C3380CC4-5D6E-409C-BE32-E72D297353CC}">
                <c16:uniqueId val="{00000005-27E6-4CFD-998D-C5BDC704BDE3}"/>
              </c:ext>
            </c:extLst>
          </c:dPt>
          <c:dPt>
            <c:idx val="3"/>
            <c:invertIfNegative val="0"/>
            <c:bubble3D val="0"/>
            <c:spPr>
              <a:solidFill>
                <a:srgbClr val="FFC000"/>
              </a:solidFill>
              <a:ln>
                <a:noFill/>
              </a:ln>
              <a:effectLst/>
            </c:spPr>
            <c:extLst>
              <c:ext xmlns:c16="http://schemas.microsoft.com/office/drawing/2014/chart" uri="{C3380CC4-5D6E-409C-BE32-E72D297353CC}">
                <c16:uniqueId val="{00000007-27E6-4CFD-998D-C5BDC704BDE3}"/>
              </c:ext>
            </c:extLst>
          </c:dPt>
          <c:dPt>
            <c:idx val="4"/>
            <c:invertIfNegative val="0"/>
            <c:bubble3D val="0"/>
            <c:spPr>
              <a:solidFill>
                <a:srgbClr val="FFC000"/>
              </a:solidFill>
              <a:ln>
                <a:noFill/>
              </a:ln>
              <a:effectLst/>
            </c:spPr>
            <c:extLst>
              <c:ext xmlns:c16="http://schemas.microsoft.com/office/drawing/2014/chart" uri="{C3380CC4-5D6E-409C-BE32-E72D297353CC}">
                <c16:uniqueId val="{00000009-27E6-4CFD-998D-C5BDC704BDE3}"/>
              </c:ext>
            </c:extLst>
          </c:dPt>
          <c:dPt>
            <c:idx val="5"/>
            <c:invertIfNegative val="0"/>
            <c:bubble3D val="0"/>
            <c:spPr>
              <a:solidFill>
                <a:srgbClr val="FFC000"/>
              </a:solidFill>
              <a:ln>
                <a:noFill/>
              </a:ln>
              <a:effectLst/>
            </c:spPr>
            <c:extLst>
              <c:ext xmlns:c16="http://schemas.microsoft.com/office/drawing/2014/chart" uri="{C3380CC4-5D6E-409C-BE32-E72D297353CC}">
                <c16:uniqueId val="{0000000B-27E6-4CFD-998D-C5BDC704BDE3}"/>
              </c:ext>
            </c:extLst>
          </c:dPt>
          <c:cat>
            <c:numRef>
              <c:f>'[RAEDataCombined.xlsx]Hydro model'!$A$3:$A$12</c:f>
              <c:numCache>
                <c:formatCode>General</c:formatCode>
                <c:ptCount val="10"/>
                <c:pt idx="0">
                  <c:v>0</c:v>
                </c:pt>
                <c:pt idx="1">
                  <c:v>1</c:v>
                </c:pt>
                <c:pt idx="2">
                  <c:v>2</c:v>
                </c:pt>
                <c:pt idx="3">
                  <c:v>5</c:v>
                </c:pt>
                <c:pt idx="4">
                  <c:v>10</c:v>
                </c:pt>
                <c:pt idx="5">
                  <c:v>25</c:v>
                </c:pt>
                <c:pt idx="6">
                  <c:v>50</c:v>
                </c:pt>
                <c:pt idx="7">
                  <c:v>100</c:v>
                </c:pt>
                <c:pt idx="8">
                  <c:v>200</c:v>
                </c:pt>
                <c:pt idx="9">
                  <c:v>500</c:v>
                </c:pt>
              </c:numCache>
            </c:numRef>
          </c:cat>
          <c:val>
            <c:numRef>
              <c:f>'[RAEDataCombined.xlsx]Hydro model'!$B$3:$B$12</c:f>
              <c:numCache>
                <c:formatCode>General</c:formatCode>
                <c:ptCount val="10"/>
                <c:pt idx="0">
                  <c:v>2</c:v>
                </c:pt>
                <c:pt idx="1">
                  <c:v>1</c:v>
                </c:pt>
                <c:pt idx="2">
                  <c:v>12</c:v>
                </c:pt>
                <c:pt idx="3">
                  <c:v>12</c:v>
                </c:pt>
                <c:pt idx="4">
                  <c:v>15</c:v>
                </c:pt>
                <c:pt idx="5">
                  <c:v>8</c:v>
                </c:pt>
                <c:pt idx="6">
                  <c:v>10</c:v>
                </c:pt>
                <c:pt idx="7">
                  <c:v>16</c:v>
                </c:pt>
                <c:pt idx="8">
                  <c:v>18</c:v>
                </c:pt>
                <c:pt idx="9">
                  <c:v>47</c:v>
                </c:pt>
              </c:numCache>
            </c:numRef>
          </c:val>
          <c:extLst>
            <c:ext xmlns:c16="http://schemas.microsoft.com/office/drawing/2014/chart" uri="{C3380CC4-5D6E-409C-BE32-E72D297353CC}">
              <c16:uniqueId val="{0000000C-27E6-4CFD-998D-C5BDC704BDE3}"/>
            </c:ext>
          </c:extLst>
        </c:ser>
        <c:dLbls>
          <c:showLegendKey val="0"/>
          <c:showVal val="0"/>
          <c:showCatName val="0"/>
          <c:showSerName val="0"/>
          <c:showPercent val="0"/>
          <c:showBubbleSize val="0"/>
        </c:dLbls>
        <c:gapWidth val="219"/>
        <c:overlap val="-27"/>
        <c:axId val="119301712"/>
        <c:axId val="119302128"/>
      </c:barChart>
      <c:catAx>
        <c:axId val="1193017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Maximum Return Period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302128"/>
        <c:crosses val="autoZero"/>
        <c:auto val="1"/>
        <c:lblAlgn val="ctr"/>
        <c:lblOffset val="100"/>
        <c:noMultiLvlLbl val="0"/>
      </c:catAx>
      <c:valAx>
        <c:axId val="11930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 of crossings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30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C768D-748D-4784-937C-2B160071EDF2}" type="doc">
      <dgm:prSet loTypeId="urn:microsoft.com/office/officeart/2005/8/layout/venn1" loCatId="relationship" qsTypeId="urn:microsoft.com/office/officeart/2005/8/quickstyle/simple1" qsCatId="simple" csTypeId="urn:microsoft.com/office/officeart/2005/8/colors/accent1_2" csCatId="accent1" phldr="1"/>
      <dgm:spPr/>
    </dgm:pt>
    <dgm:pt modelId="{CCD3B794-84C3-4E62-BEE7-4A51A6A8F62B}">
      <dgm:prSet phldrT="[Text]"/>
      <dgm:spPr/>
      <dgm:t>
        <a:bodyPr/>
        <a:lstStyle/>
        <a:p>
          <a:r>
            <a:rPr lang="en-US" dirty="0"/>
            <a:t>Aquatic Connectivity</a:t>
          </a:r>
        </a:p>
      </dgm:t>
    </dgm:pt>
    <dgm:pt modelId="{D7C122B4-7F21-4759-8E46-0F219A1411C2}" type="parTrans" cxnId="{36BB17DA-D6AC-45CC-9681-BC6E2453FA16}">
      <dgm:prSet/>
      <dgm:spPr/>
      <dgm:t>
        <a:bodyPr/>
        <a:lstStyle/>
        <a:p>
          <a:endParaRPr lang="en-US"/>
        </a:p>
      </dgm:t>
    </dgm:pt>
    <dgm:pt modelId="{62677E8F-47AA-4A7D-8419-290FEB3A46A7}" type="sibTrans" cxnId="{36BB17DA-D6AC-45CC-9681-BC6E2453FA16}">
      <dgm:prSet/>
      <dgm:spPr/>
      <dgm:t>
        <a:bodyPr/>
        <a:lstStyle/>
        <a:p>
          <a:endParaRPr lang="en-US"/>
        </a:p>
      </dgm:t>
    </dgm:pt>
    <dgm:pt modelId="{35294F09-F725-486E-90D1-E8E442696F49}">
      <dgm:prSet phldrT="[Text]"/>
      <dgm:spPr/>
      <dgm:t>
        <a:bodyPr/>
        <a:lstStyle/>
        <a:p>
          <a:r>
            <a:rPr lang="en-US" dirty="0"/>
            <a:t>Hydraulic Capacity</a:t>
          </a:r>
        </a:p>
      </dgm:t>
    </dgm:pt>
    <dgm:pt modelId="{B4CAD741-9D80-45AF-A642-DFF54E60F499}" type="parTrans" cxnId="{F226E2E3-EA40-4588-A216-40252AAA60D4}">
      <dgm:prSet/>
      <dgm:spPr/>
      <dgm:t>
        <a:bodyPr/>
        <a:lstStyle/>
        <a:p>
          <a:endParaRPr lang="en-US"/>
        </a:p>
      </dgm:t>
    </dgm:pt>
    <dgm:pt modelId="{56D50B30-1E0E-4AAF-AA4E-19CA8681FE63}" type="sibTrans" cxnId="{F226E2E3-EA40-4588-A216-40252AAA60D4}">
      <dgm:prSet/>
      <dgm:spPr/>
      <dgm:t>
        <a:bodyPr/>
        <a:lstStyle/>
        <a:p>
          <a:endParaRPr lang="en-US"/>
        </a:p>
      </dgm:t>
    </dgm:pt>
    <dgm:pt modelId="{BC495DF5-4619-4D3F-B005-A48AEB3C43BB}">
      <dgm:prSet phldrT="[Text]"/>
      <dgm:spPr/>
      <dgm:t>
        <a:bodyPr/>
        <a:lstStyle/>
        <a:p>
          <a:r>
            <a:rPr lang="en-US" dirty="0"/>
            <a:t>Structure Condition</a:t>
          </a:r>
        </a:p>
      </dgm:t>
    </dgm:pt>
    <dgm:pt modelId="{ABBD2116-D7CC-4B56-8BAC-80443C79484D}" type="parTrans" cxnId="{395EB6DC-94ED-4193-AF43-C21F0B38148E}">
      <dgm:prSet/>
      <dgm:spPr/>
      <dgm:t>
        <a:bodyPr/>
        <a:lstStyle/>
        <a:p>
          <a:endParaRPr lang="en-US"/>
        </a:p>
      </dgm:t>
    </dgm:pt>
    <dgm:pt modelId="{40EC7400-215A-41F1-92F9-21F6879CF130}" type="sibTrans" cxnId="{395EB6DC-94ED-4193-AF43-C21F0B38148E}">
      <dgm:prSet/>
      <dgm:spPr/>
      <dgm:t>
        <a:bodyPr/>
        <a:lstStyle/>
        <a:p>
          <a:endParaRPr lang="en-US"/>
        </a:p>
      </dgm:t>
    </dgm:pt>
    <dgm:pt modelId="{E0B41713-D94B-4D9C-A969-B9BB63FCB96E}" type="pres">
      <dgm:prSet presAssocID="{E5CC768D-748D-4784-937C-2B160071EDF2}" presName="compositeShape" presStyleCnt="0">
        <dgm:presLayoutVars>
          <dgm:chMax val="7"/>
          <dgm:dir/>
          <dgm:resizeHandles val="exact"/>
        </dgm:presLayoutVars>
      </dgm:prSet>
      <dgm:spPr/>
    </dgm:pt>
    <dgm:pt modelId="{4CE10F13-78BD-4F94-8262-E56677396756}" type="pres">
      <dgm:prSet presAssocID="{CCD3B794-84C3-4E62-BEE7-4A51A6A8F62B}" presName="circ1" presStyleLbl="vennNode1" presStyleIdx="0" presStyleCnt="3"/>
      <dgm:spPr/>
    </dgm:pt>
    <dgm:pt modelId="{16869BA8-5E54-4AF2-9868-7A0A1BEC9CD7}" type="pres">
      <dgm:prSet presAssocID="{CCD3B794-84C3-4E62-BEE7-4A51A6A8F62B}" presName="circ1Tx" presStyleLbl="revTx" presStyleIdx="0" presStyleCnt="0">
        <dgm:presLayoutVars>
          <dgm:chMax val="0"/>
          <dgm:chPref val="0"/>
          <dgm:bulletEnabled val="1"/>
        </dgm:presLayoutVars>
      </dgm:prSet>
      <dgm:spPr/>
    </dgm:pt>
    <dgm:pt modelId="{61A79EE0-38EA-4063-B105-BF85E0CC4D64}" type="pres">
      <dgm:prSet presAssocID="{35294F09-F725-486E-90D1-E8E442696F49}" presName="circ2" presStyleLbl="vennNode1" presStyleIdx="1" presStyleCnt="3"/>
      <dgm:spPr/>
    </dgm:pt>
    <dgm:pt modelId="{0B3C36EA-AA85-4C76-A7EC-2F4093B780AC}" type="pres">
      <dgm:prSet presAssocID="{35294F09-F725-486E-90D1-E8E442696F49}" presName="circ2Tx" presStyleLbl="revTx" presStyleIdx="0" presStyleCnt="0">
        <dgm:presLayoutVars>
          <dgm:chMax val="0"/>
          <dgm:chPref val="0"/>
          <dgm:bulletEnabled val="1"/>
        </dgm:presLayoutVars>
      </dgm:prSet>
      <dgm:spPr/>
    </dgm:pt>
    <dgm:pt modelId="{45653142-2EAE-4CA7-BE24-D5D6545970AC}" type="pres">
      <dgm:prSet presAssocID="{BC495DF5-4619-4D3F-B005-A48AEB3C43BB}" presName="circ3" presStyleLbl="vennNode1" presStyleIdx="2" presStyleCnt="3"/>
      <dgm:spPr/>
    </dgm:pt>
    <dgm:pt modelId="{B6BD6270-5956-4032-8F99-9572D007A1EB}" type="pres">
      <dgm:prSet presAssocID="{BC495DF5-4619-4D3F-B005-A48AEB3C43BB}" presName="circ3Tx" presStyleLbl="revTx" presStyleIdx="0" presStyleCnt="0">
        <dgm:presLayoutVars>
          <dgm:chMax val="0"/>
          <dgm:chPref val="0"/>
          <dgm:bulletEnabled val="1"/>
        </dgm:presLayoutVars>
      </dgm:prSet>
      <dgm:spPr/>
    </dgm:pt>
  </dgm:ptLst>
  <dgm:cxnLst>
    <dgm:cxn modelId="{39434B1E-137D-48A1-987F-49EB8FACB3EA}" type="presOf" srcId="{35294F09-F725-486E-90D1-E8E442696F49}" destId="{61A79EE0-38EA-4063-B105-BF85E0CC4D64}" srcOrd="0" destOrd="0" presId="urn:microsoft.com/office/officeart/2005/8/layout/venn1"/>
    <dgm:cxn modelId="{C7CC3762-FCD9-4D35-B762-0CDB40FF4C93}" type="presOf" srcId="{E5CC768D-748D-4784-937C-2B160071EDF2}" destId="{E0B41713-D94B-4D9C-A969-B9BB63FCB96E}" srcOrd="0" destOrd="0" presId="urn:microsoft.com/office/officeart/2005/8/layout/venn1"/>
    <dgm:cxn modelId="{D9772F76-FCF7-4F6D-B774-C276A7D39BED}" type="presOf" srcId="{BC495DF5-4619-4D3F-B005-A48AEB3C43BB}" destId="{45653142-2EAE-4CA7-BE24-D5D6545970AC}" srcOrd="0" destOrd="0" presId="urn:microsoft.com/office/officeart/2005/8/layout/venn1"/>
    <dgm:cxn modelId="{BF6DBF88-96A0-4721-BD44-4CE03A727C92}" type="presOf" srcId="{BC495DF5-4619-4D3F-B005-A48AEB3C43BB}" destId="{B6BD6270-5956-4032-8F99-9572D007A1EB}" srcOrd="1" destOrd="0" presId="urn:microsoft.com/office/officeart/2005/8/layout/venn1"/>
    <dgm:cxn modelId="{4A8136CB-8E97-4D14-AEED-C31ECA99CF4E}" type="presOf" srcId="{CCD3B794-84C3-4E62-BEE7-4A51A6A8F62B}" destId="{4CE10F13-78BD-4F94-8262-E56677396756}" srcOrd="0" destOrd="0" presId="urn:microsoft.com/office/officeart/2005/8/layout/venn1"/>
    <dgm:cxn modelId="{36BB17DA-D6AC-45CC-9681-BC6E2453FA16}" srcId="{E5CC768D-748D-4784-937C-2B160071EDF2}" destId="{CCD3B794-84C3-4E62-BEE7-4A51A6A8F62B}" srcOrd="0" destOrd="0" parTransId="{D7C122B4-7F21-4759-8E46-0F219A1411C2}" sibTransId="{62677E8F-47AA-4A7D-8419-290FEB3A46A7}"/>
    <dgm:cxn modelId="{395EB6DC-94ED-4193-AF43-C21F0B38148E}" srcId="{E5CC768D-748D-4784-937C-2B160071EDF2}" destId="{BC495DF5-4619-4D3F-B005-A48AEB3C43BB}" srcOrd="2" destOrd="0" parTransId="{ABBD2116-D7CC-4B56-8BAC-80443C79484D}" sibTransId="{40EC7400-215A-41F1-92F9-21F6879CF130}"/>
    <dgm:cxn modelId="{F226E2E3-EA40-4588-A216-40252AAA60D4}" srcId="{E5CC768D-748D-4784-937C-2B160071EDF2}" destId="{35294F09-F725-486E-90D1-E8E442696F49}" srcOrd="1" destOrd="0" parTransId="{B4CAD741-9D80-45AF-A642-DFF54E60F499}" sibTransId="{56D50B30-1E0E-4AAF-AA4E-19CA8681FE63}"/>
    <dgm:cxn modelId="{579EB3F6-C0AA-4E6D-9C63-BF293755E1AC}" type="presOf" srcId="{CCD3B794-84C3-4E62-BEE7-4A51A6A8F62B}" destId="{16869BA8-5E54-4AF2-9868-7A0A1BEC9CD7}" srcOrd="1" destOrd="0" presId="urn:microsoft.com/office/officeart/2005/8/layout/venn1"/>
    <dgm:cxn modelId="{CA3CE0FA-E4BA-453E-B882-CF1D360E193A}" type="presOf" srcId="{35294F09-F725-486E-90D1-E8E442696F49}" destId="{0B3C36EA-AA85-4C76-A7EC-2F4093B780AC}" srcOrd="1" destOrd="0" presId="urn:microsoft.com/office/officeart/2005/8/layout/venn1"/>
    <dgm:cxn modelId="{0D163268-7C4F-42C4-B16A-51520CD0DB96}" type="presParOf" srcId="{E0B41713-D94B-4D9C-A969-B9BB63FCB96E}" destId="{4CE10F13-78BD-4F94-8262-E56677396756}" srcOrd="0" destOrd="0" presId="urn:microsoft.com/office/officeart/2005/8/layout/venn1"/>
    <dgm:cxn modelId="{A4FDEB09-F860-416C-AE0D-4A3EDFE5D3F5}" type="presParOf" srcId="{E0B41713-D94B-4D9C-A969-B9BB63FCB96E}" destId="{16869BA8-5E54-4AF2-9868-7A0A1BEC9CD7}" srcOrd="1" destOrd="0" presId="urn:microsoft.com/office/officeart/2005/8/layout/venn1"/>
    <dgm:cxn modelId="{725CB7F8-FB48-467F-836F-FAC3062431A2}" type="presParOf" srcId="{E0B41713-D94B-4D9C-A969-B9BB63FCB96E}" destId="{61A79EE0-38EA-4063-B105-BF85E0CC4D64}" srcOrd="2" destOrd="0" presId="urn:microsoft.com/office/officeart/2005/8/layout/venn1"/>
    <dgm:cxn modelId="{89724DBB-9C36-4092-A4A9-2EC0A0B4FA18}" type="presParOf" srcId="{E0B41713-D94B-4D9C-A969-B9BB63FCB96E}" destId="{0B3C36EA-AA85-4C76-A7EC-2F4093B780AC}" srcOrd="3" destOrd="0" presId="urn:microsoft.com/office/officeart/2005/8/layout/venn1"/>
    <dgm:cxn modelId="{A5EE75D7-4DA1-4764-A6F4-1DD10B4F51E0}" type="presParOf" srcId="{E0B41713-D94B-4D9C-A969-B9BB63FCB96E}" destId="{45653142-2EAE-4CA7-BE24-D5D6545970AC}" srcOrd="4" destOrd="0" presId="urn:microsoft.com/office/officeart/2005/8/layout/venn1"/>
    <dgm:cxn modelId="{A84A18B3-246C-4EDD-A8FA-3391F1B049ED}" type="presParOf" srcId="{E0B41713-D94B-4D9C-A969-B9BB63FCB96E}" destId="{B6BD6270-5956-4032-8F99-9572D007A1EB}"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25B46-86DB-4B3A-9C71-79B0114BE3A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5979CE-87AC-4522-832B-C6820EE72123}">
      <dgm:prSet phldrT="[Text]"/>
      <dgm:spPr/>
      <dgm:t>
        <a:bodyPr/>
        <a:lstStyle/>
        <a:p>
          <a:pPr>
            <a:lnSpc>
              <a:spcPct val="100000"/>
            </a:lnSpc>
            <a:defRPr cap="all"/>
          </a:pPr>
          <a:r>
            <a:rPr lang="en-US" dirty="0"/>
            <a:t>~ 40 % Undersized for Current Precipitation</a:t>
          </a:r>
        </a:p>
      </dgm:t>
    </dgm:pt>
    <dgm:pt modelId="{E0CF09A3-761E-4FC1-9FDE-424B274C1A62}" type="parTrans" cxnId="{16DA085F-6DC0-46D6-A177-5E64BD8045DF}">
      <dgm:prSet/>
      <dgm:spPr/>
      <dgm:t>
        <a:bodyPr/>
        <a:lstStyle/>
        <a:p>
          <a:endParaRPr lang="en-US"/>
        </a:p>
      </dgm:t>
    </dgm:pt>
    <dgm:pt modelId="{71272DFD-D7C4-4F6C-9EAE-B14030C385E1}" type="sibTrans" cxnId="{16DA085F-6DC0-46D6-A177-5E64BD8045DF}">
      <dgm:prSet/>
      <dgm:spPr/>
      <dgm:t>
        <a:bodyPr/>
        <a:lstStyle/>
        <a:p>
          <a:endParaRPr lang="en-US"/>
        </a:p>
      </dgm:t>
    </dgm:pt>
    <dgm:pt modelId="{13015B8E-F626-470F-AE6F-91DE478080D6}">
      <dgm:prSet phldrT="[Text]"/>
      <dgm:spPr/>
      <dgm:t>
        <a:bodyPr/>
        <a:lstStyle/>
        <a:p>
          <a:pPr>
            <a:lnSpc>
              <a:spcPct val="100000"/>
            </a:lnSpc>
            <a:defRPr cap="all"/>
          </a:pPr>
          <a:r>
            <a:rPr lang="en-US" dirty="0"/>
            <a:t>17 % in Poor Condition</a:t>
          </a:r>
        </a:p>
      </dgm:t>
    </dgm:pt>
    <dgm:pt modelId="{BE91F518-B6A1-4C6A-854A-7FBE947C354F}" type="parTrans" cxnId="{F1FFC70F-CFB3-4EA3-AA4C-357BA2A11AEE}">
      <dgm:prSet/>
      <dgm:spPr/>
      <dgm:t>
        <a:bodyPr/>
        <a:lstStyle/>
        <a:p>
          <a:endParaRPr lang="en-US"/>
        </a:p>
      </dgm:t>
    </dgm:pt>
    <dgm:pt modelId="{4A9BB46A-1D31-44AA-A419-F120DF525874}" type="sibTrans" cxnId="{F1FFC70F-CFB3-4EA3-AA4C-357BA2A11AEE}">
      <dgm:prSet/>
      <dgm:spPr/>
      <dgm:t>
        <a:bodyPr/>
        <a:lstStyle/>
        <a:p>
          <a:endParaRPr lang="en-US"/>
        </a:p>
      </dgm:t>
    </dgm:pt>
    <dgm:pt modelId="{6A993239-DEB2-41E0-997A-0038A6FA5CB9}" type="pres">
      <dgm:prSet presAssocID="{50E25B46-86DB-4B3A-9C71-79B0114BE3A2}" presName="root" presStyleCnt="0">
        <dgm:presLayoutVars>
          <dgm:dir/>
          <dgm:resizeHandles val="exact"/>
        </dgm:presLayoutVars>
      </dgm:prSet>
      <dgm:spPr/>
    </dgm:pt>
    <dgm:pt modelId="{138B69A7-84DD-440A-87F2-7DE3D7B3AAEB}" type="pres">
      <dgm:prSet presAssocID="{095979CE-87AC-4522-832B-C6820EE72123}" presName="compNode" presStyleCnt="0"/>
      <dgm:spPr/>
    </dgm:pt>
    <dgm:pt modelId="{E60ABFEE-92C0-4778-8A99-00185F66C23C}" type="pres">
      <dgm:prSet presAssocID="{095979CE-87AC-4522-832B-C6820EE72123}" presName="iconBgRect" presStyleLbl="bgShp" presStyleIdx="0" presStyleCnt="2"/>
      <dgm:spPr>
        <a:prstGeom prst="round2DiagRect">
          <a:avLst>
            <a:gd name="adj1" fmla="val 29727"/>
            <a:gd name="adj2" fmla="val 0"/>
          </a:avLst>
        </a:prstGeom>
      </dgm:spPr>
    </dgm:pt>
    <dgm:pt modelId="{A426F8A7-117F-4724-BC16-4A864BC11FD5}" type="pres">
      <dgm:prSet presAssocID="{095979CE-87AC-4522-832B-C6820EE72123}"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
        </a:ext>
      </dgm:extLst>
    </dgm:pt>
    <dgm:pt modelId="{3CEBA4CA-783F-4610-9C2F-E8F671142BE7}" type="pres">
      <dgm:prSet presAssocID="{095979CE-87AC-4522-832B-C6820EE72123}" presName="spaceRect" presStyleCnt="0"/>
      <dgm:spPr/>
    </dgm:pt>
    <dgm:pt modelId="{98B34566-38B5-41DA-ACD6-E7ACA5870E7B}" type="pres">
      <dgm:prSet presAssocID="{095979CE-87AC-4522-832B-C6820EE72123}" presName="textRect" presStyleLbl="revTx" presStyleIdx="0" presStyleCnt="2">
        <dgm:presLayoutVars>
          <dgm:chMax val="1"/>
          <dgm:chPref val="1"/>
        </dgm:presLayoutVars>
      </dgm:prSet>
      <dgm:spPr/>
    </dgm:pt>
    <dgm:pt modelId="{7B4A4505-A046-41C8-AF35-92D68A1FD303}" type="pres">
      <dgm:prSet presAssocID="{71272DFD-D7C4-4F6C-9EAE-B14030C385E1}" presName="sibTrans" presStyleCnt="0"/>
      <dgm:spPr/>
    </dgm:pt>
    <dgm:pt modelId="{B3CFF1D1-5DBB-4DC6-AAAD-FC9E12721F12}" type="pres">
      <dgm:prSet presAssocID="{13015B8E-F626-470F-AE6F-91DE478080D6}" presName="compNode" presStyleCnt="0"/>
      <dgm:spPr/>
    </dgm:pt>
    <dgm:pt modelId="{CC62AC32-2D6D-4F4F-B6F6-6AE19BE0DE71}" type="pres">
      <dgm:prSet presAssocID="{13015B8E-F626-470F-AE6F-91DE478080D6}" presName="iconBgRect" presStyleLbl="bgShp" presStyleIdx="1" presStyleCnt="2" custLinFactNeighborX="766" custLinFactNeighborY="-743"/>
      <dgm:spPr>
        <a:prstGeom prst="round2DiagRect">
          <a:avLst>
            <a:gd name="adj1" fmla="val 29727"/>
            <a:gd name="adj2" fmla="val 0"/>
          </a:avLst>
        </a:prstGeom>
      </dgm:spPr>
    </dgm:pt>
    <dgm:pt modelId="{2C80DBE2-F295-4660-8A2F-1FE49F0CB7DA}" type="pres">
      <dgm:prSet presAssocID="{13015B8E-F626-470F-AE6F-91DE478080D6}"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CEE0B92A-A8D9-48C1-A443-5C07412FE3B9}" type="pres">
      <dgm:prSet presAssocID="{13015B8E-F626-470F-AE6F-91DE478080D6}" presName="spaceRect" presStyleCnt="0"/>
      <dgm:spPr/>
    </dgm:pt>
    <dgm:pt modelId="{A5D35AF1-4376-44DA-AD18-34A85F7254E7}" type="pres">
      <dgm:prSet presAssocID="{13015B8E-F626-470F-AE6F-91DE478080D6}" presName="textRect" presStyleLbl="revTx" presStyleIdx="1" presStyleCnt="2">
        <dgm:presLayoutVars>
          <dgm:chMax val="1"/>
          <dgm:chPref val="1"/>
        </dgm:presLayoutVars>
      </dgm:prSet>
      <dgm:spPr/>
    </dgm:pt>
  </dgm:ptLst>
  <dgm:cxnLst>
    <dgm:cxn modelId="{F1FFC70F-CFB3-4EA3-AA4C-357BA2A11AEE}" srcId="{50E25B46-86DB-4B3A-9C71-79B0114BE3A2}" destId="{13015B8E-F626-470F-AE6F-91DE478080D6}" srcOrd="1" destOrd="0" parTransId="{BE91F518-B6A1-4C6A-854A-7FBE947C354F}" sibTransId="{4A9BB46A-1D31-44AA-A419-F120DF525874}"/>
    <dgm:cxn modelId="{CBD23B12-EE73-4DD2-8759-9C0A2F96B394}" type="presOf" srcId="{095979CE-87AC-4522-832B-C6820EE72123}" destId="{98B34566-38B5-41DA-ACD6-E7ACA5870E7B}" srcOrd="0" destOrd="0" presId="urn:microsoft.com/office/officeart/2018/5/layout/IconLeafLabelList"/>
    <dgm:cxn modelId="{16DA085F-6DC0-46D6-A177-5E64BD8045DF}" srcId="{50E25B46-86DB-4B3A-9C71-79B0114BE3A2}" destId="{095979CE-87AC-4522-832B-C6820EE72123}" srcOrd="0" destOrd="0" parTransId="{E0CF09A3-761E-4FC1-9FDE-424B274C1A62}" sibTransId="{71272DFD-D7C4-4F6C-9EAE-B14030C385E1}"/>
    <dgm:cxn modelId="{43D6DB67-0AE3-4B46-AD16-244B02BBF2C9}" type="presOf" srcId="{13015B8E-F626-470F-AE6F-91DE478080D6}" destId="{A5D35AF1-4376-44DA-AD18-34A85F7254E7}" srcOrd="0" destOrd="0" presId="urn:microsoft.com/office/officeart/2018/5/layout/IconLeafLabelList"/>
    <dgm:cxn modelId="{FF985890-B0EB-4F80-9462-04B672B59182}" type="presOf" srcId="{50E25B46-86DB-4B3A-9C71-79B0114BE3A2}" destId="{6A993239-DEB2-41E0-997A-0038A6FA5CB9}" srcOrd="0" destOrd="0" presId="urn:microsoft.com/office/officeart/2018/5/layout/IconLeafLabelList"/>
    <dgm:cxn modelId="{078508AF-5795-4C8E-859B-C7F8A4F52CBA}" type="presParOf" srcId="{6A993239-DEB2-41E0-997A-0038A6FA5CB9}" destId="{138B69A7-84DD-440A-87F2-7DE3D7B3AAEB}" srcOrd="0" destOrd="0" presId="urn:microsoft.com/office/officeart/2018/5/layout/IconLeafLabelList"/>
    <dgm:cxn modelId="{5DDC5B9E-2583-498E-8A7E-B037B67E8AEE}" type="presParOf" srcId="{138B69A7-84DD-440A-87F2-7DE3D7B3AAEB}" destId="{E60ABFEE-92C0-4778-8A99-00185F66C23C}" srcOrd="0" destOrd="0" presId="urn:microsoft.com/office/officeart/2018/5/layout/IconLeafLabelList"/>
    <dgm:cxn modelId="{31C8F665-8C2C-45DB-ADC4-5959D3D744F9}" type="presParOf" srcId="{138B69A7-84DD-440A-87F2-7DE3D7B3AAEB}" destId="{A426F8A7-117F-4724-BC16-4A864BC11FD5}" srcOrd="1" destOrd="0" presId="urn:microsoft.com/office/officeart/2018/5/layout/IconLeafLabelList"/>
    <dgm:cxn modelId="{7B87627F-FD30-4C54-8EC4-A6C139A1E850}" type="presParOf" srcId="{138B69A7-84DD-440A-87F2-7DE3D7B3AAEB}" destId="{3CEBA4CA-783F-4610-9C2F-E8F671142BE7}" srcOrd="2" destOrd="0" presId="urn:microsoft.com/office/officeart/2018/5/layout/IconLeafLabelList"/>
    <dgm:cxn modelId="{987511E2-173A-4D35-B583-A1FC27BD73A6}" type="presParOf" srcId="{138B69A7-84DD-440A-87F2-7DE3D7B3AAEB}" destId="{98B34566-38B5-41DA-ACD6-E7ACA5870E7B}" srcOrd="3" destOrd="0" presId="urn:microsoft.com/office/officeart/2018/5/layout/IconLeafLabelList"/>
    <dgm:cxn modelId="{CF12B469-A972-422B-AE15-7DBE1C642CF2}" type="presParOf" srcId="{6A993239-DEB2-41E0-997A-0038A6FA5CB9}" destId="{7B4A4505-A046-41C8-AF35-92D68A1FD303}" srcOrd="1" destOrd="0" presId="urn:microsoft.com/office/officeart/2018/5/layout/IconLeafLabelList"/>
    <dgm:cxn modelId="{7C0D395B-7E7E-481E-8B39-7DE3956AAA5B}" type="presParOf" srcId="{6A993239-DEB2-41E0-997A-0038A6FA5CB9}" destId="{B3CFF1D1-5DBB-4DC6-AAAD-FC9E12721F12}" srcOrd="2" destOrd="0" presId="urn:microsoft.com/office/officeart/2018/5/layout/IconLeafLabelList"/>
    <dgm:cxn modelId="{C31A495C-7AE2-4231-A0D3-E607B1811CC2}" type="presParOf" srcId="{B3CFF1D1-5DBB-4DC6-AAAD-FC9E12721F12}" destId="{CC62AC32-2D6D-4F4F-B6F6-6AE19BE0DE71}" srcOrd="0" destOrd="0" presId="urn:microsoft.com/office/officeart/2018/5/layout/IconLeafLabelList"/>
    <dgm:cxn modelId="{55CC9C32-D77F-48A5-9B7F-0482A246644A}" type="presParOf" srcId="{B3CFF1D1-5DBB-4DC6-AAAD-FC9E12721F12}" destId="{2C80DBE2-F295-4660-8A2F-1FE49F0CB7DA}" srcOrd="1" destOrd="0" presId="urn:microsoft.com/office/officeart/2018/5/layout/IconLeafLabelList"/>
    <dgm:cxn modelId="{4626ADEF-804A-487C-858E-1F3F6CB43652}" type="presParOf" srcId="{B3CFF1D1-5DBB-4DC6-AAAD-FC9E12721F12}" destId="{CEE0B92A-A8D9-48C1-A443-5C07412FE3B9}" srcOrd="2" destOrd="0" presId="urn:microsoft.com/office/officeart/2018/5/layout/IconLeafLabelList"/>
    <dgm:cxn modelId="{F8D443FE-BB6F-411B-9830-817BEAF4AA2E}" type="presParOf" srcId="{B3CFF1D1-5DBB-4DC6-AAAD-FC9E12721F12}" destId="{A5D35AF1-4376-44DA-AD18-34A85F7254E7}"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10F13-78BD-4F94-8262-E56677396756}">
      <dsp:nvSpPr>
        <dsp:cNvPr id="0" name=""/>
        <dsp:cNvSpPr/>
      </dsp:nvSpPr>
      <dsp:spPr>
        <a:xfrm>
          <a:off x="1497874" y="38085"/>
          <a:ext cx="1828099" cy="18280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Aquatic Connectivity</a:t>
          </a:r>
        </a:p>
      </dsp:txBody>
      <dsp:txXfrm>
        <a:off x="1741620" y="358002"/>
        <a:ext cx="1340606" cy="822644"/>
      </dsp:txXfrm>
    </dsp:sp>
    <dsp:sp modelId="{61A79EE0-38EA-4063-B105-BF85E0CC4D64}">
      <dsp:nvSpPr>
        <dsp:cNvPr id="0" name=""/>
        <dsp:cNvSpPr/>
      </dsp:nvSpPr>
      <dsp:spPr>
        <a:xfrm>
          <a:off x="2157513" y="1180647"/>
          <a:ext cx="1828099" cy="18280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Hydraulic Capacity</a:t>
          </a:r>
        </a:p>
      </dsp:txBody>
      <dsp:txXfrm>
        <a:off x="2716607" y="1652906"/>
        <a:ext cx="1096859" cy="1005454"/>
      </dsp:txXfrm>
    </dsp:sp>
    <dsp:sp modelId="{45653142-2EAE-4CA7-BE24-D5D6545970AC}">
      <dsp:nvSpPr>
        <dsp:cNvPr id="0" name=""/>
        <dsp:cNvSpPr/>
      </dsp:nvSpPr>
      <dsp:spPr>
        <a:xfrm>
          <a:off x="838234" y="1180647"/>
          <a:ext cx="1828099" cy="18280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Structure Condition</a:t>
          </a:r>
        </a:p>
      </dsp:txBody>
      <dsp:txXfrm>
        <a:off x="1010380" y="1652906"/>
        <a:ext cx="1096859" cy="1005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BFEE-92C0-4778-8A99-00185F66C23C}">
      <dsp:nvSpPr>
        <dsp:cNvPr id="0" name=""/>
        <dsp:cNvSpPr/>
      </dsp:nvSpPr>
      <dsp:spPr>
        <a:xfrm>
          <a:off x="906019" y="75"/>
          <a:ext cx="867462" cy="8674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6F8A7-117F-4724-BC16-4A864BC11FD5}">
      <dsp:nvSpPr>
        <dsp:cNvPr id="0" name=""/>
        <dsp:cNvSpPr/>
      </dsp:nvSpPr>
      <dsp:spPr>
        <a:xfrm>
          <a:off x="1090888" y="184944"/>
          <a:ext cx="497724" cy="49772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B34566-38B5-41DA-ACD6-E7ACA5870E7B}">
      <dsp:nvSpPr>
        <dsp:cNvPr id="0" name=""/>
        <dsp:cNvSpPr/>
      </dsp:nvSpPr>
      <dsp:spPr>
        <a:xfrm>
          <a:off x="628715" y="1137732"/>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 40 % Undersized for Current Precipitation</a:t>
          </a:r>
        </a:p>
      </dsp:txBody>
      <dsp:txXfrm>
        <a:off x="628715" y="1137732"/>
        <a:ext cx="1422070" cy="568828"/>
      </dsp:txXfrm>
    </dsp:sp>
    <dsp:sp modelId="{CC62AC32-2D6D-4F4F-B6F6-6AE19BE0DE71}">
      <dsp:nvSpPr>
        <dsp:cNvPr id="0" name=""/>
        <dsp:cNvSpPr/>
      </dsp:nvSpPr>
      <dsp:spPr>
        <a:xfrm>
          <a:off x="912663" y="2055632"/>
          <a:ext cx="867462" cy="8674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0DBE2-F295-4660-8A2F-1FE49F0CB7DA}">
      <dsp:nvSpPr>
        <dsp:cNvPr id="0" name=""/>
        <dsp:cNvSpPr/>
      </dsp:nvSpPr>
      <dsp:spPr>
        <a:xfrm>
          <a:off x="1090888" y="2246946"/>
          <a:ext cx="497724" cy="49772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D35AF1-4376-44DA-AD18-34A85F7254E7}">
      <dsp:nvSpPr>
        <dsp:cNvPr id="0" name=""/>
        <dsp:cNvSpPr/>
      </dsp:nvSpPr>
      <dsp:spPr>
        <a:xfrm>
          <a:off x="628715" y="3199734"/>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17 % in Poor Condition</a:t>
          </a:r>
        </a:p>
      </dsp:txBody>
      <dsp:txXfrm>
        <a:off x="628715" y="3199734"/>
        <a:ext cx="1422070" cy="5688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0.75468</cdr:x>
      <cdr:y>0.90045</cdr:y>
    </cdr:from>
    <cdr:to>
      <cdr:x>0.83885</cdr:x>
      <cdr:y>0.98637</cdr:y>
    </cdr:to>
    <cdr:sp macro="" textlink="">
      <cdr:nvSpPr>
        <cdr:cNvPr id="2" name="TextBox 1">
          <a:extLst xmlns:a="http://schemas.openxmlformats.org/drawingml/2006/main">
            <a:ext uri="{FF2B5EF4-FFF2-40B4-BE49-F238E27FC236}">
              <a16:creationId xmlns:a16="http://schemas.microsoft.com/office/drawing/2014/main" id="{7A74C4D3-7C50-D2E4-FF6D-05CC35568C72}"/>
            </a:ext>
          </a:extLst>
        </cdr:cNvPr>
        <cdr:cNvSpPr txBox="1"/>
      </cdr:nvSpPr>
      <cdr:spPr>
        <a:xfrm xmlns:a="http://schemas.openxmlformats.org/drawingml/2006/main">
          <a:off x="3886748" y="2839414"/>
          <a:ext cx="433494" cy="270933"/>
        </a:xfrm>
        <a:prstGeom xmlns:a="http://schemas.openxmlformats.org/drawingml/2006/main" prst="rect">
          <a:avLst/>
        </a:prstGeom>
        <a:solidFill xmlns:a="http://schemas.openxmlformats.org/drawingml/2006/main">
          <a:schemeClr val="bg1"/>
        </a:solidFill>
        <a:ln xmlns:a="http://schemas.openxmlformats.org/drawingml/2006/main" w="19050">
          <a:solidFill>
            <a:srgbClr val="FF0000"/>
          </a:solidFill>
        </a:ln>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accent1">
                  <a:lumMod val="20000"/>
                  <a:lumOff val="80000"/>
                </a:schemeClr>
              </a:solidFill>
            </a:rPr>
            <a:t>1%</a:t>
          </a:r>
        </a:p>
      </cdr:txBody>
    </cdr:sp>
  </cdr:relSizeAnchor>
  <cdr:relSizeAnchor xmlns:cdr="http://schemas.openxmlformats.org/drawingml/2006/chartDrawing">
    <cdr:from>
      <cdr:x>0.13327</cdr:x>
      <cdr:y>0.87053</cdr:y>
    </cdr:from>
    <cdr:to>
      <cdr:x>0.24703</cdr:x>
      <cdr:y>0.96881</cdr:y>
    </cdr:to>
    <cdr:sp macro="" textlink="">
      <cdr:nvSpPr>
        <cdr:cNvPr id="3" name="TextBox 1">
          <a:extLst xmlns:a="http://schemas.openxmlformats.org/drawingml/2006/main">
            <a:ext uri="{FF2B5EF4-FFF2-40B4-BE49-F238E27FC236}">
              <a16:creationId xmlns:a16="http://schemas.microsoft.com/office/drawing/2014/main" id="{65972251-0FD8-156F-2B29-62E92A4673D7}"/>
            </a:ext>
          </a:extLst>
        </cdr:cNvPr>
        <cdr:cNvSpPr txBox="1"/>
      </cdr:nvSpPr>
      <cdr:spPr>
        <a:xfrm xmlns:a="http://schemas.openxmlformats.org/drawingml/2006/main">
          <a:off x="686347" y="2745069"/>
          <a:ext cx="585894" cy="309906"/>
        </a:xfrm>
        <a:prstGeom xmlns:a="http://schemas.openxmlformats.org/drawingml/2006/main" prst="rect">
          <a:avLst/>
        </a:prstGeom>
        <a:solidFill xmlns:a="http://schemas.openxmlformats.org/drawingml/2006/main">
          <a:schemeClr val="bg1"/>
        </a:solidFill>
        <a:ln xmlns:a="http://schemas.openxmlformats.org/drawingml/2006/main" w="19050">
          <a:solidFill>
            <a:srgbClr val="FF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accent1">
                  <a:lumMod val="20000"/>
                  <a:lumOff val="80000"/>
                </a:schemeClr>
              </a:solidFill>
            </a:rPr>
            <a:t>100%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on this project that was initiated 6 years ago</a:t>
            </a:r>
          </a:p>
        </p:txBody>
      </p:sp>
    </p:spTree>
    <p:extLst>
      <p:ext uri="{BB962C8B-B14F-4D97-AF65-F5344CB8AC3E}">
        <p14:creationId xmlns:p14="http://schemas.microsoft.com/office/powerpoint/2010/main" val="255032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6" name="Google Shape;2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tx1"/>
                </a:solidFill>
                <a:latin typeface="Georgia" panose="02040502050405020303" pitchFamily="18" charset="0"/>
                <a:ea typeface="Century Gothic"/>
                <a:cs typeface="Century Gothic"/>
                <a:sym typeface="Century Gothic"/>
              </a:rPr>
              <a:t>The toolkit Effort to make this data meaningful and useful to our municipalities.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chemeClr val="tx1"/>
              </a:solidFill>
              <a:latin typeface="Georgia" panose="02040502050405020303" pitchFamily="18" charset="0"/>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tx1"/>
                </a:solidFill>
                <a:latin typeface="Georgia" panose="02040502050405020303" pitchFamily="18" charset="0"/>
                <a:ea typeface="Century Gothic"/>
                <a:cs typeface="Century Gothic"/>
                <a:sym typeface="Century Gothic"/>
              </a:rPr>
              <a:t>- Data that’s already been collected, can collect in field observations, or the NAACC data – no engineers necessary</a:t>
            </a:r>
            <a:endParaRPr lang="en-US" dirty="0">
              <a:solidFill>
                <a:schemeClr val="tx1"/>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lnSpc>
                <a:spcPct val="100000"/>
              </a:lnSpc>
              <a:spcBef>
                <a:spcPts val="0"/>
              </a:spcBef>
              <a:spcAft>
                <a:spcPts val="0"/>
              </a:spcAft>
              <a:buSzPts val="1400"/>
              <a:buNone/>
            </a:pPr>
            <a:r>
              <a:rPr lang="en-US" dirty="0"/>
              <a:t>The prioritization matrix takes my fact sheet info and does a better job of really grounding the information in the real world.  Are the gas or sewer lines that run under the culvert, is it near wetlands, is it a major traffic artery.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solutions matrix suggests restoration options and offers an order of magnitude cost estimate</a:t>
            </a:r>
            <a:endParaRPr dirty="0"/>
          </a:p>
        </p:txBody>
      </p:sp>
      <p:sp>
        <p:nvSpPr>
          <p:cNvPr id="252" name="Google Shape;25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been doing a lot of outreach to stakeholders in New Jersey. There are opportunities for improvement in every watershed we’ve assessed. This is an example of a slide I made for the Resilient NJ project showing them where their recommendations and mine overlap.  </a:t>
            </a:r>
          </a:p>
          <a:p>
            <a:endParaRPr lang="en-US" dirty="0"/>
          </a:p>
          <a:p>
            <a:r>
              <a:rPr lang="en-US" dirty="0"/>
              <a:t>We’re still looking for municipalities and other stakeholders to adopt the toolkit and we have some funding to encourage this use.  I am having some discussions with partners but if nothing comes of those, I plan to put out an RFP shortly for municipalities on the use of the toolkit to encourage restoration on these culverts.  </a:t>
            </a:r>
          </a:p>
        </p:txBody>
      </p:sp>
    </p:spTree>
    <p:extLst>
      <p:ext uri="{BB962C8B-B14F-4D97-AF65-F5344CB8AC3E}">
        <p14:creationId xmlns:p14="http://schemas.microsoft.com/office/powerpoint/2010/main" val="254073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To close – this is such a wonderful project in terms of co-benefits.  Some people only care about flooding concerns, some only transportation safety, some only fish migration but the solution to all of these is the same.  </a:t>
            </a:r>
          </a:p>
        </p:txBody>
      </p:sp>
      <p:sp>
        <p:nvSpPr>
          <p:cNvPr id="4" name="Slide Number Placeholder 3"/>
          <p:cNvSpPr>
            <a:spLocks noGrp="1"/>
          </p:cNvSpPr>
          <p:nvPr>
            <p:ph type="sldNum" sz="quarter" idx="5"/>
          </p:nvPr>
        </p:nvSpPr>
        <p:spPr/>
        <p:txBody>
          <a:bodyPr/>
          <a:lstStyle/>
          <a:p>
            <a:fld id="{653B1B69-73B6-4188-9ABA-096B86A8A70E}" type="slidenum">
              <a:rPr lang="en-US" smtClean="0"/>
              <a:pPr/>
              <a:t>14</a:t>
            </a:fld>
            <a:endParaRPr lang="en-US" dirty="0"/>
          </a:p>
        </p:txBody>
      </p:sp>
    </p:spTree>
    <p:extLst>
      <p:ext uri="{BB962C8B-B14F-4D97-AF65-F5344CB8AC3E}">
        <p14:creationId xmlns:p14="http://schemas.microsoft.com/office/powerpoint/2010/main" val="6500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NAACC created a standard protocol that’s being used widely across the Northeast. They’ve developed a rigorous training system and a publicly accessible database. The NAACC protocol tries to get at what to fish like.  And scores each crossing structure depending upon data taken in the field including substrate, velocity, outlet drops, water depth and structure length.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2863"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The Cornel culvert capacity model a GIS based model that is set up to work directly with the NAACC results.  You then add in precipitation and elevation data. And the output is the maximum storm event that the crossing can accommodate without causing road flooding and erosion. </a:t>
            </a:r>
          </a:p>
          <a:p>
            <a:pPr marL="158750" indent="0">
              <a:buNone/>
            </a:pPr>
            <a:r>
              <a:rPr lang="en-US" sz="1100" dirty="0"/>
              <a:t>Storm events = probability in a given year</a:t>
            </a:r>
          </a:p>
          <a:p>
            <a:pPr indent="-171450">
              <a:buFont typeface="Arial" panose="020B0604020202020204" pitchFamily="34" charset="0"/>
              <a:buChar char="•"/>
            </a:pPr>
            <a:r>
              <a:rPr lang="en-US" sz="1100" dirty="0"/>
              <a:t>100 year = 1% chance</a:t>
            </a:r>
          </a:p>
          <a:p>
            <a:pPr indent="-171450">
              <a:buFont typeface="Arial" panose="020B0604020202020204" pitchFamily="34" charset="0"/>
              <a:buChar char="•"/>
            </a:pPr>
            <a:r>
              <a:rPr lang="en-US" sz="1100" dirty="0"/>
              <a:t>50 year = 2% chance</a:t>
            </a:r>
          </a:p>
          <a:p>
            <a:pPr indent="-171450">
              <a:buFont typeface="Arial" panose="020B0604020202020204" pitchFamily="34" charset="0"/>
              <a:buChar char="•"/>
            </a:pPr>
            <a:r>
              <a:rPr lang="en-US" sz="1100" dirty="0"/>
              <a:t>25 year = 4% chance</a:t>
            </a:r>
          </a:p>
          <a:p>
            <a:pPr indent="-171450">
              <a:buFont typeface="Arial" panose="020B0604020202020204" pitchFamily="34" charset="0"/>
              <a:buChar char="•"/>
            </a:pPr>
            <a:r>
              <a:rPr lang="en-US" sz="1100" dirty="0"/>
              <a:t>10 year = 10% chance</a:t>
            </a:r>
          </a:p>
          <a:p>
            <a:pPr marL="158750" indent="0">
              <a:buNone/>
            </a:pPr>
            <a:endParaRPr lang="en-US" dirty="0"/>
          </a:p>
          <a:p>
            <a:pPr marL="158750" indent="0">
              <a:buNone/>
            </a:pPr>
            <a:r>
              <a:rPr lang="en-US" dirty="0"/>
              <a:t>Use both of these datasets plus a simple visual assessment of culvert condition to make a prioritization for stakeholders of which crossing structures to upgrade. </a:t>
            </a:r>
          </a:p>
          <a:p>
            <a:endParaRPr lang="en-US" dirty="0"/>
          </a:p>
        </p:txBody>
      </p:sp>
      <p:sp>
        <p:nvSpPr>
          <p:cNvPr id="4" name="Slide Number Placeholder 3"/>
          <p:cNvSpPr>
            <a:spLocks noGrp="1"/>
          </p:cNvSpPr>
          <p:nvPr>
            <p:ph type="sldNum" sz="quarter" idx="5"/>
          </p:nvPr>
        </p:nvSpPr>
        <p:spPr/>
        <p:txBody>
          <a:bodyPr/>
          <a:lstStyle/>
          <a:p>
            <a:fld id="{653B1B69-73B6-4188-9ABA-096B86A8A70E}" type="slidenum">
              <a:rPr lang="en-US" smtClean="0"/>
              <a:pPr/>
              <a:t>3</a:t>
            </a:fld>
            <a:endParaRPr lang="en-US" dirty="0"/>
          </a:p>
        </p:txBody>
      </p:sp>
    </p:spTree>
    <p:extLst>
      <p:ext uri="{BB962C8B-B14F-4D97-AF65-F5344CB8AC3E}">
        <p14:creationId xmlns:p14="http://schemas.microsoft.com/office/powerpoint/2010/main" val="71993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running this project for 6 years in coastal NJ – the NJ focus is because the HREP has a great similar program in NY</a:t>
            </a:r>
          </a:p>
          <a:p>
            <a:r>
              <a:rPr lang="en-US" dirty="0"/>
              <a:t>In 2020 HEP was awarded a big coastal watershed grant from EPA and administered by RAE, which allowed us to get a big chunk of this work done. </a:t>
            </a:r>
          </a:p>
        </p:txBody>
      </p:sp>
      <p:sp>
        <p:nvSpPr>
          <p:cNvPr id="4" name="Slide Number Placeholder 3"/>
          <p:cNvSpPr>
            <a:spLocks noGrp="1"/>
          </p:cNvSpPr>
          <p:nvPr>
            <p:ph type="sldNum" sz="quarter" idx="10"/>
          </p:nvPr>
        </p:nvSpPr>
        <p:spPr/>
        <p:txBody>
          <a:bodyPr/>
          <a:lstStyle/>
          <a:p>
            <a:fld id="{653B1B69-73B6-4188-9ABA-096B86A8A70E}" type="slidenum">
              <a:rPr lang="en-US" smtClean="0"/>
              <a:pPr/>
              <a:t>4</a:t>
            </a:fld>
            <a:endParaRPr lang="en-US" dirty="0"/>
          </a:p>
        </p:txBody>
      </p:sp>
    </p:spTree>
    <p:extLst>
      <p:ext uri="{BB962C8B-B14F-4D97-AF65-F5344CB8AC3E}">
        <p14:creationId xmlns:p14="http://schemas.microsoft.com/office/powerpoint/2010/main" val="19144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assessments are no gis analysis - real, in the mud fieldwork. Leads to a really good confidence about our data. </a:t>
            </a:r>
          </a:p>
          <a:p>
            <a:r>
              <a:rPr lang="en-US" dirty="0"/>
              <a:t>Team on the left are from Save Coastal Wildlife a non-profit from the Raritan Bayshore who have conducted our most recent assessments. </a:t>
            </a:r>
          </a:p>
        </p:txBody>
      </p:sp>
    </p:spTree>
    <p:extLst>
      <p:ext uri="{BB962C8B-B14F-4D97-AF65-F5344CB8AC3E}">
        <p14:creationId xmlns:p14="http://schemas.microsoft.com/office/powerpoint/2010/main" val="281309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a:p>
            <a:pPr marL="158750" indent="0">
              <a:buNone/>
            </a:pPr>
            <a:r>
              <a:rPr lang="en-US" dirty="0"/>
              <a:t>I created a fact sheet for each subwatershed detailing the character of the streams in that watershed as well as the highest priority projects.  Available on our website. </a:t>
            </a:r>
          </a:p>
        </p:txBody>
      </p:sp>
      <p:sp>
        <p:nvSpPr>
          <p:cNvPr id="4" name="Slide Number Placeholder 3"/>
          <p:cNvSpPr>
            <a:spLocks noGrp="1"/>
          </p:cNvSpPr>
          <p:nvPr>
            <p:ph type="sldNum" sz="quarter" idx="5"/>
          </p:nvPr>
        </p:nvSpPr>
        <p:spPr/>
        <p:txBody>
          <a:bodyPr/>
          <a:lstStyle/>
          <a:p>
            <a:fld id="{653B1B69-73B6-4188-9ABA-096B86A8A70E}" type="slidenum">
              <a:rPr lang="en-US" smtClean="0"/>
              <a:pPr/>
              <a:t>6</a:t>
            </a:fld>
            <a:endParaRPr lang="en-US" dirty="0"/>
          </a:p>
        </p:txBody>
      </p:sp>
    </p:spTree>
    <p:extLst>
      <p:ext uri="{BB962C8B-B14F-4D97-AF65-F5344CB8AC3E}">
        <p14:creationId xmlns:p14="http://schemas.microsoft.com/office/powerpoint/2010/main" val="29193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you to compare the overall connectivity from watershed to watershed.  And see which barrier makes the most sense to remove to improve the connectivity of the watershed as whole.  </a:t>
            </a:r>
          </a:p>
        </p:txBody>
      </p:sp>
    </p:spTree>
    <p:extLst>
      <p:ext uri="{BB962C8B-B14F-4D97-AF65-F5344CB8AC3E}">
        <p14:creationId xmlns:p14="http://schemas.microsoft.com/office/powerpoint/2010/main" val="212598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High level results. </a:t>
            </a:r>
          </a:p>
          <a:p>
            <a:pPr marL="158750" indent="0">
              <a:buNone/>
            </a:pPr>
            <a:endParaRPr lang="en-US" dirty="0"/>
          </a:p>
          <a:p>
            <a:pPr marL="285750" indent="-285750">
              <a:spcBef>
                <a:spcPts val="600"/>
              </a:spcBef>
              <a:spcAft>
                <a:spcPts val="600"/>
              </a:spcAft>
              <a:buFont typeface="Arial" panose="020B0604020202020204" pitchFamily="34" charset="0"/>
              <a:buChar char="•"/>
            </a:pPr>
            <a:r>
              <a:rPr lang="en-US" dirty="0"/>
              <a:t>Our stream infrastructure needs some work, particularly when it comes to rightsizing undersized culverts to prepare them for increased precipitation</a:t>
            </a:r>
          </a:p>
          <a:p>
            <a:pPr marL="158750" indent="0">
              <a:buNone/>
            </a:pPr>
            <a:endParaRPr lang="en-US" dirty="0"/>
          </a:p>
        </p:txBody>
      </p:sp>
    </p:spTree>
    <p:extLst>
      <p:ext uri="{BB962C8B-B14F-4D97-AF65-F5344CB8AC3E}">
        <p14:creationId xmlns:p14="http://schemas.microsoft.com/office/powerpoint/2010/main" val="405683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0c51a66f5a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0c51a66f5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dirty="0"/>
              <a:t>These are the total results from the Cornell Hydrologic Model. </a:t>
            </a:r>
          </a:p>
          <a:p>
            <a:pPr marL="158750" indent="0" algn="l">
              <a:buNone/>
            </a:pPr>
            <a:r>
              <a:rPr lang="en-US" sz="1800" b="0" i="0" u="none" strike="noStrike" baseline="0" dirty="0">
                <a:latin typeface="Calibri" panose="020F0502020204030204" pitchFamily="34" charset="0"/>
              </a:rPr>
              <a:t>The maximum storm interval represents the storm event for which anything larger fills up the culvert capacity causing flooded roads and erosion. For example, a capacity for a 100 year storm event has a 1% chance of occurring every year and a 0-year storm event flood has a 100% chance of flooding every year and probably floods with each rainstorm.  </a:t>
            </a:r>
            <a:r>
              <a:rPr lang="en-US" dirty="0"/>
              <a:t>It gets slightly worse with future precipitation scenarios. </a:t>
            </a:r>
          </a:p>
          <a:p>
            <a:pPr marL="158750" indent="0" algn="l">
              <a:buNone/>
            </a:pPr>
            <a:r>
              <a:rPr lang="en-US" dirty="0"/>
              <a:t>Take home here is most of the crossings are right sized but there are still about 40% that are undersized in these watersheds. </a:t>
            </a:r>
            <a:r>
              <a:rPr lang="en-US" altLang="en-US" sz="1100" dirty="0">
                <a:latin typeface="Calibri" panose="020F0502020204030204" pitchFamily="34" charset="0"/>
                <a:ea typeface="Calibri" panose="020F0502020204030204" pitchFamily="34" charset="0"/>
                <a:cs typeface="Calibri" panose="020F0502020204030204" pitchFamily="34" charset="0"/>
              </a:rPr>
              <a:t>Field observers noticed many instances of eroded banks, which will only get worse with the heavier precipitation predicted. </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With an advisory committee, we chose an undersized crossing to proceed with towards restoration. Worked with Princeton Hydro on a 30% design.</a:t>
            </a:r>
          </a:p>
          <a:p>
            <a:pPr marL="0" lvl="0" indent="0" algn="l" rtl="0">
              <a:lnSpc>
                <a:spcPct val="100000"/>
              </a:lnSpc>
              <a:spcBef>
                <a:spcPts val="0"/>
              </a:spcBef>
              <a:spcAft>
                <a:spcPts val="0"/>
              </a:spcAft>
              <a:buSzPts val="1400"/>
              <a:buNone/>
            </a:pPr>
            <a:r>
              <a:rPr lang="en-US" dirty="0"/>
              <a:t>Runs into Duhernal Lake which is part of the South River</a:t>
            </a:r>
          </a:p>
          <a:p>
            <a:pPr marL="0" lvl="0" indent="0" algn="l" rtl="0">
              <a:lnSpc>
                <a:spcPct val="100000"/>
              </a:lnSpc>
              <a:spcBef>
                <a:spcPts val="0"/>
              </a:spcBef>
              <a:spcAft>
                <a:spcPts val="0"/>
              </a:spcAft>
              <a:buSzPts val="1400"/>
              <a:buNone/>
            </a:pPr>
            <a:r>
              <a:rPr lang="en-US" dirty="0"/>
              <a:t>Deeply undersized, huge scour pool, eroding road edges</a:t>
            </a:r>
          </a:p>
          <a:p>
            <a:pPr marL="0" lvl="0" indent="0" algn="l" rtl="0">
              <a:lnSpc>
                <a:spcPct val="100000"/>
              </a:lnSpc>
              <a:spcBef>
                <a:spcPts val="0"/>
              </a:spcBef>
              <a:spcAft>
                <a:spcPts val="0"/>
              </a:spcAft>
              <a:buSzPts val="1400"/>
              <a:buNone/>
            </a:pPr>
            <a:r>
              <a:rPr lang="en-US" dirty="0"/>
              <a:t>Very close to the major pasta dumping incident a few years ago</a:t>
            </a:r>
            <a:endParaRPr dirty="0"/>
          </a:p>
        </p:txBody>
      </p:sp>
      <p:sp>
        <p:nvSpPr>
          <p:cNvPr id="92" name="Google Shape;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6351"/>
            <a:ext cx="6877353" cy="515620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1803400"/>
            <a:ext cx="4370039"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3038126"/>
            <a:ext cx="4370039"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112146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6"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3352800"/>
            <a:ext cx="4760786"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136496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457200"/>
            <a:ext cx="4554137"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2724150"/>
            <a:ext cx="406485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3352800"/>
            <a:ext cx="4760786"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362034" y="592784"/>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5060775" y="2164917"/>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41191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1448991"/>
            <a:ext cx="4760786"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3395586"/>
            <a:ext cx="4760786"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17736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457200"/>
            <a:ext cx="4554137"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3009900"/>
            <a:ext cx="4760787"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3395586"/>
            <a:ext cx="4760786"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362034" y="592784"/>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5060775" y="2164917"/>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59193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457200"/>
            <a:ext cx="4756099"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3009900"/>
            <a:ext cx="4760787"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3395586"/>
            <a:ext cx="4760786"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726930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360205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457201"/>
            <a:ext cx="734109"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457201"/>
            <a:ext cx="3896270"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8641904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2374" y="4767263"/>
            <a:ext cx="1662164" cy="273844"/>
          </a:xfrm>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Hudson River Foundation</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843462" y="4767263"/>
            <a:ext cx="1671637" cy="273844"/>
          </a:xfrm>
        </p:spPr>
        <p:txBody>
          <a:bodyPr/>
          <a:lstStyle/>
          <a:p>
            <a:fld id="{4FA0BA1E-1CA4-4391-B5E4-AC49920060D7}" type="slidenum">
              <a:rPr lang="en-US" smtClean="0"/>
              <a:pPr/>
              <a:t>‹#›</a:t>
            </a:fld>
            <a:endParaRPr lang="en-US" dirty="0"/>
          </a:p>
        </p:txBody>
      </p:sp>
      <p:sp>
        <p:nvSpPr>
          <p:cNvPr id="17" name="Content Placeholder 2"/>
          <p:cNvSpPr>
            <a:spLocks noGrp="1"/>
          </p:cNvSpPr>
          <p:nvPr>
            <p:ph sz="half" idx="1"/>
          </p:nvPr>
        </p:nvSpPr>
        <p:spPr>
          <a:xfrm>
            <a:off x="352374" y="1324891"/>
            <a:ext cx="3033764" cy="33825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2"/>
          </p:nvPr>
        </p:nvSpPr>
        <p:spPr>
          <a:xfrm>
            <a:off x="3505252" y="1324891"/>
            <a:ext cx="3009848" cy="33825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4" hasCustomPrompt="1"/>
          </p:nvPr>
        </p:nvSpPr>
        <p:spPr>
          <a:xfrm>
            <a:off x="357187" y="1005983"/>
            <a:ext cx="6166262" cy="267890"/>
          </a:xfrm>
        </p:spPr>
        <p:txBody>
          <a:bodyPr lIns="0" rIns="0">
            <a:normAutofit/>
          </a:bodyPr>
          <a:lstStyle>
            <a:lvl1pPr marL="0" indent="0">
              <a:buNone/>
              <a:defRPr sz="1350" baseline="0">
                <a:solidFill>
                  <a:schemeClr val="tx1"/>
                </a:solidFill>
              </a:defRPr>
            </a:lvl1pPr>
          </a:lstStyle>
          <a:p>
            <a:pPr lvl="0"/>
            <a:r>
              <a:rPr lang="en-US" dirty="0"/>
              <a:t>CLICK HERE TO CHANGE SUBTITLE</a:t>
            </a:r>
          </a:p>
        </p:txBody>
      </p:sp>
      <p:sp>
        <p:nvSpPr>
          <p:cNvPr id="14" name="Title 23"/>
          <p:cNvSpPr>
            <a:spLocks noGrp="1"/>
          </p:cNvSpPr>
          <p:nvPr>
            <p:ph type="title"/>
          </p:nvPr>
        </p:nvSpPr>
        <p:spPr>
          <a:xfrm>
            <a:off x="342900" y="316177"/>
            <a:ext cx="6090834" cy="535523"/>
          </a:xfrm>
        </p:spPr>
        <p:txBody>
          <a:bodyPr>
            <a:normAutofit/>
          </a:bodyPr>
          <a:lstStyle>
            <a:lvl1pPr>
              <a:defRPr sz="2100" b="0" i="0" cap="none" baseline="0">
                <a:solidFill>
                  <a:srgbClr val="009877"/>
                </a:solidFill>
                <a:latin typeface="Georgia" panose="02040502050405020303" pitchFamily="18" charset="0"/>
                <a:cs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559243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42900" y="4767263"/>
            <a:ext cx="1671638" cy="273844"/>
          </a:xfrm>
        </p:spPr>
        <p:txBody>
          <a:bodyPr rIns="0"/>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a:t>Hudson River Foundation</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843463" y="4767263"/>
            <a:ext cx="1665699" cy="273844"/>
          </a:xfrm>
        </p:spPr>
        <p:txBody>
          <a:bodyPr tIns="0"/>
          <a:lstStyle/>
          <a:p>
            <a:fld id="{4FA0BA1E-1CA4-4391-B5E4-AC49920060D7}" type="slidenum">
              <a:rPr lang="en-US" smtClean="0"/>
              <a:pPr/>
              <a:t>‹#›</a:t>
            </a:fld>
            <a:endParaRPr lang="en-US" dirty="0"/>
          </a:p>
        </p:txBody>
      </p:sp>
      <p:sp>
        <p:nvSpPr>
          <p:cNvPr id="16" name="Content Placeholder 2">
            <a:extLst>
              <a:ext uri="{FF2B5EF4-FFF2-40B4-BE49-F238E27FC236}">
                <a16:creationId xmlns:a16="http://schemas.microsoft.com/office/drawing/2014/main" id="{D45B524B-D973-5649-9347-14FAB02CDC37}"/>
              </a:ext>
            </a:extLst>
          </p:cNvPr>
          <p:cNvSpPr>
            <a:spLocks noGrp="1"/>
          </p:cNvSpPr>
          <p:nvPr>
            <p:ph idx="1"/>
          </p:nvPr>
        </p:nvSpPr>
        <p:spPr>
          <a:xfrm>
            <a:off x="342900" y="1316903"/>
            <a:ext cx="6166262" cy="3382587"/>
          </a:xfrm>
        </p:spPr>
        <p:txBody>
          <a:bodyPr lIns="0" rIns="0">
            <a:normAutofit/>
          </a:bodyPr>
          <a:lstStyle>
            <a:lvl1pPr marL="0" indent="0">
              <a:buFontTx/>
              <a:buNone/>
              <a:defRPr sz="1050"/>
            </a:lvl1pPr>
            <a:lvl2pPr marL="173831" indent="-169069">
              <a:tabLst/>
              <a:defRPr sz="1050"/>
            </a:lvl2pPr>
            <a:lvl3pPr marL="347663" indent="-173831">
              <a:tabLst/>
              <a:defRPr sz="1050"/>
            </a:lvl3pPr>
            <a:lvl4pPr marL="516731" indent="-169069">
              <a:tabLst/>
              <a:defRPr sz="1050"/>
            </a:lvl4pPr>
            <a:lvl5pPr marL="690563" indent="-173831">
              <a:tabLst/>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14" hasCustomPrompt="1"/>
          </p:nvPr>
        </p:nvSpPr>
        <p:spPr>
          <a:xfrm>
            <a:off x="357187" y="1005983"/>
            <a:ext cx="6166262" cy="267890"/>
          </a:xfrm>
        </p:spPr>
        <p:txBody>
          <a:bodyPr lIns="0" rIns="0">
            <a:normAutofit/>
          </a:bodyPr>
          <a:lstStyle>
            <a:lvl1pPr marL="0" indent="0">
              <a:buNone/>
              <a:defRPr sz="1350" baseline="0">
                <a:solidFill>
                  <a:schemeClr val="tx1"/>
                </a:solidFill>
              </a:defRPr>
            </a:lvl1pPr>
          </a:lstStyle>
          <a:p>
            <a:pPr lvl="0"/>
            <a:r>
              <a:rPr lang="en-US" dirty="0"/>
              <a:t>CLICK HERE TO CHANGE SUBTITLE</a:t>
            </a:r>
          </a:p>
        </p:txBody>
      </p:sp>
      <p:sp>
        <p:nvSpPr>
          <p:cNvPr id="18" name="Title 23"/>
          <p:cNvSpPr>
            <a:spLocks noGrp="1"/>
          </p:cNvSpPr>
          <p:nvPr>
            <p:ph type="title"/>
          </p:nvPr>
        </p:nvSpPr>
        <p:spPr>
          <a:xfrm>
            <a:off x="342900" y="316177"/>
            <a:ext cx="6090834" cy="535523"/>
          </a:xfrm>
        </p:spPr>
        <p:txBody>
          <a:bodyPr>
            <a:normAutofit/>
          </a:bodyPr>
          <a:lstStyle>
            <a:lvl1pPr>
              <a:defRPr sz="2100" b="0" i="0" cap="none" baseline="0">
                <a:solidFill>
                  <a:srgbClr val="009877"/>
                </a:solidFill>
                <a:latin typeface="Georgia" panose="02040502050405020303" pitchFamily="18" charset="0"/>
                <a:cs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167649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154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0702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
        <p:cNvGrpSpPr/>
        <p:nvPr/>
      </p:nvGrpSpPr>
      <p:grpSpPr>
        <a:xfrm>
          <a:off x="0" y="0"/>
          <a:ext cx="0" cy="0"/>
          <a:chOff x="0" y="0"/>
          <a:chExt cx="0" cy="0"/>
        </a:xfrm>
      </p:grpSpPr>
      <p:sp>
        <p:nvSpPr>
          <p:cNvPr id="13" name="Google Shape;13;p79"/>
          <p:cNvSpPr txBox="1">
            <a:spLocks noGrp="1"/>
          </p:cNvSpPr>
          <p:nvPr>
            <p:ph type="title"/>
          </p:nvPr>
        </p:nvSpPr>
        <p:spPr>
          <a:xfrm>
            <a:off x="471488" y="1"/>
            <a:ext cx="5915025"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entury Gothic"/>
              <a:buNone/>
              <a:defRPr sz="2475"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14" name="Google Shape;14;p79"/>
          <p:cNvSpPr txBox="1">
            <a:spLocks noGrp="1"/>
          </p:cNvSpPr>
          <p:nvPr>
            <p:ph type="body" idx="1"/>
          </p:nvPr>
        </p:nvSpPr>
        <p:spPr>
          <a:xfrm>
            <a:off x="471488" y="1264185"/>
            <a:ext cx="5915025" cy="2982817"/>
          </a:xfrm>
          <a:prstGeom prst="rect">
            <a:avLst/>
          </a:prstGeom>
          <a:noFill/>
          <a:ln>
            <a:noFill/>
          </a:ln>
        </p:spPr>
        <p:txBody>
          <a:bodyPr spcFirstLastPara="1" wrap="square" lIns="91425" tIns="45700" rIns="91425" bIns="45700" anchor="t" anchorCtr="0">
            <a:noAutofit/>
          </a:bodyPr>
          <a:lstStyle>
            <a:lvl1pPr marL="257175" marR="0" lvl="0" indent="-228600" algn="l" rtl="0">
              <a:lnSpc>
                <a:spcPct val="90000"/>
              </a:lnSpc>
              <a:spcBef>
                <a:spcPts val="563"/>
              </a:spcBef>
              <a:spcAft>
                <a:spcPts val="0"/>
              </a:spcAft>
              <a:buClr>
                <a:schemeClr val="lt1"/>
              </a:buClr>
              <a:buSzPts val="2800"/>
              <a:buFont typeface="Noto Sans Symbols"/>
              <a:buChar char="✔"/>
              <a:defRPr sz="1575" b="0" i="0" u="none" strike="noStrike" cap="none">
                <a:solidFill>
                  <a:schemeClr val="lt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lt1"/>
              </a:buClr>
              <a:buSzPts val="2400"/>
              <a:buFont typeface="Arial"/>
              <a:buChar char="•"/>
              <a:defRPr sz="1350" b="0" i="0" u="none" strike="noStrike" cap="none">
                <a:solidFill>
                  <a:schemeClr val="lt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lt1"/>
              </a:buClr>
              <a:buSzPts val="2000"/>
              <a:buFont typeface="Noto Sans Symbols"/>
              <a:buChar char="▪"/>
              <a:defRPr sz="1125" b="0" i="0" u="none" strike="noStrike" cap="none">
                <a:solidFill>
                  <a:schemeClr val="lt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lt1"/>
              </a:buClr>
              <a:buSzPts val="1800"/>
              <a:buFont typeface="Noto Sans Symbols"/>
              <a:buChar char="✔"/>
              <a:defRPr sz="1013" b="0" i="0" u="none" strike="noStrike" cap="none">
                <a:solidFill>
                  <a:schemeClr val="lt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lt1"/>
              </a:buClr>
              <a:buSzPts val="1800"/>
              <a:buFont typeface="Noto Sans Symbols"/>
              <a:buChar char="✔"/>
              <a:defRPr sz="1013" b="0" i="0" u="none" strike="noStrike" cap="none">
                <a:solidFill>
                  <a:schemeClr val="lt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78973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de-by-side Photos">
  <p:cSld name="Side-by-side Photos">
    <p:spTree>
      <p:nvGrpSpPr>
        <p:cNvPr id="1" name="Shape 19"/>
        <p:cNvGrpSpPr/>
        <p:nvPr/>
      </p:nvGrpSpPr>
      <p:grpSpPr>
        <a:xfrm>
          <a:off x="0" y="0"/>
          <a:ext cx="0" cy="0"/>
          <a:chOff x="0" y="0"/>
          <a:chExt cx="0" cy="0"/>
        </a:xfrm>
      </p:grpSpPr>
      <p:sp>
        <p:nvSpPr>
          <p:cNvPr id="20" name="Google Shape;20;p81"/>
          <p:cNvSpPr txBox="1">
            <a:spLocks noGrp="1"/>
          </p:cNvSpPr>
          <p:nvPr>
            <p:ph type="title"/>
          </p:nvPr>
        </p:nvSpPr>
        <p:spPr>
          <a:xfrm>
            <a:off x="471488" y="12157"/>
            <a:ext cx="5915025"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entury Gothic"/>
              <a:buNone/>
              <a:defRPr sz="2475"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endParaRPr/>
          </a:p>
        </p:txBody>
      </p:sp>
      <p:sp>
        <p:nvSpPr>
          <p:cNvPr id="21" name="Google Shape;21;p81"/>
          <p:cNvSpPr>
            <a:spLocks noGrp="1"/>
          </p:cNvSpPr>
          <p:nvPr>
            <p:ph type="pic" idx="2"/>
          </p:nvPr>
        </p:nvSpPr>
        <p:spPr>
          <a:xfrm>
            <a:off x="3435769" y="1166624"/>
            <a:ext cx="3415463" cy="2938898"/>
          </a:xfrm>
          <a:prstGeom prst="rect">
            <a:avLst/>
          </a:prstGeom>
          <a:noFill/>
          <a:ln>
            <a:noFill/>
          </a:ln>
        </p:spPr>
      </p:sp>
      <p:sp>
        <p:nvSpPr>
          <p:cNvPr id="22" name="Google Shape;22;p81"/>
          <p:cNvSpPr>
            <a:spLocks noGrp="1"/>
          </p:cNvSpPr>
          <p:nvPr>
            <p:ph type="pic" idx="3"/>
          </p:nvPr>
        </p:nvSpPr>
        <p:spPr>
          <a:xfrm>
            <a:off x="0" y="1166752"/>
            <a:ext cx="3422232" cy="2938898"/>
          </a:xfrm>
          <a:prstGeom prst="rect">
            <a:avLst/>
          </a:prstGeom>
          <a:noFill/>
          <a:ln>
            <a:noFill/>
          </a:ln>
        </p:spPr>
      </p:sp>
    </p:spTree>
    <p:extLst>
      <p:ext uri="{BB962C8B-B14F-4D97-AF65-F5344CB8AC3E}">
        <p14:creationId xmlns:p14="http://schemas.microsoft.com/office/powerpoint/2010/main" val="132245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6858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 name="Title 1"/>
          <p:cNvSpPr>
            <a:spLocks noGrp="1"/>
          </p:cNvSpPr>
          <p:nvPr>
            <p:ph type="title" hasCustomPrompt="1"/>
          </p:nvPr>
        </p:nvSpPr>
        <p:spPr>
          <a:xfrm>
            <a:off x="342900" y="342900"/>
            <a:ext cx="2556558" cy="454111"/>
          </a:xfrm>
        </p:spPr>
        <p:txBody>
          <a:bodyPr anchor="b">
            <a:normAutofit/>
          </a:bodyPr>
          <a:lstStyle>
            <a:lvl1pPr algn="l">
              <a:defRPr sz="1350" b="0">
                <a:solidFill>
                  <a:schemeClr val="tx1"/>
                </a:solidFill>
                <a:latin typeface="+mn-lt"/>
              </a:defRPr>
            </a:lvl1pPr>
          </a:lstStyle>
          <a:p>
            <a:r>
              <a:rPr lang="en-US" dirty="0"/>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0BA1E-1CA4-4391-B5E4-AC49920060D7}" type="slidenum">
              <a:rPr lang="en-US" smtClean="0"/>
              <a:pPr/>
              <a:t>‹#›</a:t>
            </a:fld>
            <a:endParaRPr lang="en-US" dirty="0"/>
          </a:p>
        </p:txBody>
      </p:sp>
      <p:sp>
        <p:nvSpPr>
          <p:cNvPr id="8" name="Picture Placeholder 2"/>
          <p:cNvSpPr>
            <a:spLocks noGrp="1" noChangeAspect="1"/>
          </p:cNvSpPr>
          <p:nvPr>
            <p:ph type="pic" idx="13"/>
          </p:nvPr>
        </p:nvSpPr>
        <p:spPr>
          <a:xfrm>
            <a:off x="4868287" y="2920076"/>
            <a:ext cx="1646813" cy="161744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342901" y="1026758"/>
            <a:ext cx="2341364" cy="363811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36087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2025651"/>
            <a:ext cx="4760786"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3395586"/>
            <a:ext cx="4760786" cy="645300"/>
          </a:xfrm>
        </p:spPr>
        <p:txBody>
          <a:bodyPr anchor="t"/>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331873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6"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20442"/>
            <a:ext cx="2316082" cy="291057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1620443"/>
            <a:ext cx="2316083" cy="291058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421631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5"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1620737"/>
            <a:ext cx="231800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199" y="2052935"/>
            <a:ext cx="2318004"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1620737"/>
            <a:ext cx="231800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899980" y="2052935"/>
            <a:ext cx="2318004"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34510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4760786"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589791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4869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123953"/>
            <a:ext cx="2092637"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386194"/>
            <a:ext cx="2539528"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082802"/>
            <a:ext cx="2092637" cy="1938337"/>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344423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600450"/>
            <a:ext cx="4760786"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457200"/>
            <a:ext cx="4760786"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457199" y="4025504"/>
            <a:ext cx="4760786"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6710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6350" y="-6351"/>
            <a:ext cx="6877354" cy="5156201"/>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457200"/>
            <a:ext cx="4760785"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1620443"/>
            <a:ext cx="4760786"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4531023"/>
            <a:ext cx="513099"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3/20/2025</a:t>
            </a:fld>
            <a:endParaRPr lang="en-US" dirty="0"/>
          </a:p>
        </p:txBody>
      </p:sp>
      <p:sp>
        <p:nvSpPr>
          <p:cNvPr id="5" name="Footer Placeholder 4"/>
          <p:cNvSpPr>
            <a:spLocks noGrp="1"/>
          </p:cNvSpPr>
          <p:nvPr>
            <p:ph type="ftr" sz="quarter" idx="3"/>
          </p:nvPr>
        </p:nvSpPr>
        <p:spPr>
          <a:xfrm>
            <a:off x="457200" y="4531023"/>
            <a:ext cx="3467230"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4531023"/>
            <a:ext cx="384479"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758879914"/>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10" r:id="rId17"/>
    <p:sldLayoutId id="2147483711" r:id="rId18"/>
    <p:sldLayoutId id="2147483712" r:id="rId19"/>
    <p:sldLayoutId id="2147483713" r:id="rId20"/>
    <p:sldLayoutId id="2147483714" r:id="rId21"/>
    <p:sldLayoutId id="2147483715" r:id="rId22"/>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couple of people standing on a bridge&#10;&#10;Description automatically generated">
            <a:extLst>
              <a:ext uri="{FF2B5EF4-FFF2-40B4-BE49-F238E27FC236}">
                <a16:creationId xmlns:a16="http://schemas.microsoft.com/office/drawing/2014/main" id="{B837E138-20A6-8163-E923-454EA2DE37B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754414" y="-6350"/>
            <a:ext cx="2881977" cy="5143500"/>
          </a:xfrm>
          <a:prstGeom prst="rect">
            <a:avLst/>
          </a:prstGeom>
        </p:spPr>
      </p:pic>
      <p:grpSp>
        <p:nvGrpSpPr>
          <p:cNvPr id="8" name="Group 7">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6857999" cy="5149850"/>
            <a:chOff x="0" y="-8467"/>
            <a:chExt cx="12192000" cy="6866467"/>
          </a:xfrm>
        </p:grpSpPr>
        <p:cxnSp>
          <p:nvCxnSpPr>
            <p:cNvPr id="9" name="Straight Connector 8">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Isosceles Triangle 12">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Isosceles Triangle 16">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Isosceles Triangle 17">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9CF7CF78-F6A0-FFBA-4696-F0B955E89031}"/>
              </a:ext>
            </a:extLst>
          </p:cNvPr>
          <p:cNvSpPr>
            <a:spLocks noGrp="1"/>
          </p:cNvSpPr>
          <p:nvPr>
            <p:ph type="title"/>
          </p:nvPr>
        </p:nvSpPr>
        <p:spPr>
          <a:xfrm>
            <a:off x="376237" y="1258999"/>
            <a:ext cx="2881977" cy="1776820"/>
          </a:xfrm>
        </p:spPr>
        <p:txBody>
          <a:bodyPr vert="horz" lIns="91440" tIns="45720" rIns="91440" bIns="45720" rtlCol="0" anchor="b">
            <a:normAutofit/>
          </a:bodyPr>
          <a:lstStyle/>
          <a:p>
            <a:pPr algn="r" defTabSz="457200">
              <a:lnSpc>
                <a:spcPct val="90000"/>
              </a:lnSpc>
            </a:pPr>
            <a:r>
              <a:rPr lang="en-US" sz="2400" dirty="0"/>
              <a:t>Aquatic Connectivity Through Climate-Ready Infrastructure</a:t>
            </a:r>
          </a:p>
        </p:txBody>
      </p:sp>
      <p:cxnSp>
        <p:nvCxnSpPr>
          <p:cNvPr id="20" name="Straight Connector 19">
            <a:extLst>
              <a:ext uri="{FF2B5EF4-FFF2-40B4-BE49-F238E27FC236}">
                <a16:creationId xmlns:a16="http://schemas.microsoft.com/office/drawing/2014/main" id="{D6329892-480C-49E2-BD6B-45E98C953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71194" y="0"/>
            <a:ext cx="6858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7138EE9-D930-4AF5-8DCA-D506DFDDAC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76712" y="2761059"/>
            <a:ext cx="2679502"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B2A878B-CC9E-4401-8BAA-9D344B5A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4580" y="-6350"/>
            <a:ext cx="1691634"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6DD53AF4-988B-41E6-AB9C-E5ADE7FCA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1936" y="-6350"/>
            <a:ext cx="1456064"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Isosceles Triangle 24">
            <a:extLst>
              <a:ext uri="{FF2B5EF4-FFF2-40B4-BE49-F238E27FC236}">
                <a16:creationId xmlns:a16="http://schemas.microsoft.com/office/drawing/2014/main" id="{E3E2BE66-B731-4E8F-92AE-434C347FE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4437" y="2286000"/>
            <a:ext cx="1833563"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7">
            <a:extLst>
              <a:ext uri="{FF2B5EF4-FFF2-40B4-BE49-F238E27FC236}">
                <a16:creationId xmlns:a16="http://schemas.microsoft.com/office/drawing/2014/main" id="{1C04AA99-545A-4E18-A307-96512638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0656" y="-6350"/>
            <a:ext cx="1605558"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2" name="Rectangle 28">
            <a:extLst>
              <a:ext uri="{FF2B5EF4-FFF2-40B4-BE49-F238E27FC236}">
                <a16:creationId xmlns:a16="http://schemas.microsoft.com/office/drawing/2014/main" id="{D21765B3-48FB-47ED-AFBD-CE583447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0535" y="-6350"/>
            <a:ext cx="725678"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Rectangle 29">
            <a:extLst>
              <a:ext uri="{FF2B5EF4-FFF2-40B4-BE49-F238E27FC236}">
                <a16:creationId xmlns:a16="http://schemas.microsoft.com/office/drawing/2014/main" id="{9908EBEC-783D-4C0E-AE8E-165D6FAC6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186" y="-6350"/>
            <a:ext cx="703027"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6" name="Isosceles Triangle 29">
            <a:extLst>
              <a:ext uri="{FF2B5EF4-FFF2-40B4-BE49-F238E27FC236}">
                <a16:creationId xmlns:a16="http://schemas.microsoft.com/office/drawing/2014/main" id="{D9A05D3D-E46B-44B4-BDFD-F9F117379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4062" y="2692400"/>
            <a:ext cx="1022152"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811C5A90-6122-BB62-32F3-2B8638B7B4D9}"/>
              </a:ext>
            </a:extLst>
          </p:cNvPr>
          <p:cNvSpPr txBox="1"/>
          <p:nvPr/>
        </p:nvSpPr>
        <p:spPr>
          <a:xfrm>
            <a:off x="401044" y="3952279"/>
            <a:ext cx="3326377" cy="1384995"/>
          </a:xfrm>
          <a:prstGeom prst="rect">
            <a:avLst/>
          </a:prstGeom>
          <a:noFill/>
        </p:spPr>
        <p:txBody>
          <a:bodyPr wrap="square" rtlCol="0">
            <a:spAutoFit/>
          </a:bodyPr>
          <a:lstStyle/>
          <a:p>
            <a:r>
              <a:rPr lang="en-US" sz="1400" dirty="0">
                <a:solidFill>
                  <a:schemeClr val="accent2">
                    <a:lumMod val="20000"/>
                    <a:lumOff val="80000"/>
                  </a:schemeClr>
                </a:solidFill>
              </a:rPr>
              <a:t>NJCRC 2025 Coastal Flooding Technical Workshop 3/19/25</a:t>
            </a:r>
          </a:p>
          <a:p>
            <a:r>
              <a:rPr lang="en-US" sz="1400" dirty="0">
                <a:solidFill>
                  <a:schemeClr val="accent2">
                    <a:lumMod val="20000"/>
                    <a:lumOff val="80000"/>
                  </a:schemeClr>
                </a:solidFill>
              </a:rPr>
              <a:t>Isabelle Stinnette</a:t>
            </a:r>
          </a:p>
          <a:p>
            <a:r>
              <a:rPr lang="en-US" sz="1400" dirty="0">
                <a:solidFill>
                  <a:schemeClr val="accent2">
                    <a:lumMod val="20000"/>
                    <a:lumOff val="80000"/>
                  </a:schemeClr>
                </a:solidFill>
              </a:rPr>
              <a:t>NY-NJ Harbor &amp; Estuary Program</a:t>
            </a:r>
          </a:p>
          <a:p>
            <a:r>
              <a:rPr lang="en-US" sz="1400" dirty="0">
                <a:solidFill>
                  <a:schemeClr val="accent2">
                    <a:lumMod val="20000"/>
                    <a:lumOff val="80000"/>
                  </a:schemeClr>
                </a:solidFill>
              </a:rPr>
              <a:t>Hudson Rive Foundation</a:t>
            </a:r>
          </a:p>
          <a:p>
            <a:endParaRPr lang="en-US" sz="1400" dirty="0"/>
          </a:p>
        </p:txBody>
      </p:sp>
    </p:spTree>
    <p:extLst>
      <p:ext uri="{BB962C8B-B14F-4D97-AF65-F5344CB8AC3E}">
        <p14:creationId xmlns:p14="http://schemas.microsoft.com/office/powerpoint/2010/main" val="55626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3222" y="584035"/>
            <a:ext cx="5915025" cy="1449091"/>
          </a:xfrm>
          <a:prstGeom prst="rect">
            <a:avLst/>
          </a:prstGeom>
          <a:noFill/>
          <a:ln>
            <a:noFill/>
          </a:ln>
        </p:spPr>
        <p:txBody>
          <a:bodyPr spcFirstLastPara="1" wrap="square" lIns="51427" tIns="25706" rIns="51427" bIns="25706" anchor="ctr" anchorCtr="0">
            <a:noAutofit/>
          </a:bodyPr>
          <a:lstStyle/>
          <a:p>
            <a:r>
              <a:rPr lang="en-US" sz="2400" dirty="0">
                <a:solidFill>
                  <a:schemeClr val="accent1"/>
                </a:solidFill>
                <a:latin typeface="+mj-lt"/>
              </a:rPr>
              <a:t>Iresick Brook (IB5)</a:t>
            </a:r>
            <a:br>
              <a:rPr lang="en-US" sz="2400" dirty="0">
                <a:solidFill>
                  <a:schemeClr val="accent1"/>
                </a:solidFill>
                <a:latin typeface="Georgia" panose="02040502050405020303" pitchFamily="18" charset="0"/>
              </a:rPr>
            </a:br>
            <a:br>
              <a:rPr lang="en-US" sz="2400" dirty="0">
                <a:solidFill>
                  <a:schemeClr val="accent1"/>
                </a:solidFill>
                <a:latin typeface="Georgia" panose="02040502050405020303" pitchFamily="18" charset="0"/>
              </a:rPr>
            </a:br>
            <a:br>
              <a:rPr lang="en-US" sz="2400" dirty="0">
                <a:solidFill>
                  <a:schemeClr val="accent1"/>
                </a:solidFill>
                <a:latin typeface="Georgia" panose="02040502050405020303" pitchFamily="18" charset="0"/>
              </a:rPr>
            </a:br>
            <a:r>
              <a:rPr lang="en-US" sz="1800" b="0" dirty="0">
                <a:solidFill>
                  <a:schemeClr val="accent1"/>
                </a:solidFill>
                <a:latin typeface="+mn-lt"/>
              </a:rPr>
              <a:t>Existing Conditions</a:t>
            </a:r>
            <a:endParaRPr sz="1800" b="0" dirty="0">
              <a:solidFill>
                <a:schemeClr val="accent1"/>
              </a:solidFill>
              <a:latin typeface="+mn-lt"/>
            </a:endParaRPr>
          </a:p>
        </p:txBody>
      </p:sp>
      <p:sp>
        <p:nvSpPr>
          <p:cNvPr id="96" name="Google Shape;96;p7"/>
          <p:cNvSpPr txBox="1"/>
          <p:nvPr/>
        </p:nvSpPr>
        <p:spPr>
          <a:xfrm>
            <a:off x="3640956" y="4715114"/>
            <a:ext cx="2887861" cy="192209"/>
          </a:xfrm>
          <a:prstGeom prst="rect">
            <a:avLst/>
          </a:prstGeom>
          <a:noFill/>
          <a:ln>
            <a:noFill/>
          </a:ln>
        </p:spPr>
        <p:txBody>
          <a:bodyPr spcFirstLastPara="1" wrap="square" lIns="51427" tIns="25706" rIns="51427" bIns="25706" anchor="t" anchorCtr="0">
            <a:spAutoFit/>
          </a:bodyPr>
          <a:lstStyle/>
          <a:p>
            <a:pPr algn="ctr">
              <a:lnSpc>
                <a:spcPct val="90000"/>
              </a:lnSpc>
              <a:buClr>
                <a:srgbClr val="FFD966"/>
              </a:buClr>
              <a:buSzPts val="2400"/>
            </a:pPr>
            <a:r>
              <a:rPr lang="en-US" sz="1013" b="1" i="1" dirty="0">
                <a:solidFill>
                  <a:schemeClr val="accent1"/>
                </a:solidFill>
                <a:latin typeface="Century Gothic"/>
                <a:ea typeface="Century Gothic"/>
                <a:cs typeface="Century Gothic"/>
                <a:sym typeface="Century Gothic"/>
              </a:rPr>
              <a:t>Downstream Scour Pool</a:t>
            </a:r>
            <a:endParaRPr sz="1013" dirty="0">
              <a:solidFill>
                <a:schemeClr val="accent1"/>
              </a:solidFill>
              <a:latin typeface="Century Gothic"/>
              <a:ea typeface="Century Gothic"/>
              <a:cs typeface="Century Gothic"/>
              <a:sym typeface="Century Gothic"/>
            </a:endParaRPr>
          </a:p>
        </p:txBody>
      </p:sp>
      <p:sp>
        <p:nvSpPr>
          <p:cNvPr id="97" name="Google Shape;97;p7"/>
          <p:cNvSpPr txBox="1"/>
          <p:nvPr/>
        </p:nvSpPr>
        <p:spPr>
          <a:xfrm>
            <a:off x="275926" y="4715114"/>
            <a:ext cx="2887861" cy="192209"/>
          </a:xfrm>
          <a:prstGeom prst="rect">
            <a:avLst/>
          </a:prstGeom>
          <a:noFill/>
          <a:ln>
            <a:noFill/>
          </a:ln>
        </p:spPr>
        <p:txBody>
          <a:bodyPr spcFirstLastPara="1" wrap="square" lIns="51427" tIns="25706" rIns="51427" bIns="25706" anchor="t" anchorCtr="0">
            <a:spAutoFit/>
          </a:bodyPr>
          <a:lstStyle/>
          <a:p>
            <a:pPr algn="ctr">
              <a:lnSpc>
                <a:spcPct val="90000"/>
              </a:lnSpc>
              <a:buClr>
                <a:srgbClr val="FFD966"/>
              </a:buClr>
              <a:buSzPts val="2400"/>
            </a:pPr>
            <a:r>
              <a:rPr lang="en-US" sz="1013" b="1" i="1" dirty="0">
                <a:solidFill>
                  <a:schemeClr val="accent1"/>
                </a:solidFill>
                <a:latin typeface="Century Gothic"/>
                <a:ea typeface="Century Gothic"/>
                <a:cs typeface="Century Gothic"/>
                <a:sym typeface="Century Gothic"/>
              </a:rPr>
              <a:t>Downstream Face</a:t>
            </a:r>
            <a:endParaRPr sz="1013" dirty="0">
              <a:solidFill>
                <a:schemeClr val="accent1"/>
              </a:solidFill>
              <a:latin typeface="Century Gothic"/>
              <a:ea typeface="Century Gothic"/>
              <a:cs typeface="Century Gothic"/>
              <a:sym typeface="Century Gothic"/>
            </a:endParaRPr>
          </a:p>
        </p:txBody>
      </p:sp>
      <p:pic>
        <p:nvPicPr>
          <p:cNvPr id="98" name="Google Shape;98;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222" y="2139144"/>
            <a:ext cx="3293269" cy="2469952"/>
          </a:xfrm>
          <a:prstGeom prst="rect">
            <a:avLst/>
          </a:prstGeom>
          <a:noFill/>
          <a:ln>
            <a:noFill/>
          </a:ln>
        </p:spPr>
      </p:pic>
      <p:pic>
        <p:nvPicPr>
          <p:cNvPr id="2" name="Google Shape;108;p8">
            <a:extLst>
              <a:ext uri="{FF2B5EF4-FFF2-40B4-BE49-F238E27FC236}">
                <a16:creationId xmlns:a16="http://schemas.microsoft.com/office/drawing/2014/main" id="{3FDF3528-725C-E497-E48E-76A786084375}"/>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64731" y="2139144"/>
            <a:ext cx="3293269" cy="2469952"/>
          </a:xfrm>
          <a:prstGeom prst="rect">
            <a:avLst/>
          </a:prstGeom>
          <a:noFill/>
          <a:ln>
            <a:noFill/>
          </a:ln>
        </p:spPr>
      </p:pic>
      <p:pic>
        <p:nvPicPr>
          <p:cNvPr id="3" name="Google Shape;79;p5">
            <a:extLst>
              <a:ext uri="{FF2B5EF4-FFF2-40B4-BE49-F238E27FC236}">
                <a16:creationId xmlns:a16="http://schemas.microsoft.com/office/drawing/2014/main" id="{81148691-B8F7-846C-E433-4ADFD5AA4CC5}"/>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12716" y="0"/>
            <a:ext cx="2445283" cy="20883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a:spLocks noGrp="1"/>
          </p:cNvSpPr>
          <p:nvPr>
            <p:ph type="title"/>
          </p:nvPr>
        </p:nvSpPr>
        <p:spPr>
          <a:xfrm>
            <a:off x="194219" y="406963"/>
            <a:ext cx="2749560" cy="1398239"/>
          </a:xfrm>
          <a:prstGeom prst="rect">
            <a:avLst/>
          </a:prstGeom>
          <a:noFill/>
          <a:ln>
            <a:noFill/>
          </a:ln>
        </p:spPr>
        <p:txBody>
          <a:bodyPr spcFirstLastPara="1" wrap="square" lIns="51427" tIns="25706" rIns="51427" bIns="25706" anchor="ctr" anchorCtr="0">
            <a:noAutofit/>
          </a:bodyPr>
          <a:lstStyle/>
          <a:p>
            <a:r>
              <a:rPr lang="en-US" b="0" dirty="0">
                <a:solidFill>
                  <a:schemeClr val="accent1"/>
                </a:solidFill>
                <a:latin typeface="+mj-lt"/>
              </a:rPr>
              <a:t>Proposed Design 30% by Princeton Hydro</a:t>
            </a:r>
            <a:endParaRPr b="0" dirty="0">
              <a:solidFill>
                <a:schemeClr val="accent1"/>
              </a:solidFill>
              <a:latin typeface="+mj-lt"/>
            </a:endParaRPr>
          </a:p>
        </p:txBody>
      </p:sp>
      <p:pic>
        <p:nvPicPr>
          <p:cNvPr id="209" name="Google Shape;20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972" y="2555674"/>
            <a:ext cx="6858000" cy="2566098"/>
          </a:xfrm>
          <a:prstGeom prst="rect">
            <a:avLst/>
          </a:prstGeom>
          <a:noFill/>
          <a:ln>
            <a:noFill/>
          </a:ln>
        </p:spPr>
      </p:pic>
      <p:pic>
        <p:nvPicPr>
          <p:cNvPr id="210" name="Google Shape;210;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38262" y="4697756"/>
            <a:ext cx="660305" cy="374442"/>
          </a:xfrm>
          <a:prstGeom prst="rect">
            <a:avLst/>
          </a:prstGeom>
          <a:noFill/>
          <a:ln>
            <a:noFill/>
          </a:ln>
        </p:spPr>
      </p:pic>
      <p:pic>
        <p:nvPicPr>
          <p:cNvPr id="2" name="Google Shape;217;p20">
            <a:extLst>
              <a:ext uri="{FF2B5EF4-FFF2-40B4-BE49-F238E27FC236}">
                <a16:creationId xmlns:a16="http://schemas.microsoft.com/office/drawing/2014/main" id="{9FF80C6D-797C-E031-C705-52F5E1F32A80}"/>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38744" y="158674"/>
            <a:ext cx="3510117" cy="22954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3"/>
        <p:cNvGrpSpPr/>
        <p:nvPr/>
      </p:nvGrpSpPr>
      <p:grpSpPr>
        <a:xfrm>
          <a:off x="0" y="0"/>
          <a:ext cx="0" cy="0"/>
          <a:chOff x="0" y="0"/>
          <a:chExt cx="0" cy="0"/>
        </a:xfrm>
      </p:grpSpPr>
      <p:grpSp>
        <p:nvGrpSpPr>
          <p:cNvPr id="260" name="Group 259">
            <a:extLst>
              <a:ext uri="{FF2B5EF4-FFF2-40B4-BE49-F238E27FC236}">
                <a16:creationId xmlns:a16="http://schemas.microsoft.com/office/drawing/2014/main" id="{D5FD13B3-3F58-4777-997E-5447AA079D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6857999" cy="5149850"/>
            <a:chOff x="0" y="-8467"/>
            <a:chExt cx="12192000" cy="6866467"/>
          </a:xfrm>
        </p:grpSpPr>
        <p:cxnSp>
          <p:nvCxnSpPr>
            <p:cNvPr id="261" name="Straight Connector 260">
              <a:extLst>
                <a:ext uri="{FF2B5EF4-FFF2-40B4-BE49-F238E27FC236}">
                  <a16:creationId xmlns:a16="http://schemas.microsoft.com/office/drawing/2014/main" id="{EFE7BD20-6D81-4370-9DB7-04C9B4E9FC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E08F0ECF-D673-4442-A82C-CDA64905A9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63" name="Rectangle 23">
              <a:extLst>
                <a:ext uri="{FF2B5EF4-FFF2-40B4-BE49-F238E27FC236}">
                  <a16:creationId xmlns:a16="http://schemas.microsoft.com/office/drawing/2014/main" id="{2AF8E598-80EA-41AD-A0F3-9543D601A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4" name="Rectangle 25">
              <a:extLst>
                <a:ext uri="{FF2B5EF4-FFF2-40B4-BE49-F238E27FC236}">
                  <a16:creationId xmlns:a16="http://schemas.microsoft.com/office/drawing/2014/main" id="{AC7D6F9C-7670-4ACC-ACE1-A6BD24F5C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5" name="Isosceles Triangle 264">
              <a:extLst>
                <a:ext uri="{FF2B5EF4-FFF2-40B4-BE49-F238E27FC236}">
                  <a16:creationId xmlns:a16="http://schemas.microsoft.com/office/drawing/2014/main" id="{FF420142-D3AA-46D3-A3A5-250686CD7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6" name="Rectangle 27">
              <a:extLst>
                <a:ext uri="{FF2B5EF4-FFF2-40B4-BE49-F238E27FC236}">
                  <a16:creationId xmlns:a16="http://schemas.microsoft.com/office/drawing/2014/main" id="{051037D6-83DE-41D6-9103-84ABD0FEE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7" name="Rectangle 28">
              <a:extLst>
                <a:ext uri="{FF2B5EF4-FFF2-40B4-BE49-F238E27FC236}">
                  <a16:creationId xmlns:a16="http://schemas.microsoft.com/office/drawing/2014/main" id="{FCAED6F3-E1FA-489A-A2B1-E97972EB4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8" name="Rectangle 29">
              <a:extLst>
                <a:ext uri="{FF2B5EF4-FFF2-40B4-BE49-F238E27FC236}">
                  <a16:creationId xmlns:a16="http://schemas.microsoft.com/office/drawing/2014/main" id="{AA247423-55F2-4D5D-806A-BE33BE6B1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9" name="Isosceles Triangle 268">
              <a:extLst>
                <a:ext uri="{FF2B5EF4-FFF2-40B4-BE49-F238E27FC236}">
                  <a16:creationId xmlns:a16="http://schemas.microsoft.com/office/drawing/2014/main" id="{B2FE1F39-B712-4260-8DA6-3B6A94102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0" name="Isosceles Triangle 269">
              <a:extLst>
                <a:ext uri="{FF2B5EF4-FFF2-40B4-BE49-F238E27FC236}">
                  <a16:creationId xmlns:a16="http://schemas.microsoft.com/office/drawing/2014/main" id="{0259AF7F-DAB9-4EE7-BBEF-7B961E5CF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72" name="Rectangle 271">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couple of concrete pipes with a couple of people standing in the background&#10;&#10;Description automatically generated with medium confidence">
            <a:extLst>
              <a:ext uri="{FF2B5EF4-FFF2-40B4-BE49-F238E27FC236}">
                <a16:creationId xmlns:a16="http://schemas.microsoft.com/office/drawing/2014/main" id="{71C5C1B1-51A2-1441-E32E-D938B243AF2D}"/>
              </a:ext>
            </a:extLst>
          </p:cNvPr>
          <p:cNvPicPr>
            <a:picLocks noChangeAspect="1"/>
          </p:cNvPicPr>
          <p:nvPr/>
        </p:nvPicPr>
        <p:blipFill rotWithShape="1">
          <a:blip r:embed="rId3"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20" y="10"/>
            <a:ext cx="6857980" cy="5143490"/>
          </a:xfrm>
          <a:prstGeom prst="rect">
            <a:avLst/>
          </a:prstGeom>
        </p:spPr>
      </p:pic>
      <p:sp>
        <p:nvSpPr>
          <p:cNvPr id="254" name="Google Shape;254;p24"/>
          <p:cNvSpPr txBox="1">
            <a:spLocks noGrp="1"/>
          </p:cNvSpPr>
          <p:nvPr>
            <p:ph type="title"/>
          </p:nvPr>
        </p:nvSpPr>
        <p:spPr>
          <a:xfrm>
            <a:off x="381000" y="457200"/>
            <a:ext cx="4835626" cy="990600"/>
          </a:xfrm>
          <a:prstGeom prst="rect">
            <a:avLst/>
          </a:prstGeom>
        </p:spPr>
        <p:txBody>
          <a:bodyPr spcFirstLastPara="1" vert="horz" lIns="91440" tIns="45720" rIns="91440" bIns="45720" rtlCol="0" anchor="t" anchorCtr="0">
            <a:normAutofit/>
          </a:bodyPr>
          <a:lstStyle/>
          <a:p>
            <a:pPr defTabSz="457200">
              <a:spcBef>
                <a:spcPct val="0"/>
              </a:spcBef>
            </a:pPr>
            <a:r>
              <a:rPr lang="en-US" sz="3600" dirty="0">
                <a:solidFill>
                  <a:schemeClr val="accent1"/>
                </a:solidFill>
                <a:latin typeface="+mj-lt"/>
                <a:ea typeface="+mj-ea"/>
                <a:cs typeface="+mj-cs"/>
              </a:rPr>
              <a:t>Culverts Toolkit</a:t>
            </a:r>
          </a:p>
        </p:txBody>
      </p:sp>
      <p:sp>
        <p:nvSpPr>
          <p:cNvPr id="255" name="Google Shape;255;p24"/>
          <p:cNvSpPr txBox="1"/>
          <p:nvPr/>
        </p:nvSpPr>
        <p:spPr>
          <a:xfrm>
            <a:off x="380999" y="1454150"/>
            <a:ext cx="4961021" cy="3365357"/>
          </a:xfrm>
          <a:prstGeom prst="rect">
            <a:avLst/>
          </a:prstGeom>
        </p:spPr>
        <p:txBody>
          <a:bodyPr spcFirstLastPara="1" vert="horz" lIns="91440" tIns="45720" rIns="91440" bIns="45720" rtlCol="0" anchorCtr="0">
            <a:normAutofit/>
          </a:bodyPr>
          <a:lstStyle/>
          <a:p>
            <a:pPr>
              <a:lnSpc>
                <a:spcPct val="90000"/>
              </a:lnSpc>
              <a:spcBef>
                <a:spcPts val="1000"/>
              </a:spcBef>
              <a:buClr>
                <a:schemeClr val="accent1"/>
              </a:buClr>
              <a:buSzPct val="80000"/>
            </a:pPr>
            <a:r>
              <a:rPr lang="en-US" b="1" dirty="0">
                <a:solidFill>
                  <a:srgbClr val="FFFFFF"/>
                </a:solidFill>
                <a:sym typeface="Century Gothic"/>
              </a:rPr>
              <a:t>Objectives:</a:t>
            </a:r>
          </a:p>
          <a:p>
            <a:pPr marL="171450" indent="-171450">
              <a:lnSpc>
                <a:spcPct val="90000"/>
              </a:lnSpc>
              <a:spcBef>
                <a:spcPts val="1000"/>
              </a:spcBef>
              <a:buClr>
                <a:schemeClr val="accent1"/>
              </a:buClr>
              <a:buSzPct val="80000"/>
              <a:buFont typeface="Wingdings 3" charset="2"/>
              <a:buChar char=""/>
            </a:pPr>
            <a:r>
              <a:rPr lang="en-US" dirty="0">
                <a:solidFill>
                  <a:srgbClr val="FFFFFF"/>
                </a:solidFill>
                <a:sym typeface="Century Gothic"/>
              </a:rPr>
              <a:t>Leverage low-cost data </a:t>
            </a:r>
            <a:endParaRPr lang="en-US" dirty="0">
              <a:solidFill>
                <a:srgbClr val="FFFFFF"/>
              </a:solidFill>
            </a:endParaRPr>
          </a:p>
          <a:p>
            <a:pPr marL="171450" indent="-171450">
              <a:lnSpc>
                <a:spcPct val="90000"/>
              </a:lnSpc>
              <a:spcBef>
                <a:spcPts val="1000"/>
              </a:spcBef>
              <a:buClr>
                <a:schemeClr val="accent1"/>
              </a:buClr>
              <a:buSzPct val="80000"/>
              <a:buFont typeface="Wingdings 3" charset="2"/>
              <a:buChar char=""/>
            </a:pPr>
            <a:r>
              <a:rPr lang="en-US" dirty="0">
                <a:solidFill>
                  <a:srgbClr val="FFFFFF"/>
                </a:solidFill>
                <a:sym typeface="Century Gothic"/>
              </a:rPr>
              <a:t>Compare a handful of potential projects</a:t>
            </a:r>
            <a:endParaRPr lang="en-US" dirty="0">
              <a:solidFill>
                <a:srgbClr val="FFFFFF"/>
              </a:solidFill>
            </a:endParaRPr>
          </a:p>
          <a:p>
            <a:pPr>
              <a:lnSpc>
                <a:spcPct val="90000"/>
              </a:lnSpc>
              <a:spcBef>
                <a:spcPts val="1000"/>
              </a:spcBef>
              <a:buClr>
                <a:schemeClr val="accent1"/>
              </a:buClr>
              <a:buSzPct val="80000"/>
              <a:buFont typeface="Wingdings 3" charset="2"/>
              <a:buChar char=""/>
            </a:pPr>
            <a:endParaRPr lang="en-US" b="1" dirty="0">
              <a:solidFill>
                <a:srgbClr val="FFFFFF"/>
              </a:solidFill>
              <a:sym typeface="Century Gothic"/>
            </a:endParaRPr>
          </a:p>
          <a:p>
            <a:pPr>
              <a:lnSpc>
                <a:spcPct val="90000"/>
              </a:lnSpc>
              <a:spcBef>
                <a:spcPts val="1000"/>
              </a:spcBef>
              <a:buClr>
                <a:schemeClr val="accent1"/>
              </a:buClr>
              <a:buSzPct val="80000"/>
            </a:pPr>
            <a:r>
              <a:rPr lang="en-US" b="1" dirty="0">
                <a:solidFill>
                  <a:srgbClr val="FFFFFF"/>
                </a:solidFill>
                <a:sym typeface="Century Gothic"/>
              </a:rPr>
              <a:t>Two parts of toolkit:</a:t>
            </a:r>
          </a:p>
          <a:p>
            <a:pPr marL="171450" indent="-171450">
              <a:lnSpc>
                <a:spcPct val="90000"/>
              </a:lnSpc>
              <a:spcBef>
                <a:spcPts val="1000"/>
              </a:spcBef>
              <a:buClr>
                <a:schemeClr val="accent1"/>
              </a:buClr>
              <a:buSzPct val="80000"/>
              <a:buFont typeface="Wingdings 3" charset="2"/>
              <a:buChar char=""/>
            </a:pPr>
            <a:r>
              <a:rPr lang="en-US" dirty="0">
                <a:solidFill>
                  <a:srgbClr val="FFFFFF"/>
                </a:solidFill>
                <a:sym typeface="Century Gothic"/>
              </a:rPr>
              <a:t>Prioritization Matrix – Feasibility &amp; project complexity</a:t>
            </a:r>
            <a:endParaRPr lang="en-US" dirty="0">
              <a:solidFill>
                <a:srgbClr val="FFFFFF"/>
              </a:solidFill>
            </a:endParaRPr>
          </a:p>
          <a:p>
            <a:pPr marL="171450" indent="-171450">
              <a:lnSpc>
                <a:spcPct val="90000"/>
              </a:lnSpc>
              <a:spcBef>
                <a:spcPts val="1000"/>
              </a:spcBef>
              <a:buClr>
                <a:schemeClr val="accent1"/>
              </a:buClr>
              <a:buSzPct val="80000"/>
              <a:buFont typeface="Wingdings 3" charset="2"/>
              <a:buChar char=""/>
            </a:pPr>
            <a:r>
              <a:rPr lang="en-US" dirty="0">
                <a:solidFill>
                  <a:srgbClr val="FFFFFF"/>
                </a:solidFill>
                <a:sym typeface="Century Gothic"/>
              </a:rPr>
              <a:t>Solutions Matrix – Compare complexity (and cost) of solution</a:t>
            </a:r>
            <a:endParaRPr lang="en-US" dirty="0">
              <a:solidFill>
                <a:srgbClr val="FFFFFF"/>
              </a:solidFill>
            </a:endParaRPr>
          </a:p>
          <a:p>
            <a:pPr marL="450056" lvl="1" indent="-107156">
              <a:lnSpc>
                <a:spcPct val="90000"/>
              </a:lnSpc>
              <a:spcBef>
                <a:spcPts val="1000"/>
              </a:spcBef>
              <a:buClr>
                <a:schemeClr val="accent1"/>
              </a:buClr>
              <a:buSzPct val="80000"/>
              <a:buFont typeface="Wingdings 3" charset="2"/>
              <a:buChar char=""/>
            </a:pPr>
            <a:endParaRPr lang="en-US" sz="1500" dirty="0">
              <a:solidFill>
                <a:srgbClr val="FFFFFF"/>
              </a:solidFill>
              <a:sym typeface="Century Gothic"/>
            </a:endParaRPr>
          </a:p>
          <a:p>
            <a:pPr marL="257175" indent="-157163">
              <a:lnSpc>
                <a:spcPct val="90000"/>
              </a:lnSpc>
              <a:spcBef>
                <a:spcPts val="1000"/>
              </a:spcBef>
              <a:buClr>
                <a:schemeClr val="accent1"/>
              </a:buClr>
              <a:buSzPct val="80000"/>
              <a:buFont typeface="Wingdings 3" charset="2"/>
              <a:buChar char=""/>
            </a:pPr>
            <a:endParaRPr lang="en-US" sz="1500" dirty="0">
              <a:solidFill>
                <a:srgbClr val="FFFFFF"/>
              </a:solidFill>
              <a:sym typeface="Century Gothic"/>
            </a:endParaRPr>
          </a:p>
          <a:p>
            <a:pPr marL="257175" indent="-157163">
              <a:lnSpc>
                <a:spcPct val="90000"/>
              </a:lnSpc>
              <a:spcBef>
                <a:spcPts val="1000"/>
              </a:spcBef>
              <a:buClr>
                <a:schemeClr val="accent1"/>
              </a:buClr>
              <a:buSzPct val="80000"/>
              <a:buFont typeface="Wingdings 3" charset="2"/>
              <a:buChar char=""/>
            </a:pPr>
            <a:endParaRPr lang="en-US" sz="1500" dirty="0">
              <a:solidFill>
                <a:srgbClr val="FFFFFF"/>
              </a:solidFill>
              <a:sym typeface="Century Gothic"/>
            </a:endParaRPr>
          </a:p>
          <a:p>
            <a:pPr marL="450056" lvl="1" indent="-107156">
              <a:lnSpc>
                <a:spcPct val="90000"/>
              </a:lnSpc>
              <a:spcBef>
                <a:spcPts val="1000"/>
              </a:spcBef>
              <a:buClr>
                <a:schemeClr val="accent1"/>
              </a:buClr>
              <a:buSzPct val="80000"/>
              <a:buFont typeface="Wingdings 3" charset="2"/>
              <a:buChar char=""/>
            </a:pPr>
            <a:endParaRPr lang="en-US" sz="1500" dirty="0">
              <a:solidFill>
                <a:srgbClr val="FFFFFF"/>
              </a:solidFill>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Group 8">
            <a:extLst>
              <a:ext uri="{FF2B5EF4-FFF2-40B4-BE49-F238E27FC236}">
                <a16:creationId xmlns:a16="http://schemas.microsoft.com/office/drawing/2014/main" id="{E0BF35CA-8AA0-428F-ABED-5B77A6C39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6857999" cy="5149850"/>
            <a:chOff x="0" y="-8467"/>
            <a:chExt cx="12192000" cy="6866467"/>
          </a:xfrm>
        </p:grpSpPr>
        <p:cxnSp>
          <p:nvCxnSpPr>
            <p:cNvPr id="10" name="Straight Connector 9">
              <a:extLst>
                <a:ext uri="{FF2B5EF4-FFF2-40B4-BE49-F238E27FC236}">
                  <a16:creationId xmlns:a16="http://schemas.microsoft.com/office/drawing/2014/main" id="{FA4A156A-791B-4BD9-8452-A798A15D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7652CB1-59D3-4DAB-AD45-8DFB73895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3539C1B-883E-4130-95FA-2A6FD3E49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ectangle 25">
              <a:extLst>
                <a:ext uri="{FF2B5EF4-FFF2-40B4-BE49-F238E27FC236}">
                  <a16:creationId xmlns:a16="http://schemas.microsoft.com/office/drawing/2014/main" id="{244CEE5F-144C-437F-9472-22EE3E3D1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Isosceles Triangle 13">
              <a:extLst>
                <a:ext uri="{FF2B5EF4-FFF2-40B4-BE49-F238E27FC236}">
                  <a16:creationId xmlns:a16="http://schemas.microsoft.com/office/drawing/2014/main" id="{0621BB31-AA71-4E9B-8854-3C62F162F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27">
              <a:extLst>
                <a:ext uri="{FF2B5EF4-FFF2-40B4-BE49-F238E27FC236}">
                  <a16:creationId xmlns:a16="http://schemas.microsoft.com/office/drawing/2014/main" id="{5336141D-E3C6-4E7B-8923-B31C3E16F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8">
              <a:extLst>
                <a:ext uri="{FF2B5EF4-FFF2-40B4-BE49-F238E27FC236}">
                  <a16:creationId xmlns:a16="http://schemas.microsoft.com/office/drawing/2014/main" id="{F113BE6F-9D13-4E70-B7AB-C8CC2546A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29">
              <a:extLst>
                <a:ext uri="{FF2B5EF4-FFF2-40B4-BE49-F238E27FC236}">
                  <a16:creationId xmlns:a16="http://schemas.microsoft.com/office/drawing/2014/main" id="{FBEB82C3-C636-4A90-B9A5-905EC38E0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Isosceles Triangle 17">
              <a:extLst>
                <a:ext uri="{FF2B5EF4-FFF2-40B4-BE49-F238E27FC236}">
                  <a16:creationId xmlns:a16="http://schemas.microsoft.com/office/drawing/2014/main" id="{646B4C4A-5A81-43CF-93ED-5FA59D5BE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a:extLst>
                <a:ext uri="{FF2B5EF4-FFF2-40B4-BE49-F238E27FC236}">
                  <a16:creationId xmlns:a16="http://schemas.microsoft.com/office/drawing/2014/main" id="{C3715C1A-EBA1-41A6-AC20-D6A7C4871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4" name="TextBox 3">
            <a:extLst>
              <a:ext uri="{FF2B5EF4-FFF2-40B4-BE49-F238E27FC236}">
                <a16:creationId xmlns:a16="http://schemas.microsoft.com/office/drawing/2014/main" id="{47C552D1-EB15-517B-5F98-13C30EFC620E}"/>
              </a:ext>
            </a:extLst>
          </p:cNvPr>
          <p:cNvSpPr txBox="1"/>
          <p:nvPr/>
        </p:nvSpPr>
        <p:spPr>
          <a:xfrm>
            <a:off x="900111" y="3428999"/>
            <a:ext cx="4316514" cy="815742"/>
          </a:xfrm>
          <a:prstGeom prst="rect">
            <a:avLst/>
          </a:prstGeom>
        </p:spPr>
        <p:txBody>
          <a:bodyPr vert="horz" lIns="91440" tIns="45720" rIns="91440" bIns="45720" rtlCol="0" anchor="b">
            <a:normAutofit/>
          </a:bodyPr>
          <a:lstStyle/>
          <a:p>
            <a:pPr>
              <a:spcBef>
                <a:spcPct val="0"/>
              </a:spcBef>
              <a:spcAft>
                <a:spcPts val="600"/>
              </a:spcAft>
            </a:pPr>
            <a:r>
              <a:rPr lang="en-US" sz="2900" dirty="0">
                <a:solidFill>
                  <a:schemeClr val="accent1"/>
                </a:solidFill>
                <a:latin typeface="+mj-lt"/>
                <a:ea typeface="+mj-ea"/>
                <a:cs typeface="+mj-cs"/>
              </a:rPr>
              <a:t>Outreach and Next Steps</a:t>
            </a:r>
          </a:p>
        </p:txBody>
      </p:sp>
      <p:pic>
        <p:nvPicPr>
          <p:cNvPr id="3" name="Picture 2" descr="A collage of a map&#10;&#10;Description automatically generated">
            <a:extLst>
              <a:ext uri="{FF2B5EF4-FFF2-40B4-BE49-F238E27FC236}">
                <a16:creationId xmlns:a16="http://schemas.microsoft.com/office/drawing/2014/main" id="{9A5A600E-0E42-9B99-3C59-197A7EA11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113" y="457200"/>
            <a:ext cx="4090294" cy="3067721"/>
          </a:xfrm>
          <a:prstGeom prst="rect">
            <a:avLst/>
          </a:prstGeom>
        </p:spPr>
      </p:pic>
    </p:spTree>
    <p:extLst>
      <p:ext uri="{BB962C8B-B14F-4D97-AF65-F5344CB8AC3E}">
        <p14:creationId xmlns:p14="http://schemas.microsoft.com/office/powerpoint/2010/main" val="135461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6857999" cy="5149850"/>
            <a:chOff x="0" y="-8467"/>
            <a:chExt cx="12192000" cy="6866467"/>
          </a:xfrm>
        </p:grpSpPr>
        <p:cxnSp>
          <p:nvCxnSpPr>
            <p:cNvPr id="28" name="Straight Connector 27">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2" name="Isosceles Triangle 31">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6" name="Isosceles Triangle 35">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7" name="Isosceles Triangle 36">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3" name="Title 2"/>
          <p:cNvSpPr>
            <a:spLocks noGrp="1"/>
          </p:cNvSpPr>
          <p:nvPr>
            <p:ph type="title"/>
          </p:nvPr>
        </p:nvSpPr>
        <p:spPr>
          <a:xfrm>
            <a:off x="554607" y="3354920"/>
            <a:ext cx="4662018" cy="822486"/>
          </a:xfrm>
        </p:spPr>
        <p:txBody>
          <a:bodyPr spcFirstLastPara="1" vert="horz" lIns="91440" tIns="45720" rIns="91440" bIns="45720" rtlCol="0" anchor="b" anchorCtr="0">
            <a:normAutofit/>
          </a:bodyPr>
          <a:lstStyle/>
          <a:p>
            <a:pPr defTabSz="457200"/>
            <a:r>
              <a:rPr lang="en-US" sz="3100" dirty="0">
                <a:solidFill>
                  <a:schemeClr val="accent1"/>
                </a:solidFill>
                <a:latin typeface="+mj-lt"/>
              </a:rPr>
              <a:t>Questions and Thanks</a:t>
            </a:r>
          </a:p>
        </p:txBody>
      </p:sp>
      <p:pic>
        <p:nvPicPr>
          <p:cNvPr id="7" name="Picture 6" descr="A water pouring out of a drain&#10;&#10;Description automatically generated">
            <a:extLst>
              <a:ext uri="{FF2B5EF4-FFF2-40B4-BE49-F238E27FC236}">
                <a16:creationId xmlns:a16="http://schemas.microsoft.com/office/drawing/2014/main" id="{54D0DEC9-A0EC-58BB-C482-984AC81B88C8}"/>
              </a:ext>
            </a:extLst>
          </p:cNvPr>
          <p:cNvPicPr>
            <a:picLocks noChangeAspect="1"/>
          </p:cNvPicPr>
          <p:nvPr/>
        </p:nvPicPr>
        <p:blipFill>
          <a:blip r:embed="rId3" cstate="email">
            <a:extLst>
              <a:ext uri="{28A0092B-C50C-407E-A947-70E740481C1C}">
                <a14:useLocalDpi xmlns:a14="http://schemas.microsoft.com/office/drawing/2010/main"/>
              </a:ext>
            </a:extLst>
          </a:blip>
          <a:srcRect r="-3"/>
          <a:stretch/>
        </p:blipFill>
        <p:spPr>
          <a:xfrm rot="16200000">
            <a:off x="1470499" y="-458692"/>
            <a:ext cx="2726268" cy="4558053"/>
          </a:xfrm>
          <a:prstGeom prst="rect">
            <a:avLst/>
          </a:prstGeom>
        </p:spPr>
      </p:pic>
      <p:pic>
        <p:nvPicPr>
          <p:cNvPr id="2" name="Picture 1">
            <a:extLst>
              <a:ext uri="{FF2B5EF4-FFF2-40B4-BE49-F238E27FC236}">
                <a16:creationId xmlns:a16="http://schemas.microsoft.com/office/drawing/2014/main" id="{533C5603-D084-ED9E-1129-76C339AF1D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4437" y="130565"/>
            <a:ext cx="1762684" cy="835529"/>
          </a:xfrm>
          <a:prstGeom prst="rect">
            <a:avLst/>
          </a:prstGeom>
        </p:spPr>
      </p:pic>
      <p:sp>
        <p:nvSpPr>
          <p:cNvPr id="4" name="TextBox 3">
            <a:extLst>
              <a:ext uri="{FF2B5EF4-FFF2-40B4-BE49-F238E27FC236}">
                <a16:creationId xmlns:a16="http://schemas.microsoft.com/office/drawing/2014/main" id="{8B1AEC99-686F-273E-6364-E15CD4AB1BEE}"/>
              </a:ext>
            </a:extLst>
          </p:cNvPr>
          <p:cNvSpPr txBox="1"/>
          <p:nvPr/>
        </p:nvSpPr>
        <p:spPr>
          <a:xfrm>
            <a:off x="539444" y="4686300"/>
            <a:ext cx="3463726" cy="400110"/>
          </a:xfrm>
          <a:prstGeom prst="rect">
            <a:avLst/>
          </a:prstGeom>
          <a:noFill/>
        </p:spPr>
        <p:txBody>
          <a:bodyPr wrap="square" rtlCol="0">
            <a:spAutoFit/>
          </a:bodyPr>
          <a:lstStyle/>
          <a:p>
            <a:r>
              <a:rPr lang="en-US" sz="1000" dirty="0">
                <a:solidFill>
                  <a:schemeClr val="accent2">
                    <a:lumMod val="20000"/>
                    <a:lumOff val="80000"/>
                  </a:schemeClr>
                </a:solidFill>
              </a:rPr>
              <a:t>Isabelle Stinnette</a:t>
            </a:r>
          </a:p>
          <a:p>
            <a:r>
              <a:rPr lang="en-US" sz="1000" dirty="0">
                <a:solidFill>
                  <a:schemeClr val="accent2">
                    <a:lumMod val="20000"/>
                    <a:lumOff val="80000"/>
                  </a:schemeClr>
                </a:solidFill>
              </a:rPr>
              <a:t>Istinnette@hudsonriver.org</a:t>
            </a:r>
          </a:p>
        </p:txBody>
      </p:sp>
    </p:spTree>
    <p:extLst>
      <p:ext uri="{BB962C8B-B14F-4D97-AF65-F5344CB8AC3E}">
        <p14:creationId xmlns:p14="http://schemas.microsoft.com/office/powerpoint/2010/main" val="4037744495"/>
      </p:ext>
    </p:extLst>
  </p:cSld>
  <p:clrMapOvr>
    <a:masterClrMapping/>
  </p:clrMapOvr>
  <mc:AlternateContent xmlns:mc="http://schemas.openxmlformats.org/markup-compatibility/2006" xmlns:p14="http://schemas.microsoft.com/office/powerpoint/2010/main">
    <mc:Choice Requires="p14">
      <p:transition spd="slow" p14:dur="2000" advTm="26933"/>
    </mc:Choice>
    <mc:Fallback xmlns="">
      <p:transition spd="slow" advTm="26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83;p2">
            <a:extLst>
              <a:ext uri="{FF2B5EF4-FFF2-40B4-BE49-F238E27FC236}">
                <a16:creationId xmlns:a16="http://schemas.microsoft.com/office/drawing/2014/main" id="{D694CDB7-CF00-EC61-47EC-25E25476BFA8}"/>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835564" y="0"/>
            <a:ext cx="4022436" cy="5143500"/>
          </a:xfrm>
          <a:prstGeom prst="rect">
            <a:avLst/>
          </a:prstGeom>
          <a:noFill/>
          <a:ln>
            <a:noFill/>
          </a:ln>
        </p:spPr>
      </p:pic>
      <p:sp>
        <p:nvSpPr>
          <p:cNvPr id="3" name="Google Shape;384;p2">
            <a:extLst>
              <a:ext uri="{FF2B5EF4-FFF2-40B4-BE49-F238E27FC236}">
                <a16:creationId xmlns:a16="http://schemas.microsoft.com/office/drawing/2014/main" id="{C6C10094-E1AC-8FD3-BA98-6CFDC73D1D82}"/>
              </a:ext>
            </a:extLst>
          </p:cNvPr>
          <p:cNvSpPr txBox="1"/>
          <p:nvPr/>
        </p:nvSpPr>
        <p:spPr>
          <a:xfrm>
            <a:off x="230909" y="1148080"/>
            <a:ext cx="2468880" cy="3995420"/>
          </a:xfrm>
          <a:prstGeom prst="rect">
            <a:avLst/>
          </a:prstGeom>
          <a:noFill/>
          <a:ln>
            <a:noFill/>
          </a:ln>
        </p:spPr>
        <p:txBody>
          <a:bodyPr spcFirstLastPara="1" wrap="square" lIns="68569" tIns="34275" rIns="68569" bIns="34275" anchor="t" anchorCtr="0">
            <a:noAutofit/>
          </a:bodyPr>
          <a:lstStyle/>
          <a:p>
            <a:pPr marL="214313" indent="-214313">
              <a:lnSpc>
                <a:spcPct val="90000"/>
              </a:lnSpc>
              <a:buClr>
                <a:schemeClr val="dk1"/>
              </a:buClr>
              <a:buSzPts val="2000"/>
              <a:buFont typeface="Arial" panose="020B0604020202020204" pitchFamily="34" charset="0"/>
              <a:buChar char="•"/>
            </a:pPr>
            <a:r>
              <a:rPr lang="en-US" sz="1500" dirty="0">
                <a:solidFill>
                  <a:schemeClr val="accent2">
                    <a:lumMod val="20000"/>
                    <a:lumOff val="80000"/>
                  </a:schemeClr>
                </a:solidFill>
                <a:latin typeface="+mn-lt"/>
                <a:ea typeface="Calibri"/>
                <a:cs typeface="Calibri"/>
                <a:sym typeface="Calibri"/>
              </a:rPr>
              <a:t>One of the Nation’s 28 National Estuary Programs</a:t>
            </a:r>
          </a:p>
          <a:p>
            <a:pPr marL="214313" indent="-214313">
              <a:lnSpc>
                <a:spcPct val="90000"/>
              </a:lnSpc>
              <a:buClr>
                <a:schemeClr val="dk1"/>
              </a:buClr>
              <a:buSzPts val="2000"/>
              <a:buFont typeface="Arial" panose="020B0604020202020204" pitchFamily="34" charset="0"/>
              <a:buChar char="•"/>
            </a:pPr>
            <a:endParaRPr sz="1500" dirty="0">
              <a:solidFill>
                <a:schemeClr val="accent2">
                  <a:lumMod val="20000"/>
                  <a:lumOff val="80000"/>
                </a:schemeClr>
              </a:solidFill>
              <a:latin typeface="+mn-lt"/>
              <a:ea typeface="Calibri"/>
              <a:cs typeface="Calibri"/>
              <a:sym typeface="Calibri"/>
            </a:endParaRPr>
          </a:p>
          <a:p>
            <a:pPr marL="214313" indent="-214313">
              <a:lnSpc>
                <a:spcPct val="90000"/>
              </a:lnSpc>
              <a:spcBef>
                <a:spcPts val="750"/>
              </a:spcBef>
              <a:buClr>
                <a:schemeClr val="dk1"/>
              </a:buClr>
              <a:buSzPts val="2000"/>
              <a:buFont typeface="Arial" panose="020B0604020202020204" pitchFamily="34" charset="0"/>
              <a:buChar char="•"/>
            </a:pPr>
            <a:r>
              <a:rPr lang="en-US" sz="1500" dirty="0">
                <a:solidFill>
                  <a:schemeClr val="accent2">
                    <a:lumMod val="20000"/>
                    <a:lumOff val="80000"/>
                  </a:schemeClr>
                </a:solidFill>
                <a:latin typeface="+mn-lt"/>
                <a:ea typeface="Calibri"/>
                <a:cs typeface="Calibri"/>
                <a:sym typeface="Calibri"/>
              </a:rPr>
              <a:t>Created by the EPA at the request of the governors of NY and NJ in 1988 under the Clean Water Act </a:t>
            </a:r>
          </a:p>
          <a:p>
            <a:pPr marL="214313" indent="-214313">
              <a:lnSpc>
                <a:spcPct val="90000"/>
              </a:lnSpc>
              <a:spcBef>
                <a:spcPts val="750"/>
              </a:spcBef>
              <a:buClr>
                <a:schemeClr val="dk1"/>
              </a:buClr>
              <a:buSzPts val="2000"/>
              <a:buFont typeface="Arial" panose="020B0604020202020204" pitchFamily="34" charset="0"/>
              <a:buChar char="•"/>
            </a:pPr>
            <a:endParaRPr sz="1500" dirty="0">
              <a:solidFill>
                <a:schemeClr val="accent2">
                  <a:lumMod val="20000"/>
                  <a:lumOff val="80000"/>
                </a:schemeClr>
              </a:solidFill>
              <a:latin typeface="+mn-lt"/>
              <a:ea typeface="Calibri"/>
              <a:cs typeface="Calibri"/>
              <a:sym typeface="Calibri"/>
            </a:endParaRPr>
          </a:p>
          <a:p>
            <a:pPr marL="214313" indent="-214313">
              <a:lnSpc>
                <a:spcPct val="90000"/>
              </a:lnSpc>
              <a:spcBef>
                <a:spcPts val="750"/>
              </a:spcBef>
              <a:buClr>
                <a:schemeClr val="dk1"/>
              </a:buClr>
              <a:buSzPts val="2000"/>
              <a:buFont typeface="Arial" panose="020B0604020202020204" pitchFamily="34" charset="0"/>
              <a:buChar char="•"/>
            </a:pPr>
            <a:r>
              <a:rPr lang="en-US" sz="1500" dirty="0">
                <a:solidFill>
                  <a:schemeClr val="accent2">
                    <a:lumMod val="20000"/>
                    <a:lumOff val="80000"/>
                  </a:schemeClr>
                </a:solidFill>
                <a:latin typeface="+mn-lt"/>
                <a:ea typeface="Calibri"/>
                <a:cs typeface="Calibri"/>
                <a:sym typeface="Calibri"/>
              </a:rPr>
              <a:t>Managed in partnership with the Hudson River Foundation</a:t>
            </a:r>
            <a:endParaRPr sz="1500" dirty="0">
              <a:solidFill>
                <a:schemeClr val="accent2">
                  <a:lumMod val="20000"/>
                  <a:lumOff val="80000"/>
                </a:schemeClr>
              </a:solidFill>
              <a:latin typeface="+mn-lt"/>
              <a:ea typeface="Calibri"/>
              <a:cs typeface="Calibri"/>
              <a:sym typeface="Calibri"/>
            </a:endParaRPr>
          </a:p>
        </p:txBody>
      </p:sp>
      <p:sp>
        <p:nvSpPr>
          <p:cNvPr id="4" name="Google Shape;381;p2">
            <a:extLst>
              <a:ext uri="{FF2B5EF4-FFF2-40B4-BE49-F238E27FC236}">
                <a16:creationId xmlns:a16="http://schemas.microsoft.com/office/drawing/2014/main" id="{A992E558-52B9-2C02-8AD1-DA5D1271E353}"/>
              </a:ext>
            </a:extLst>
          </p:cNvPr>
          <p:cNvSpPr txBox="1">
            <a:spLocks/>
          </p:cNvSpPr>
          <p:nvPr/>
        </p:nvSpPr>
        <p:spPr>
          <a:xfrm>
            <a:off x="383583" y="251522"/>
            <a:ext cx="6090834" cy="535523"/>
          </a:xfrm>
          <a:prstGeom prst="rect">
            <a:avLst/>
          </a:prstGeom>
          <a:noFill/>
          <a:ln>
            <a:noFill/>
          </a:ln>
        </p:spPr>
        <p:txBody>
          <a:bodyPr spcFirstLastPara="1" wrap="square" lIns="0" tIns="34275" rIns="0" bIns="34275" anchor="ctr" anchorCtr="0">
            <a:normAutofit fontScale="825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SzPct val="100000"/>
            </a:pPr>
            <a:r>
              <a:rPr lang="en-US" dirty="0"/>
              <a:t>New York-New Jersey Harbor &amp; Estuary Program</a:t>
            </a:r>
          </a:p>
        </p:txBody>
      </p:sp>
    </p:spTree>
    <p:extLst>
      <p:ext uri="{BB962C8B-B14F-4D97-AF65-F5344CB8AC3E}">
        <p14:creationId xmlns:p14="http://schemas.microsoft.com/office/powerpoint/2010/main" val="154009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3A75AC2-90EB-E101-2EBB-8E1A9B2260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922" y="3342968"/>
            <a:ext cx="1794228" cy="1715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a:extLst>
              <a:ext uri="{FF2B5EF4-FFF2-40B4-BE49-F238E27FC236}">
                <a16:creationId xmlns:a16="http://schemas.microsoft.com/office/drawing/2014/main" id="{ACD4A98F-673A-487F-E40C-55209067C5EB}"/>
              </a:ext>
            </a:extLst>
          </p:cNvPr>
          <p:cNvSpPr txBox="1">
            <a:spLocks/>
          </p:cNvSpPr>
          <p:nvPr/>
        </p:nvSpPr>
        <p:spPr>
          <a:xfrm>
            <a:off x="357188" y="331963"/>
            <a:ext cx="6003131" cy="543108"/>
          </a:xfrm>
          <a:prstGeom prst="rect">
            <a:avLst/>
          </a:prstGeom>
        </p:spPr>
        <p:txBody>
          <a:bodyPr vert="horz" lIns="0" tIns="34290" rIns="0" bIns="34290" rtlCol="0" anchor="b">
            <a:noAutofit/>
          </a:bodyPr>
          <a:lstStyle>
            <a:lvl1pPr marL="0" indent="0" algn="l" defTabSz="914400" rtl="0" eaLnBrk="1" latinLnBrk="0" hangingPunct="1">
              <a:lnSpc>
                <a:spcPct val="90000"/>
              </a:lnSpc>
              <a:spcBef>
                <a:spcPts val="1000"/>
              </a:spcBef>
              <a:buFontTx/>
              <a:buNone/>
              <a:defRPr sz="1800" b="1"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685800">
              <a:spcBef>
                <a:spcPts val="750"/>
              </a:spcBef>
              <a:buClrTx/>
              <a:defRPr/>
            </a:pPr>
            <a:r>
              <a:rPr lang="en-US" sz="2400" b="0" dirty="0">
                <a:solidFill>
                  <a:schemeClr val="accent2">
                    <a:lumMod val="60000"/>
                    <a:lumOff val="40000"/>
                  </a:schemeClr>
                </a:solidFill>
                <a:latin typeface="Georgia" panose="02040502050405020303" pitchFamily="18" charset="0"/>
              </a:rPr>
              <a:t>Assessing Bridges and Culverts Through Three Lenses:</a:t>
            </a:r>
          </a:p>
        </p:txBody>
      </p:sp>
      <p:pic>
        <p:nvPicPr>
          <p:cNvPr id="5" name="Picture 4">
            <a:extLst>
              <a:ext uri="{FF2B5EF4-FFF2-40B4-BE49-F238E27FC236}">
                <a16:creationId xmlns:a16="http://schemas.microsoft.com/office/drawing/2014/main" id="{CCE4311E-8287-D640-0036-CFEF92334D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43600" y="2775937"/>
            <a:ext cx="1995478" cy="22826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4E3FB646-0D88-DFF4-DD8B-98B53FCC18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3429" y="1053311"/>
            <a:ext cx="1992669" cy="733302"/>
          </a:xfrm>
          <a:prstGeom prst="rect">
            <a:avLst/>
          </a:prstGeom>
        </p:spPr>
      </p:pic>
      <p:graphicFrame>
        <p:nvGraphicFramePr>
          <p:cNvPr id="15" name="Diagram 14">
            <a:extLst>
              <a:ext uri="{FF2B5EF4-FFF2-40B4-BE49-F238E27FC236}">
                <a16:creationId xmlns:a16="http://schemas.microsoft.com/office/drawing/2014/main" id="{6F3DCAF6-11AC-511F-526F-629B4F1854E4}"/>
              </a:ext>
            </a:extLst>
          </p:cNvPr>
          <p:cNvGraphicFramePr/>
          <p:nvPr>
            <p:extLst>
              <p:ext uri="{D42A27DB-BD31-4B8C-83A1-F6EECF244321}">
                <p14:modId xmlns:p14="http://schemas.microsoft.com/office/powerpoint/2010/main" val="3689167612"/>
              </p:ext>
            </p:extLst>
          </p:nvPr>
        </p:nvGraphicFramePr>
        <p:xfrm>
          <a:off x="949271" y="1370444"/>
          <a:ext cx="4823848" cy="30468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1715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9294068E-2422-1603-B9AC-18FE596374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952068" cy="5143500"/>
          </a:xfrm>
          <a:prstGeom prst="rect">
            <a:avLst/>
          </a:prstGeom>
        </p:spPr>
      </p:pic>
      <p:sp>
        <p:nvSpPr>
          <p:cNvPr id="3" name="Title 2"/>
          <p:cNvSpPr>
            <a:spLocks noGrp="1"/>
          </p:cNvSpPr>
          <p:nvPr>
            <p:ph type="title"/>
          </p:nvPr>
        </p:nvSpPr>
        <p:spPr>
          <a:xfrm>
            <a:off x="4153146" y="118528"/>
            <a:ext cx="2611406" cy="876805"/>
          </a:xfrm>
        </p:spPr>
        <p:txBody>
          <a:bodyPr spcFirstLastPara="1" vert="horz" wrap="square" lIns="68580" tIns="34290" rIns="68580" bIns="34290" rtlCol="0" anchor="b" anchorCtr="0">
            <a:normAutofit/>
          </a:bodyPr>
          <a:lstStyle/>
          <a:p>
            <a:r>
              <a:rPr lang="en-US" sz="2400" dirty="0">
                <a:solidFill>
                  <a:schemeClr val="accent2">
                    <a:lumMod val="60000"/>
                    <a:lumOff val="40000"/>
                  </a:schemeClr>
                </a:solidFill>
                <a:latin typeface="Georgia" panose="02040502050405020303" pitchFamily="18" charset="0"/>
              </a:rPr>
              <a:t>Assessments </a:t>
            </a:r>
          </a:p>
        </p:txBody>
      </p:sp>
      <p:sp>
        <p:nvSpPr>
          <p:cNvPr id="5" name="Text Placeholder 4"/>
          <p:cNvSpPr>
            <a:spLocks noGrp="1"/>
          </p:cNvSpPr>
          <p:nvPr>
            <p:ph type="body" sz="half" idx="2"/>
          </p:nvPr>
        </p:nvSpPr>
        <p:spPr>
          <a:xfrm>
            <a:off x="4064655" y="1179871"/>
            <a:ext cx="2656648" cy="3845101"/>
          </a:xfrm>
        </p:spPr>
        <p:txBody>
          <a:bodyPr spcFirstLastPara="1" vert="horz" wrap="square" lIns="68580" tIns="34290" rIns="68580" bIns="34290" rtlCol="0" anchor="t" anchorCtr="0">
            <a:normAutofit/>
          </a:bodyPr>
          <a:lstStyle/>
          <a:p>
            <a:pPr marL="214313" indent="-171450">
              <a:spcBef>
                <a:spcPts val="600"/>
              </a:spcBef>
              <a:buFont typeface="Arial" panose="020B0604020202020204" pitchFamily="34" charset="0"/>
              <a:buChar char="•"/>
            </a:pPr>
            <a:r>
              <a:rPr lang="en-US" sz="1600" dirty="0">
                <a:solidFill>
                  <a:schemeClr val="accent2">
                    <a:lumMod val="20000"/>
                    <a:lumOff val="80000"/>
                  </a:schemeClr>
                </a:solidFill>
              </a:rPr>
              <a:t>Assessed over 750 crossings in 15 subwatersheds</a:t>
            </a:r>
          </a:p>
          <a:p>
            <a:pPr marL="214313" indent="-171450">
              <a:spcBef>
                <a:spcPts val="600"/>
              </a:spcBef>
              <a:buFont typeface="Arial" panose="020B0604020202020204" pitchFamily="34" charset="0"/>
              <a:buChar char="•"/>
            </a:pPr>
            <a:r>
              <a:rPr lang="en-US" sz="1600" dirty="0">
                <a:solidFill>
                  <a:schemeClr val="accent2">
                    <a:lumMod val="20000"/>
                    <a:lumOff val="80000"/>
                  </a:schemeClr>
                </a:solidFill>
              </a:rPr>
              <a:t>Partnered with 7 Universities/NGOs </a:t>
            </a:r>
          </a:p>
          <a:p>
            <a:pPr marL="214313" indent="-171450">
              <a:spcBef>
                <a:spcPts val="600"/>
              </a:spcBef>
              <a:buFont typeface="Arial" panose="020B0604020202020204" pitchFamily="34" charset="0"/>
              <a:buChar char="•"/>
            </a:pPr>
            <a:r>
              <a:rPr lang="en-US" sz="1600" dirty="0">
                <a:solidFill>
                  <a:schemeClr val="accent2">
                    <a:lumMod val="20000"/>
                    <a:lumOff val="80000"/>
                  </a:schemeClr>
                </a:solidFill>
              </a:rPr>
              <a:t>Funded in part by Rutgers University, EPA and Restore America’s Estuaries</a:t>
            </a:r>
          </a:p>
        </p:txBody>
      </p:sp>
    </p:spTree>
    <p:extLst>
      <p:ext uri="{BB962C8B-B14F-4D97-AF65-F5344CB8AC3E}">
        <p14:creationId xmlns:p14="http://schemas.microsoft.com/office/powerpoint/2010/main" val="1803037739"/>
      </p:ext>
    </p:extLst>
  </p:cSld>
  <p:clrMapOvr>
    <a:masterClrMapping/>
  </p:clrMapOvr>
  <mc:AlternateContent xmlns:mc="http://schemas.openxmlformats.org/markup-compatibility/2006" xmlns:p14="http://schemas.microsoft.com/office/powerpoint/2010/main">
    <mc:Choice Requires="p14">
      <p:transition spd="slow" p14:dur="2000" advTm="64919"/>
    </mc:Choice>
    <mc:Fallback xmlns="">
      <p:transition spd="slow" advTm="649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ouple of people standing under a concrete tunnel&#10;&#10;Description automatically generated">
            <a:extLst>
              <a:ext uri="{FF2B5EF4-FFF2-40B4-BE49-F238E27FC236}">
                <a16:creationId xmlns:a16="http://schemas.microsoft.com/office/drawing/2014/main" id="{E61B567E-A713-D99F-1212-AA9518AB721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62506" y="10"/>
            <a:ext cx="3695495" cy="2813040"/>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6" name="Picture 5" descr="A group of people in a muddy river&#10;&#10;Description automatically generated">
            <a:extLst>
              <a:ext uri="{FF2B5EF4-FFF2-40B4-BE49-F238E27FC236}">
                <a16:creationId xmlns:a16="http://schemas.microsoft.com/office/drawing/2014/main" id="{3B106050-30C0-EE3B-5611-CBE2A1E0B4F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52381" y="2915920"/>
            <a:ext cx="4505620" cy="2227580"/>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descr="A group of people standing in front of a tunnel&#10;&#10;Description automatically generated">
            <a:extLst>
              <a:ext uri="{FF2B5EF4-FFF2-40B4-BE49-F238E27FC236}">
                <a16:creationId xmlns:a16="http://schemas.microsoft.com/office/drawing/2014/main" id="{24856F47-48D2-2E8C-70B3-CD1E5B7F487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0" y="10"/>
            <a:ext cx="4220479" cy="51434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134164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5DF13-FB15-E56A-E09C-0F5018E2DB11}"/>
              </a:ext>
            </a:extLst>
          </p:cNvPr>
          <p:cNvSpPr>
            <a:spLocks noGrp="1"/>
          </p:cNvSpPr>
          <p:nvPr>
            <p:ph type="title"/>
          </p:nvPr>
        </p:nvSpPr>
        <p:spPr>
          <a:xfrm>
            <a:off x="329453" y="248942"/>
            <a:ext cx="6090834" cy="535523"/>
          </a:xfrm>
        </p:spPr>
        <p:txBody>
          <a:bodyPr/>
          <a:lstStyle/>
          <a:p>
            <a:r>
              <a:rPr lang="en-US" dirty="0">
                <a:solidFill>
                  <a:srgbClr val="92D050"/>
                </a:solidFill>
              </a:rPr>
              <a:t>Fact Sheets</a:t>
            </a:r>
          </a:p>
        </p:txBody>
      </p:sp>
      <p:pic>
        <p:nvPicPr>
          <p:cNvPr id="6" name="Picture 5">
            <a:extLst>
              <a:ext uri="{FF2B5EF4-FFF2-40B4-BE49-F238E27FC236}">
                <a16:creationId xmlns:a16="http://schemas.microsoft.com/office/drawing/2014/main" id="{9D5B2753-D618-165E-E639-61B413DFEA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82274">
            <a:off x="4214555" y="1290455"/>
            <a:ext cx="2235959" cy="3016090"/>
          </a:xfrm>
          <a:prstGeom prst="rect">
            <a:avLst/>
          </a:prstGeom>
          <a:ln>
            <a:solidFill>
              <a:schemeClr val="tx1"/>
            </a:solidFill>
          </a:ln>
        </p:spPr>
      </p:pic>
      <p:pic>
        <p:nvPicPr>
          <p:cNvPr id="7" name="Picture 6">
            <a:extLst>
              <a:ext uri="{FF2B5EF4-FFF2-40B4-BE49-F238E27FC236}">
                <a16:creationId xmlns:a16="http://schemas.microsoft.com/office/drawing/2014/main" id="{8697EE7C-DC3E-6821-2AE6-805425B711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239" y="975414"/>
            <a:ext cx="3483180" cy="3192672"/>
          </a:xfrm>
          <a:prstGeom prst="rect">
            <a:avLst/>
          </a:prstGeom>
        </p:spPr>
      </p:pic>
    </p:spTree>
    <p:extLst>
      <p:ext uri="{BB962C8B-B14F-4D97-AF65-F5344CB8AC3E}">
        <p14:creationId xmlns:p14="http://schemas.microsoft.com/office/powerpoint/2010/main" val="1172076882"/>
      </p:ext>
    </p:extLst>
  </p:cSld>
  <p:clrMapOvr>
    <a:masterClrMapping/>
  </p:clrMapOvr>
  <mc:AlternateContent xmlns:mc="http://schemas.openxmlformats.org/markup-compatibility/2006" xmlns:p14="http://schemas.microsoft.com/office/powerpoint/2010/main">
    <mc:Choice Requires="p14">
      <p:transition spd="slow" p14:dur="2000" advTm="39710"/>
    </mc:Choice>
    <mc:Fallback xmlns="">
      <p:transition spd="slow" advTm="397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13">
            <a:extLst>
              <a:ext uri="{FF2B5EF4-FFF2-40B4-BE49-F238E27FC236}">
                <a16:creationId xmlns:a16="http://schemas.microsoft.com/office/drawing/2014/main" id="{702EF214-B007-4771-8985-A3041E8F6E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6857999" cy="5149850"/>
            <a:chOff x="0" y="-8467"/>
            <a:chExt cx="12192000" cy="6866467"/>
          </a:xfrm>
        </p:grpSpPr>
        <p:cxnSp>
          <p:nvCxnSpPr>
            <p:cNvPr id="15" name="Straight Connector 14">
              <a:extLst>
                <a:ext uri="{FF2B5EF4-FFF2-40B4-BE49-F238E27FC236}">
                  <a16:creationId xmlns:a16="http://schemas.microsoft.com/office/drawing/2014/main" id="{E2BF9CC7-88C9-4BDF-845E-2BB24ADD0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B3BDFA9-3CAC-42FD-97D5-4F4FEF5E4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CB4B9049-A2D4-40FE-A49C-70450D125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43DE6DC5-6433-482B-970E-3FCDDA394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5C409EFF-FE08-4B90-9C93-B11960F26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9B247D5D-6A57-4E15-B30F-EF614BEA0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3DE0615-51F9-4436-BC6F-8B37603C0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687DCF6E-0DB3-4AB1-9CD0-A726BDAE3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1230C3CB-B359-4E08-8158-23972151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C28B691-36C0-43DF-BA92-BBDFA8451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1" name="Rectangle 2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2621320"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Isosceles Triangle 2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621321" y="-2"/>
            <a:ext cx="594419" cy="5143500"/>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Content Placeholder 2">
            <a:extLst>
              <a:ext uri="{FF2B5EF4-FFF2-40B4-BE49-F238E27FC236}">
                <a16:creationId xmlns:a16="http://schemas.microsoft.com/office/drawing/2014/main" id="{1AC6FA48-8532-B5DF-4637-0DB8A4D4946D}"/>
              </a:ext>
            </a:extLst>
          </p:cNvPr>
          <p:cNvSpPr>
            <a:spLocks noGrp="1"/>
          </p:cNvSpPr>
          <p:nvPr>
            <p:ph type="title"/>
          </p:nvPr>
        </p:nvSpPr>
        <p:spPr>
          <a:xfrm>
            <a:off x="341032" y="247404"/>
            <a:ext cx="2364213" cy="1031706"/>
          </a:xfrm>
        </p:spPr>
        <p:txBody>
          <a:bodyPr vert="horz" lIns="91440" tIns="45720" rIns="91440" bIns="45720" rtlCol="0" anchor="ctr">
            <a:normAutofit/>
          </a:bodyPr>
          <a:lstStyle/>
          <a:p>
            <a:pPr defTabSz="457200">
              <a:lnSpc>
                <a:spcPct val="90000"/>
              </a:lnSpc>
            </a:pPr>
            <a:r>
              <a:rPr lang="en-US" sz="2000" dirty="0"/>
              <a:t>Dendritic Connectivity Index</a:t>
            </a:r>
          </a:p>
        </p:txBody>
      </p:sp>
      <p:sp>
        <p:nvSpPr>
          <p:cNvPr id="9" name="Text Placeholder 8">
            <a:extLst>
              <a:ext uri="{FF2B5EF4-FFF2-40B4-BE49-F238E27FC236}">
                <a16:creationId xmlns:a16="http://schemas.microsoft.com/office/drawing/2014/main" id="{8784995C-4005-91F3-5089-A6DBFAB5D3E8}"/>
              </a:ext>
            </a:extLst>
          </p:cNvPr>
          <p:cNvSpPr txBox="1">
            <a:spLocks noGrp="1"/>
          </p:cNvSpPr>
          <p:nvPr>
            <p:ph type="body" sz="half" idx="2"/>
          </p:nvPr>
        </p:nvSpPr>
        <p:spPr>
          <a:xfrm>
            <a:off x="161544" y="1224551"/>
            <a:ext cx="2723188" cy="2580083"/>
          </a:xfrm>
          <a:prstGeom prst="rect">
            <a:avLst/>
          </a:prstGeom>
        </p:spPr>
        <p:txBody>
          <a:bodyPr vert="horz" lIns="91440" tIns="45720" rIns="91440" bIns="45720" rtlCol="0">
            <a:normAutofit/>
          </a:bodyPr>
          <a:lstStyle/>
          <a:p>
            <a:pPr defTabSz="457200">
              <a:spcBef>
                <a:spcPts val="1000"/>
              </a:spcBef>
              <a:buFont typeface="Wingdings 3" charset="2"/>
              <a:buChar char=""/>
            </a:pPr>
            <a:r>
              <a:rPr lang="en-US" sz="1600" dirty="0">
                <a:solidFill>
                  <a:schemeClr val="bg1"/>
                </a:solidFill>
              </a:rPr>
              <a:t>DCI Score = Passability x Length of stream until the next barrier, summed up for the whole watershed</a:t>
            </a:r>
          </a:p>
        </p:txBody>
      </p:sp>
      <p:pic>
        <p:nvPicPr>
          <p:cNvPr id="7" name="Picture Placeholder 6">
            <a:extLst>
              <a:ext uri="{FF2B5EF4-FFF2-40B4-BE49-F238E27FC236}">
                <a16:creationId xmlns:a16="http://schemas.microsoft.com/office/drawing/2014/main" id="{23FE80FB-19FA-37BB-84ED-8EE067C91853}"/>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720356" y="2332633"/>
            <a:ext cx="5100209" cy="2810864"/>
          </a:xfrm>
          <a:prstGeom prst="rect">
            <a:avLst/>
          </a:prstGeom>
        </p:spPr>
      </p:pic>
      <p:sp>
        <p:nvSpPr>
          <p:cNvPr id="32" name="Isosceles Triangle 3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12579" y="3009900"/>
            <a:ext cx="252412"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Graphic 10" descr="Fish with solid fill">
            <a:extLst>
              <a:ext uri="{FF2B5EF4-FFF2-40B4-BE49-F238E27FC236}">
                <a16:creationId xmlns:a16="http://schemas.microsoft.com/office/drawing/2014/main" id="{9137BA6C-3EF6-21ED-63C2-3C628061E3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7140" y="1134888"/>
            <a:ext cx="914400" cy="914400"/>
          </a:xfrm>
          <a:prstGeom prst="rect">
            <a:avLst/>
          </a:prstGeom>
        </p:spPr>
      </p:pic>
      <p:pic>
        <p:nvPicPr>
          <p:cNvPr id="12" name="Graphic 11" descr="Fish with solid fill">
            <a:extLst>
              <a:ext uri="{FF2B5EF4-FFF2-40B4-BE49-F238E27FC236}">
                <a16:creationId xmlns:a16="http://schemas.microsoft.com/office/drawing/2014/main" id="{C3842624-1CE8-4697-1D8A-FA7EC511D2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1952" y="592922"/>
            <a:ext cx="914400" cy="914400"/>
          </a:xfrm>
          <a:prstGeom prst="rect">
            <a:avLst/>
          </a:prstGeom>
        </p:spPr>
      </p:pic>
    </p:spTree>
    <p:extLst>
      <p:ext uri="{BB962C8B-B14F-4D97-AF65-F5344CB8AC3E}">
        <p14:creationId xmlns:p14="http://schemas.microsoft.com/office/powerpoint/2010/main" val="47159803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58F7BA4-B6D7-4093-BC9D-BA2CF918AE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6857999" cy="5149850"/>
            <a:chOff x="0" y="-8467"/>
            <a:chExt cx="12192000" cy="6866467"/>
          </a:xfrm>
        </p:grpSpPr>
        <p:cxnSp>
          <p:nvCxnSpPr>
            <p:cNvPr id="12" name="Straight Connector 11">
              <a:extLst>
                <a:ext uri="{FF2B5EF4-FFF2-40B4-BE49-F238E27FC236}">
                  <a16:creationId xmlns:a16="http://schemas.microsoft.com/office/drawing/2014/main" id="{A1490F55-F54C-467C-B8A6-A31153CC5A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2F2A405-ED68-4CB8-9732-67DA21F2A1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A7D2B90-65E1-48B0-8CA7-52D547406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25">
              <a:extLst>
                <a:ext uri="{FF2B5EF4-FFF2-40B4-BE49-F238E27FC236}">
                  <a16:creationId xmlns:a16="http://schemas.microsoft.com/office/drawing/2014/main" id="{E924D5FD-FDCC-4B58-A2A3-D540DA620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Isosceles Triangle 15">
              <a:extLst>
                <a:ext uri="{FF2B5EF4-FFF2-40B4-BE49-F238E27FC236}">
                  <a16:creationId xmlns:a16="http://schemas.microsoft.com/office/drawing/2014/main" id="{5E193FF4-6DE7-4427-8CA6-6391CF05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27">
              <a:extLst>
                <a:ext uri="{FF2B5EF4-FFF2-40B4-BE49-F238E27FC236}">
                  <a16:creationId xmlns:a16="http://schemas.microsoft.com/office/drawing/2014/main" id="{B53557E8-484E-4039-B233-EBFF43A3B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28">
              <a:extLst>
                <a:ext uri="{FF2B5EF4-FFF2-40B4-BE49-F238E27FC236}">
                  <a16:creationId xmlns:a16="http://schemas.microsoft.com/office/drawing/2014/main" id="{45E1412B-7A92-4620-B822-2510023D4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29">
              <a:extLst>
                <a:ext uri="{FF2B5EF4-FFF2-40B4-BE49-F238E27FC236}">
                  <a16:creationId xmlns:a16="http://schemas.microsoft.com/office/drawing/2014/main" id="{D21DAC8F-94C8-4EBC-8454-1525B0F59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Isosceles Triangle 19">
              <a:extLst>
                <a:ext uri="{FF2B5EF4-FFF2-40B4-BE49-F238E27FC236}">
                  <a16:creationId xmlns:a16="http://schemas.microsoft.com/office/drawing/2014/main" id="{A34D249F-4969-44EA-A390-4FCDA5EB9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Isosceles Triangle 20">
              <a:extLst>
                <a:ext uri="{FF2B5EF4-FFF2-40B4-BE49-F238E27FC236}">
                  <a16:creationId xmlns:a16="http://schemas.microsoft.com/office/drawing/2014/main" id="{3AB39E86-A756-4CA8-B71D-0AF734B31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B78379CE-F83D-0B2C-BC7B-BE27FE7DF527}"/>
              </a:ext>
            </a:extLst>
          </p:cNvPr>
          <p:cNvSpPr>
            <a:spLocks noGrp="1"/>
          </p:cNvSpPr>
          <p:nvPr>
            <p:ph type="title"/>
          </p:nvPr>
        </p:nvSpPr>
        <p:spPr>
          <a:xfrm>
            <a:off x="328258" y="213144"/>
            <a:ext cx="4835626" cy="990600"/>
          </a:xfrm>
        </p:spPr>
        <p:txBody>
          <a:bodyPr vert="horz" lIns="91440" tIns="45720" rIns="91440" bIns="45720" rtlCol="0" anchor="t">
            <a:normAutofit/>
          </a:bodyPr>
          <a:lstStyle/>
          <a:p>
            <a:pPr defTabSz="457200"/>
            <a:r>
              <a:rPr lang="en-US" sz="3600" dirty="0"/>
              <a:t>Results</a:t>
            </a:r>
          </a:p>
        </p:txBody>
      </p:sp>
      <p:graphicFrame>
        <p:nvGraphicFramePr>
          <p:cNvPr id="4" name="Diagram 3">
            <a:extLst>
              <a:ext uri="{FF2B5EF4-FFF2-40B4-BE49-F238E27FC236}">
                <a16:creationId xmlns:a16="http://schemas.microsoft.com/office/drawing/2014/main" id="{355D281B-7387-B2BB-7522-558893152EEE}"/>
              </a:ext>
            </a:extLst>
          </p:cNvPr>
          <p:cNvGraphicFramePr/>
          <p:nvPr>
            <p:extLst>
              <p:ext uri="{D42A27DB-BD31-4B8C-83A1-F6EECF244321}">
                <p14:modId xmlns:p14="http://schemas.microsoft.com/office/powerpoint/2010/main" val="4114633838"/>
              </p:ext>
            </p:extLst>
          </p:nvPr>
        </p:nvGraphicFramePr>
        <p:xfrm>
          <a:off x="-185825" y="1187199"/>
          <a:ext cx="2679501" cy="3768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Chart 21">
            <a:extLst>
              <a:ext uri="{FF2B5EF4-FFF2-40B4-BE49-F238E27FC236}">
                <a16:creationId xmlns:a16="http://schemas.microsoft.com/office/drawing/2014/main" id="{BAAB10E8-37CE-81A3-4828-7A124CDE31F1}"/>
              </a:ext>
            </a:extLst>
          </p:cNvPr>
          <p:cNvGraphicFramePr>
            <a:graphicFrameLocks/>
          </p:cNvGraphicFramePr>
          <p:nvPr>
            <p:extLst>
              <p:ext uri="{D42A27DB-BD31-4B8C-83A1-F6EECF244321}">
                <p14:modId xmlns:p14="http://schemas.microsoft.com/office/powerpoint/2010/main" val="755897561"/>
              </p:ext>
            </p:extLst>
          </p:nvPr>
        </p:nvGraphicFramePr>
        <p:xfrm>
          <a:off x="2681288" y="2374399"/>
          <a:ext cx="4052665" cy="2411241"/>
        </p:xfrm>
        <a:graphic>
          <a:graphicData uri="http://schemas.openxmlformats.org/drawingml/2006/chart">
            <c:chart xmlns:c="http://schemas.openxmlformats.org/drawingml/2006/chart" xmlns:r="http://schemas.openxmlformats.org/officeDocument/2006/relationships" r:id="rId8"/>
          </a:graphicData>
        </a:graphic>
      </p:graphicFrame>
      <p:pic>
        <p:nvPicPr>
          <p:cNvPr id="23" name="Picture 22">
            <a:extLst>
              <a:ext uri="{FF2B5EF4-FFF2-40B4-BE49-F238E27FC236}">
                <a16:creationId xmlns:a16="http://schemas.microsoft.com/office/drawing/2014/main" id="{FF2A975A-CC98-E7B8-9909-D21749634F0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0800000">
            <a:off x="3142468" y="285743"/>
            <a:ext cx="2128378" cy="1895326"/>
          </a:xfrm>
          <a:prstGeom prst="rect">
            <a:avLst/>
          </a:prstGeom>
          <a:effectLst/>
        </p:spPr>
      </p:pic>
    </p:spTree>
    <p:extLst>
      <p:ext uri="{BB962C8B-B14F-4D97-AF65-F5344CB8AC3E}">
        <p14:creationId xmlns:p14="http://schemas.microsoft.com/office/powerpoint/2010/main" val="6159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E60ABFEE-92C0-4778-8A99-00185F66C23C}"/>
                                            </p:graphic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4">
                                            <p:graphicEl>
                                              <a:dgm id="{A426F8A7-117F-4724-BC16-4A864BC11FD5}"/>
                                            </p:graphic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4">
                                            <p:graphicEl>
                                              <a:dgm id="{98B34566-38B5-41DA-ACD6-E7ACA5870E7B}"/>
                                            </p:graphic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4">
                                            <p:graphicEl>
                                              <a:dgm id="{2C80DBE2-F295-4660-8A2F-1FE49F0CB7DA}"/>
                                            </p:graphicEl>
                                          </p:spTgt>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4">
                                            <p:graphicEl>
                                              <a:dgm id="{CC62AC32-2D6D-4F4F-B6F6-6AE19BE0DE71}"/>
                                            </p:graphicEl>
                                          </p:spTgt>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4">
                                            <p:graphicEl>
                                              <a:dgm id="{A5D35AF1-4376-44DA-AD18-34A85F7254E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2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33775" y="312926"/>
            <a:ext cx="6390450" cy="1067400"/>
          </a:xfrm>
          <a:prstGeom prst="rect">
            <a:avLst/>
          </a:prstGeom>
        </p:spPr>
        <p:txBody>
          <a:bodyPr spcFirstLastPara="1" wrap="square" lIns="68569" tIns="68569" rIns="68569" bIns="68569" anchor="t" anchorCtr="0">
            <a:normAutofit fontScale="90000"/>
          </a:bodyPr>
          <a:lstStyle/>
          <a:p>
            <a:r>
              <a:rPr lang="en" sz="2700" dirty="0"/>
              <a:t>All Hydrologic Model Data</a:t>
            </a:r>
            <a:br>
              <a:rPr lang="en" sz="2700" dirty="0">
                <a:latin typeface="Georgia" panose="02040502050405020303" pitchFamily="18" charset="0"/>
              </a:rPr>
            </a:br>
            <a:endParaRPr sz="2700" dirty="0">
              <a:latin typeface="Georgia" panose="02040502050405020303" pitchFamily="18" charset="0"/>
            </a:endParaRPr>
          </a:p>
          <a:p>
            <a:r>
              <a:rPr lang="en" sz="1517" dirty="0">
                <a:solidFill>
                  <a:schemeClr val="accent1">
                    <a:lumMod val="20000"/>
                    <a:lumOff val="80000"/>
                  </a:schemeClr>
                </a:solidFill>
              </a:rPr>
              <a:t>Maximum return period is the storm event designation that a crossing can accommodate without flooding overtopping the road or causing erosion (&gt; 50 is considered adequate for a roadway). </a:t>
            </a:r>
            <a:endParaRPr sz="1517" dirty="0">
              <a:solidFill>
                <a:schemeClr val="accent1">
                  <a:lumMod val="20000"/>
                  <a:lumOff val="80000"/>
                </a:schemeClr>
              </a:solidFill>
            </a:endParaRPr>
          </a:p>
        </p:txBody>
      </p:sp>
      <p:graphicFrame>
        <p:nvGraphicFramePr>
          <p:cNvPr id="2" name="Chart 1">
            <a:extLst>
              <a:ext uri="{FF2B5EF4-FFF2-40B4-BE49-F238E27FC236}">
                <a16:creationId xmlns:a16="http://schemas.microsoft.com/office/drawing/2014/main" id="{7EBA1EB6-B458-1766-6E37-594307EC5974}"/>
              </a:ext>
            </a:extLst>
          </p:cNvPr>
          <p:cNvGraphicFramePr>
            <a:graphicFrameLocks/>
          </p:cNvGraphicFramePr>
          <p:nvPr>
            <p:extLst>
              <p:ext uri="{D42A27DB-BD31-4B8C-83A1-F6EECF244321}">
                <p14:modId xmlns:p14="http://schemas.microsoft.com/office/powerpoint/2010/main" val="10505992"/>
              </p:ext>
            </p:extLst>
          </p:nvPr>
        </p:nvGraphicFramePr>
        <p:xfrm>
          <a:off x="759759" y="1855693"/>
          <a:ext cx="5150223" cy="31533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6C9B5781CEE54FAD8B47BB299EB416" ma:contentTypeVersion="16" ma:contentTypeDescription="Create a new document." ma:contentTypeScope="" ma:versionID="2059021abd00983fe33499db4f9d1663">
  <xsd:schema xmlns:xsd="http://www.w3.org/2001/XMLSchema" xmlns:xs="http://www.w3.org/2001/XMLSchema" xmlns:p="http://schemas.microsoft.com/office/2006/metadata/properties" xmlns:ns2="295d889a-40da-4a46-823d-f7b270d58f0a" xmlns:ns3="ed8ba458-5763-4124-8141-b951339165f4" targetNamespace="http://schemas.microsoft.com/office/2006/metadata/properties" ma:root="true" ma:fieldsID="c5e9eabea42a642b5f6601c6e3b57160" ns2:_="" ns3:_="">
    <xsd:import namespace="295d889a-40da-4a46-823d-f7b270d58f0a"/>
    <xsd:import namespace="ed8ba458-5763-4124-8141-b951339165f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d889a-40da-4a46-823d-f7b270d58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4e08d03-1067-4ffa-9ae7-2e39f0c6946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8ba458-5763-4124-8141-b951339165f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4d970a-9fbd-4ad6-89d4-83bc1cb6810c}" ma:internalName="TaxCatchAll" ma:showField="CatchAllData" ma:web="ed8ba458-5763-4124-8141-b951339165f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5d889a-40da-4a46-823d-f7b270d58f0a">
      <Terms xmlns="http://schemas.microsoft.com/office/infopath/2007/PartnerControls"/>
    </lcf76f155ced4ddcb4097134ff3c332f>
    <TaxCatchAll xmlns="ed8ba458-5763-4124-8141-b951339165f4" xsi:nil="true"/>
  </documentManagement>
</p:properties>
</file>

<file path=customXml/itemProps1.xml><?xml version="1.0" encoding="utf-8"?>
<ds:datastoreItem xmlns:ds="http://schemas.openxmlformats.org/officeDocument/2006/customXml" ds:itemID="{325B5DFB-33F4-4E0C-91F8-28EFC1F845CF}">
  <ds:schemaRefs>
    <ds:schemaRef ds:uri="http://schemas.microsoft.com/sharepoint/v3/contenttype/forms"/>
  </ds:schemaRefs>
</ds:datastoreItem>
</file>

<file path=customXml/itemProps2.xml><?xml version="1.0" encoding="utf-8"?>
<ds:datastoreItem xmlns:ds="http://schemas.openxmlformats.org/officeDocument/2006/customXml" ds:itemID="{DF7C0B32-6CB4-4182-9063-BD4501817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d889a-40da-4a46-823d-f7b270d58f0a"/>
    <ds:schemaRef ds:uri="ed8ba458-5763-4124-8141-b95133916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3B4DF0-7DAE-401E-8BE0-8FAA754807A3}">
  <ds:schemaRefs>
    <ds:schemaRef ds:uri="http://purl.org/dc/elements/1.1/"/>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ed8ba458-5763-4124-8141-b951339165f4"/>
    <ds:schemaRef ds:uri="295d889a-40da-4a46-823d-f7b270d58f0a"/>
  </ds:schemaRefs>
</ds:datastoreItem>
</file>

<file path=docProps/app.xml><?xml version="1.0" encoding="utf-8"?>
<Properties xmlns="http://schemas.openxmlformats.org/officeDocument/2006/extended-properties" xmlns:vt="http://schemas.openxmlformats.org/officeDocument/2006/docPropsVTypes">
  <Template>Facet</Template>
  <TotalTime>11496</TotalTime>
  <Words>1076</Words>
  <Application>Microsoft Office PowerPoint</Application>
  <PresentationFormat>Custom</PresentationFormat>
  <Paragraphs>95</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Georgia</vt:lpstr>
      <vt:lpstr>Noto Sans Symbols</vt:lpstr>
      <vt:lpstr>Trebuchet MS</vt:lpstr>
      <vt:lpstr>Wingdings 3</vt:lpstr>
      <vt:lpstr>Facet</vt:lpstr>
      <vt:lpstr>Aquatic Connectivity Through Climate-Ready Infrastructure</vt:lpstr>
      <vt:lpstr>PowerPoint Presentation</vt:lpstr>
      <vt:lpstr>PowerPoint Presentation</vt:lpstr>
      <vt:lpstr>Assessments </vt:lpstr>
      <vt:lpstr>PowerPoint Presentation</vt:lpstr>
      <vt:lpstr>Fact Sheets</vt:lpstr>
      <vt:lpstr>Dendritic Connectivity Index</vt:lpstr>
      <vt:lpstr>Results</vt:lpstr>
      <vt:lpstr>All Hydrologic Model Data  Maximum return period is the storm event designation that a crossing can accommodate without flooding overtopping the road or causing erosion (&gt; 50 is considered adequate for a roadway). </vt:lpstr>
      <vt:lpstr>Iresick Brook (IB5)   Existing Conditions</vt:lpstr>
      <vt:lpstr>Proposed Design 30% by Princeton Hydro</vt:lpstr>
      <vt:lpstr>Culverts Toolkit</vt:lpstr>
      <vt:lpstr>PowerPoint Presentation</vt:lpstr>
      <vt:lpstr>Questions and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Connectivity Through Climate-Ready Infrastructure</dc:title>
  <dc:creator>Isabelle Stinnette</dc:creator>
  <cp:lastModifiedBy>Vilacoba, Karl</cp:lastModifiedBy>
  <cp:revision>5</cp:revision>
  <dcterms:modified xsi:type="dcterms:W3CDTF">2025-03-20T17:21:37Z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0x010100EB6C9B5781CEE54FAD8B47BB299EB416</vt:lpwstr>
  </property>
  <property fmtid="{D5CDD505-2E9C-101B-9397-08002B2CF9AE}" pid="3" name="MediaServiceImageTags">
    <vt:lpwstr/>
  </property>
</Properties>
</file>