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avi" ContentType="video/x-msvide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80" r:id="rId2"/>
    <p:sldId id="282" r:id="rId3"/>
    <p:sldId id="259" r:id="rId4"/>
    <p:sldId id="261" r:id="rId5"/>
    <p:sldId id="281" r:id="rId6"/>
    <p:sldId id="260" r:id="rId7"/>
    <p:sldId id="283" r:id="rId8"/>
    <p:sldId id="262" r:id="rId9"/>
    <p:sldId id="285" r:id="rId10"/>
  </p:sldIdLst>
  <p:sldSz cx="12192000" cy="6858000"/>
  <p:notesSz cx="7023100" cy="93091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70797B-858F-6703-0E93-E377FDBFE8C4}" v="3" dt="2025-03-17T21:05:12.050"/>
    <p1510:client id="{6B6F6D06-0425-42BA-B3AC-809D32471EEB}" v="128" dt="2025-03-17T20:54:39.0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738" autoAdjust="0"/>
  </p:normalViewPr>
  <p:slideViewPr>
    <p:cSldViewPr snapToGrid="0">
      <p:cViewPr varScale="1">
        <p:scale>
          <a:sx n="84" d="100"/>
          <a:sy n="84" d="100"/>
        </p:scale>
        <p:origin x="96" y="32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4EA06406-C017-4E0B-A97D-1E31C04E21A3}" type="datetimeFigureOut">
              <a:rPr lang="en-US" smtClean="0"/>
              <a:t>3/20/2025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C5FE9D18-23ED-414A-9845-A4DA997FE906}" type="slidenum">
              <a:rPr lang="en-US" smtClean="0"/>
              <a:t>‹#›</a:t>
            </a:fld>
            <a:endParaRPr lang="en-US"/>
          </a:p>
        </p:txBody>
      </p:sp>
    </p:spTree>
    <p:extLst>
      <p:ext uri="{BB962C8B-B14F-4D97-AF65-F5344CB8AC3E}">
        <p14:creationId xmlns:p14="http://schemas.microsoft.com/office/powerpoint/2010/main" val="3110339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5FE9D18-23ED-414A-9845-A4DA997FE906}" type="slidenum">
              <a:rPr lang="en-US" smtClean="0"/>
              <a:t>1</a:t>
            </a:fld>
            <a:endParaRPr lang="en-US"/>
          </a:p>
        </p:txBody>
      </p:sp>
    </p:spTree>
    <p:extLst>
      <p:ext uri="{BB962C8B-B14F-4D97-AF65-F5344CB8AC3E}">
        <p14:creationId xmlns:p14="http://schemas.microsoft.com/office/powerpoint/2010/main" val="3005174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FE9D18-23ED-414A-9845-A4DA997FE906}" type="slidenum">
              <a:rPr lang="en-US" smtClean="0"/>
              <a:t>6</a:t>
            </a:fld>
            <a:endParaRPr lang="en-US"/>
          </a:p>
        </p:txBody>
      </p:sp>
    </p:spTree>
    <p:extLst>
      <p:ext uri="{BB962C8B-B14F-4D97-AF65-F5344CB8AC3E}">
        <p14:creationId xmlns:p14="http://schemas.microsoft.com/office/powerpoint/2010/main" val="939798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FE9D18-23ED-414A-9845-A4DA997FE906}" type="slidenum">
              <a:rPr lang="en-US" smtClean="0"/>
              <a:t>9</a:t>
            </a:fld>
            <a:endParaRPr lang="en-US"/>
          </a:p>
        </p:txBody>
      </p:sp>
    </p:spTree>
    <p:extLst>
      <p:ext uri="{BB962C8B-B14F-4D97-AF65-F5344CB8AC3E}">
        <p14:creationId xmlns:p14="http://schemas.microsoft.com/office/powerpoint/2010/main" val="26248028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BEC07CF-DE1C-5A16-AFE3-58045ECDE0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168D54-7A73-18F8-ADFA-A2790DA6BE4A}"/>
              </a:ext>
            </a:extLst>
          </p:cNvPr>
          <p:cNvSpPr>
            <a:spLocks noGrp="1"/>
          </p:cNvSpPr>
          <p:nvPr>
            <p:ph type="ctrTitle" hasCustomPrompt="1"/>
          </p:nvPr>
        </p:nvSpPr>
        <p:spPr>
          <a:xfrm>
            <a:off x="4249881" y="2504921"/>
            <a:ext cx="7280733" cy="2061531"/>
          </a:xfrm>
        </p:spPr>
        <p:txBody>
          <a:bodyPr anchor="b">
            <a:normAutofit/>
          </a:bodyPr>
          <a:lstStyle>
            <a:lvl1pPr algn="r">
              <a:defRPr sz="5400" b="0" i="0">
                <a:solidFill>
                  <a:schemeClr val="bg1"/>
                </a:solidFill>
                <a:latin typeface="Saira Condensed Condensed Light" pitchFamily="2" charset="77"/>
              </a:defRPr>
            </a:lvl1pPr>
          </a:lstStyle>
          <a:p>
            <a:r>
              <a:rPr lang="en-US" dirty="0"/>
              <a:t>CLICK TO EDIT TITLE</a:t>
            </a:r>
          </a:p>
        </p:txBody>
      </p:sp>
      <p:sp>
        <p:nvSpPr>
          <p:cNvPr id="3" name="Subtitle 2">
            <a:extLst>
              <a:ext uri="{FF2B5EF4-FFF2-40B4-BE49-F238E27FC236}">
                <a16:creationId xmlns:a16="http://schemas.microsoft.com/office/drawing/2014/main" id="{58C8A321-3799-3D0C-D5A4-CA5C30A7CB56}"/>
              </a:ext>
            </a:extLst>
          </p:cNvPr>
          <p:cNvSpPr>
            <a:spLocks noGrp="1"/>
          </p:cNvSpPr>
          <p:nvPr>
            <p:ph type="subTitle" idx="1" hasCustomPrompt="1"/>
          </p:nvPr>
        </p:nvSpPr>
        <p:spPr>
          <a:xfrm>
            <a:off x="4488873" y="4591369"/>
            <a:ext cx="7041742"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subtitle</a:t>
            </a:r>
          </a:p>
        </p:txBody>
      </p:sp>
      <p:sp>
        <p:nvSpPr>
          <p:cNvPr id="17" name="Text Placeholder 16">
            <a:extLst>
              <a:ext uri="{FF2B5EF4-FFF2-40B4-BE49-F238E27FC236}">
                <a16:creationId xmlns:a16="http://schemas.microsoft.com/office/drawing/2014/main" id="{E6F838CB-CD72-2334-C381-9BF56F85A624}"/>
              </a:ext>
            </a:extLst>
          </p:cNvPr>
          <p:cNvSpPr>
            <a:spLocks noGrp="1"/>
          </p:cNvSpPr>
          <p:nvPr>
            <p:ph type="body" sz="quarter" idx="11" hasCustomPrompt="1"/>
          </p:nvPr>
        </p:nvSpPr>
        <p:spPr>
          <a:xfrm>
            <a:off x="4675910" y="5690085"/>
            <a:ext cx="6854708"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dirty="0"/>
              <a:t>PRESENTER’S NAME</a:t>
            </a:r>
          </a:p>
        </p:txBody>
      </p:sp>
      <p:sp>
        <p:nvSpPr>
          <p:cNvPr id="4" name="Date Placeholder 3">
            <a:extLst>
              <a:ext uri="{FF2B5EF4-FFF2-40B4-BE49-F238E27FC236}">
                <a16:creationId xmlns:a16="http://schemas.microsoft.com/office/drawing/2014/main" id="{EB9B160D-2B04-EFF9-9233-5CF3861AACE8}"/>
              </a:ext>
            </a:extLst>
          </p:cNvPr>
          <p:cNvSpPr>
            <a:spLocks noGrp="1"/>
          </p:cNvSpPr>
          <p:nvPr>
            <p:ph type="dt" sz="half" idx="10"/>
          </p:nvPr>
        </p:nvSpPr>
        <p:spPr>
          <a:xfrm>
            <a:off x="10416209" y="6342033"/>
            <a:ext cx="1114406"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fld id="{AD5934C3-CE73-482D-819A-8CC6FDF1FAA5}" type="datetimeFigureOut">
              <a:rPr lang="en-US" smtClean="0"/>
              <a:t>3/20/2025</a:t>
            </a:fld>
            <a:endParaRPr lang="en-US"/>
          </a:p>
        </p:txBody>
      </p:sp>
    </p:spTree>
    <p:extLst>
      <p:ext uri="{BB962C8B-B14F-4D97-AF65-F5344CB8AC3E}">
        <p14:creationId xmlns:p14="http://schemas.microsoft.com/office/powerpoint/2010/main" val="4084447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89C836-F4D4-9B58-2D26-DBC3E659121C}"/>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644526" y="1962352"/>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6400803" y="1962352"/>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644526" y="4119680"/>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6400803" y="4119680"/>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7C59F667-F451-44CA-BE89-21B8FCCA37F0}" type="slidenum">
              <a:rPr lang="en-US" smtClean="0"/>
              <a:t>‹#›</a:t>
            </a:fld>
            <a:endParaRPr lang="en-US"/>
          </a:p>
        </p:txBody>
      </p:sp>
    </p:spTree>
    <p:extLst>
      <p:ext uri="{BB962C8B-B14F-4D97-AF65-F5344CB8AC3E}">
        <p14:creationId xmlns:p14="http://schemas.microsoft.com/office/powerpoint/2010/main" val="1190809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our Content and subhea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90D32B-BE46-D2FF-5124-9FDB39359486}"/>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13" name="Text Placeholder 3">
            <a:extLst>
              <a:ext uri="{FF2B5EF4-FFF2-40B4-BE49-F238E27FC236}">
                <a16:creationId xmlns:a16="http://schemas.microsoft.com/office/drawing/2014/main" id="{9FC42B0F-D951-B28C-B437-6054E47EBDFD}"/>
              </a:ext>
            </a:extLst>
          </p:cNvPr>
          <p:cNvSpPr>
            <a:spLocks noGrp="1"/>
          </p:cNvSpPr>
          <p:nvPr>
            <p:ph type="body" sz="quarter" idx="17"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dirty="0"/>
              <a:t>Click to edit subhead</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644526" y="2233235"/>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6400803" y="2233235"/>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644526" y="4448441"/>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6400803" y="4448441"/>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7C59F667-F451-44CA-BE89-21B8FCCA37F0}" type="slidenum">
              <a:rPr lang="en-US" smtClean="0"/>
              <a:t>‹#›</a:t>
            </a:fld>
            <a:endParaRPr lang="en-US"/>
          </a:p>
        </p:txBody>
      </p:sp>
    </p:spTree>
    <p:extLst>
      <p:ext uri="{BB962C8B-B14F-4D97-AF65-F5344CB8AC3E}">
        <p14:creationId xmlns:p14="http://schemas.microsoft.com/office/powerpoint/2010/main" val="1993434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ive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F436CFC-B187-8D35-9B90-53CDD3C63724}"/>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15" name="Content Placeholder 2">
            <a:extLst>
              <a:ext uri="{FF2B5EF4-FFF2-40B4-BE49-F238E27FC236}">
                <a16:creationId xmlns:a16="http://schemas.microsoft.com/office/drawing/2014/main" id="{33F4AA73-6270-8996-F775-27ADF208BB76}"/>
              </a:ext>
            </a:extLst>
          </p:cNvPr>
          <p:cNvSpPr>
            <a:spLocks noGrp="1"/>
          </p:cNvSpPr>
          <p:nvPr>
            <p:ph sz="half" idx="1" hasCustomPrompt="1"/>
          </p:nvPr>
        </p:nvSpPr>
        <p:spPr>
          <a:xfrm>
            <a:off x="644771" y="2210082"/>
            <a:ext cx="4572000" cy="38901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5359999" y="2210085"/>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8429308" y="2210086"/>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5359999" y="4448439"/>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8429308" y="4448441"/>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7C59F667-F451-44CA-BE89-21B8FCCA37F0}" type="slidenum">
              <a:rPr lang="en-US" smtClean="0"/>
              <a:t>‹#›</a:t>
            </a:fld>
            <a:endParaRPr lang="en-US"/>
          </a:p>
        </p:txBody>
      </p:sp>
    </p:spTree>
    <p:extLst>
      <p:ext uri="{BB962C8B-B14F-4D97-AF65-F5344CB8AC3E}">
        <p14:creationId xmlns:p14="http://schemas.microsoft.com/office/powerpoint/2010/main" val="106478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ive Content and subhea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90D32B-BE46-D2FF-5124-9FDB39359486}"/>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13" name="Text Placeholder 3">
            <a:extLst>
              <a:ext uri="{FF2B5EF4-FFF2-40B4-BE49-F238E27FC236}">
                <a16:creationId xmlns:a16="http://schemas.microsoft.com/office/drawing/2014/main" id="{9FC42B0F-D951-B28C-B437-6054E47EBDFD}"/>
              </a:ext>
            </a:extLst>
          </p:cNvPr>
          <p:cNvSpPr>
            <a:spLocks noGrp="1"/>
          </p:cNvSpPr>
          <p:nvPr>
            <p:ph type="body" sz="quarter" idx="17"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dirty="0"/>
              <a:t>Click to edit subhead</a:t>
            </a:r>
          </a:p>
        </p:txBody>
      </p:sp>
      <p:sp>
        <p:nvSpPr>
          <p:cNvPr id="15" name="Content Placeholder 2">
            <a:extLst>
              <a:ext uri="{FF2B5EF4-FFF2-40B4-BE49-F238E27FC236}">
                <a16:creationId xmlns:a16="http://schemas.microsoft.com/office/drawing/2014/main" id="{33F4AA73-6270-8996-F775-27ADF208BB76}"/>
              </a:ext>
            </a:extLst>
          </p:cNvPr>
          <p:cNvSpPr>
            <a:spLocks noGrp="1"/>
          </p:cNvSpPr>
          <p:nvPr>
            <p:ph sz="half" idx="1" hasCustomPrompt="1"/>
          </p:nvPr>
        </p:nvSpPr>
        <p:spPr>
          <a:xfrm>
            <a:off x="644771" y="2210082"/>
            <a:ext cx="4572000" cy="38901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5359205" y="2210086"/>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8427720" y="2210086"/>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5359205" y="4448441"/>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8427720" y="4448441"/>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7C59F667-F451-44CA-BE89-21B8FCCA37F0}" type="slidenum">
              <a:rPr lang="en-US" smtClean="0"/>
              <a:t>‹#›</a:t>
            </a:fld>
            <a:endParaRPr lang="en-US"/>
          </a:p>
        </p:txBody>
      </p:sp>
    </p:spTree>
    <p:extLst>
      <p:ext uri="{BB962C8B-B14F-4D97-AF65-F5344CB8AC3E}">
        <p14:creationId xmlns:p14="http://schemas.microsoft.com/office/powerpoint/2010/main" val="709450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Subhea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CFB8F7E-E499-364F-DBBC-112AB229FB0F}"/>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9" name="Text Placeholder 3">
            <a:extLst>
              <a:ext uri="{FF2B5EF4-FFF2-40B4-BE49-F238E27FC236}">
                <a16:creationId xmlns:a16="http://schemas.microsoft.com/office/drawing/2014/main" id="{C2104D11-CF58-8BD0-F89F-27B8D217FA90}"/>
              </a:ext>
            </a:extLst>
          </p:cNvPr>
          <p:cNvSpPr>
            <a:spLocks noGrp="1"/>
          </p:cNvSpPr>
          <p:nvPr>
            <p:ph type="body" sz="quarter" idx="13"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dirty="0"/>
              <a:t>Click to edit subhead</a:t>
            </a:r>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69" y="2325836"/>
            <a:ext cx="5181600"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6172200" y="2325836"/>
            <a:ext cx="5181600"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7C59F667-F451-44CA-BE89-21B8FCCA37F0}" type="slidenum">
              <a:rPr lang="en-US" smtClean="0"/>
              <a:t>‹#›</a:t>
            </a:fld>
            <a:endParaRPr lang="en-US"/>
          </a:p>
        </p:txBody>
      </p:sp>
    </p:spTree>
    <p:extLst>
      <p:ext uri="{BB962C8B-B14F-4D97-AF65-F5344CB8AC3E}">
        <p14:creationId xmlns:p14="http://schemas.microsoft.com/office/powerpoint/2010/main" val="2450180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74C1-7A20-8CB4-3DD4-EB8A50BB8128}"/>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3" name="Text Placeholder 2">
            <a:extLst>
              <a:ext uri="{FF2B5EF4-FFF2-40B4-BE49-F238E27FC236}">
                <a16:creationId xmlns:a16="http://schemas.microsoft.com/office/drawing/2014/main" id="{817277B2-0A2F-FA77-9E15-CA3A58A5B545}"/>
              </a:ext>
            </a:extLst>
          </p:cNvPr>
          <p:cNvSpPr>
            <a:spLocks noGrp="1"/>
          </p:cNvSpPr>
          <p:nvPr>
            <p:ph type="body" idx="1" hasCustomPrompt="1"/>
          </p:nvPr>
        </p:nvSpPr>
        <p:spPr>
          <a:xfrm>
            <a:off x="644772"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07B25F01-3996-B6B6-F8FD-75E9120A8843}"/>
              </a:ext>
            </a:extLst>
          </p:cNvPr>
          <p:cNvSpPr>
            <a:spLocks noGrp="1"/>
          </p:cNvSpPr>
          <p:nvPr>
            <p:ph sz="half" idx="2" hasCustomPrompt="1"/>
          </p:nvPr>
        </p:nvSpPr>
        <p:spPr>
          <a:xfrm>
            <a:off x="644772" y="2505075"/>
            <a:ext cx="5157787" cy="368458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F473F84-FD9A-282A-FBCC-F5ADD527FC9F}"/>
              </a:ext>
            </a:extLst>
          </p:cNvPr>
          <p:cNvSpPr>
            <a:spLocks noGrp="1"/>
          </p:cNvSpPr>
          <p:nvPr>
            <p:ph type="body" sz="quarter" idx="3" hasCustomPrompt="1"/>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5EE5DE14-382A-1AC7-A660-8E5831B83608}"/>
              </a:ext>
            </a:extLst>
          </p:cNvPr>
          <p:cNvSpPr>
            <a:spLocks noGrp="1"/>
          </p:cNvSpPr>
          <p:nvPr>
            <p:ph sz="quarter" idx="4" hasCustomPrompt="1"/>
          </p:nvPr>
        </p:nvSpPr>
        <p:spPr>
          <a:xfrm>
            <a:off x="6172202" y="2505075"/>
            <a:ext cx="5183188" cy="368458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9E6D1FFC-28E6-E13A-7721-39658D2AA087}"/>
              </a:ext>
            </a:extLst>
          </p:cNvPr>
          <p:cNvSpPr>
            <a:spLocks noGrp="1"/>
          </p:cNvSpPr>
          <p:nvPr>
            <p:ph type="sldNum" sz="quarter" idx="12"/>
          </p:nvPr>
        </p:nvSpPr>
        <p:spPr/>
        <p:txBody>
          <a:bodyPr/>
          <a:lstStyle/>
          <a:p>
            <a:fld id="{7C59F667-F451-44CA-BE89-21B8FCCA37F0}" type="slidenum">
              <a:rPr lang="en-US" smtClean="0"/>
              <a:t>‹#›</a:t>
            </a:fld>
            <a:endParaRPr lang="en-US"/>
          </a:p>
        </p:txBody>
      </p:sp>
    </p:spTree>
    <p:extLst>
      <p:ext uri="{BB962C8B-B14F-4D97-AF65-F5344CB8AC3E}">
        <p14:creationId xmlns:p14="http://schemas.microsoft.com/office/powerpoint/2010/main" val="1419623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27957-9EED-8271-0E72-EFAE0371AF15}"/>
              </a:ext>
            </a:extLst>
          </p:cNvPr>
          <p:cNvSpPr>
            <a:spLocks noGrp="1"/>
          </p:cNvSpPr>
          <p:nvPr>
            <p:ph type="title" hasCustomPrompt="1"/>
          </p:nvPr>
        </p:nvSpPr>
        <p:spPr/>
        <p:txBody>
          <a:bodyPr/>
          <a:lstStyle/>
          <a:p>
            <a:r>
              <a:rPr lang="en-US" dirty="0"/>
              <a:t>CLICK TO EDIT TITLE</a:t>
            </a:r>
          </a:p>
        </p:txBody>
      </p:sp>
      <p:sp>
        <p:nvSpPr>
          <p:cNvPr id="5" name="Slide Number Placeholder 4">
            <a:extLst>
              <a:ext uri="{FF2B5EF4-FFF2-40B4-BE49-F238E27FC236}">
                <a16:creationId xmlns:a16="http://schemas.microsoft.com/office/drawing/2014/main" id="{D555F4F9-1684-DE61-8B6E-9C5982CDC272}"/>
              </a:ext>
            </a:extLst>
          </p:cNvPr>
          <p:cNvSpPr>
            <a:spLocks noGrp="1"/>
          </p:cNvSpPr>
          <p:nvPr>
            <p:ph type="sldNum" sz="quarter" idx="12"/>
          </p:nvPr>
        </p:nvSpPr>
        <p:spPr/>
        <p:txBody>
          <a:bodyPr/>
          <a:lstStyle/>
          <a:p>
            <a:fld id="{7C59F667-F451-44CA-BE89-21B8FCCA37F0}" type="slidenum">
              <a:rPr lang="en-US" smtClean="0"/>
              <a:t>‹#›</a:t>
            </a:fld>
            <a:endParaRPr lang="en-US"/>
          </a:p>
        </p:txBody>
      </p:sp>
    </p:spTree>
    <p:extLst>
      <p:ext uri="{BB962C8B-B14F-4D97-AF65-F5344CB8AC3E}">
        <p14:creationId xmlns:p14="http://schemas.microsoft.com/office/powerpoint/2010/main" val="336547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93D118-64C2-DAF8-93EF-9D41A6B09A50}"/>
              </a:ext>
            </a:extLst>
          </p:cNvPr>
          <p:cNvSpPr>
            <a:spLocks noGrp="1"/>
          </p:cNvSpPr>
          <p:nvPr>
            <p:ph type="sldNum" sz="quarter" idx="12"/>
          </p:nvPr>
        </p:nvSpPr>
        <p:spPr/>
        <p:txBody>
          <a:bodyPr/>
          <a:lstStyle/>
          <a:p>
            <a:fld id="{7C59F667-F451-44CA-BE89-21B8FCCA37F0}" type="slidenum">
              <a:rPr lang="en-US" smtClean="0"/>
              <a:t>‹#›</a:t>
            </a:fld>
            <a:endParaRPr lang="en-US"/>
          </a:p>
        </p:txBody>
      </p:sp>
    </p:spTree>
    <p:extLst>
      <p:ext uri="{BB962C8B-B14F-4D97-AF65-F5344CB8AC3E}">
        <p14:creationId xmlns:p14="http://schemas.microsoft.com/office/powerpoint/2010/main" val="269040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46ACC9-E2A9-486E-5749-83DDF3B956C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071068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BF1B99-BFB4-0688-A8CA-067A988DADEC}"/>
              </a:ext>
            </a:extLst>
          </p:cNvPr>
          <p:cNvSpPr>
            <a:spLocks noGrp="1"/>
          </p:cNvSpPr>
          <p:nvPr>
            <p:ph type="sldNum" sz="quarter" idx="12"/>
          </p:nvPr>
        </p:nvSpPr>
        <p:spPr/>
        <p:txBody>
          <a:bodyPr/>
          <a:lstStyle/>
          <a:p>
            <a:fld id="{7C59F667-F451-44CA-BE89-21B8FCCA37F0}" type="slidenum">
              <a:rPr lang="en-US" smtClean="0"/>
              <a:t>‹#›</a:t>
            </a:fld>
            <a:endParaRPr lang="en-US"/>
          </a:p>
        </p:txBody>
      </p:sp>
      <p:sp>
        <p:nvSpPr>
          <p:cNvPr id="3" name="Content Placeholder 2">
            <a:extLst>
              <a:ext uri="{FF2B5EF4-FFF2-40B4-BE49-F238E27FC236}">
                <a16:creationId xmlns:a16="http://schemas.microsoft.com/office/drawing/2014/main" id="{A1A211F7-F5B3-755A-0FE9-7416E5B6D3BB}"/>
              </a:ext>
            </a:extLst>
          </p:cNvPr>
          <p:cNvSpPr>
            <a:spLocks noGrp="1"/>
          </p:cNvSpPr>
          <p:nvPr>
            <p:ph idx="1" hasCustomPrompt="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C1DCA10-F271-79EA-C335-35398B7961CF}"/>
              </a:ext>
            </a:extLst>
          </p:cNvPr>
          <p:cNvSpPr>
            <a:spLocks noGrp="1"/>
          </p:cNvSpPr>
          <p:nvPr>
            <p:ph type="body" sz="half" idx="2" hasCustomPrompt="1"/>
          </p:nvPr>
        </p:nvSpPr>
        <p:spPr>
          <a:xfrm>
            <a:off x="644773" y="2057402"/>
            <a:ext cx="4127255"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Click to edit text</a:t>
            </a:r>
          </a:p>
        </p:txBody>
      </p:sp>
      <p:sp>
        <p:nvSpPr>
          <p:cNvPr id="2" name="Title 1">
            <a:extLst>
              <a:ext uri="{FF2B5EF4-FFF2-40B4-BE49-F238E27FC236}">
                <a16:creationId xmlns:a16="http://schemas.microsoft.com/office/drawing/2014/main" id="{F7F18D82-BCB2-4520-6E3E-BC47DF6E92F2}"/>
              </a:ext>
            </a:extLst>
          </p:cNvPr>
          <p:cNvSpPr>
            <a:spLocks noGrp="1"/>
          </p:cNvSpPr>
          <p:nvPr>
            <p:ph type="title" hasCustomPrompt="1"/>
          </p:nvPr>
        </p:nvSpPr>
        <p:spPr>
          <a:xfrm>
            <a:off x="644773" y="457200"/>
            <a:ext cx="4127255" cy="1600200"/>
          </a:xfrm>
        </p:spPr>
        <p:txBody>
          <a:bodyPr anchor="b"/>
          <a:lstStyle>
            <a:lvl1pPr>
              <a:defRPr sz="3200"/>
            </a:lvl1pPr>
          </a:lstStyle>
          <a:p>
            <a:r>
              <a:rPr lang="en-US" dirty="0"/>
              <a:t>CLICK TO EDIT TITLE</a:t>
            </a:r>
          </a:p>
        </p:txBody>
      </p:sp>
    </p:spTree>
    <p:extLst>
      <p:ext uri="{BB962C8B-B14F-4D97-AF65-F5344CB8AC3E}">
        <p14:creationId xmlns:p14="http://schemas.microsoft.com/office/powerpoint/2010/main" val="34347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7" name="Picture 6" descr="A statue of a person riding a horse&#10;&#10;Description automatically generated with medium confidence">
            <a:extLst>
              <a:ext uri="{FF2B5EF4-FFF2-40B4-BE49-F238E27FC236}">
                <a16:creationId xmlns:a16="http://schemas.microsoft.com/office/drawing/2014/main" id="{5DDDB80B-17FF-14EE-7F02-306E3A735FA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0"/>
            <a:ext cx="8636340" cy="6858000"/>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0AB85730-9DAB-ABF0-A4D0-5DE36B8226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8451" y="0"/>
            <a:ext cx="11893551" cy="6858000"/>
          </a:xfrm>
          <a:prstGeom prst="rect">
            <a:avLst/>
          </a:prstGeom>
        </p:spPr>
      </p:pic>
      <p:sp>
        <p:nvSpPr>
          <p:cNvPr id="2" name="Title 1">
            <a:extLst>
              <a:ext uri="{FF2B5EF4-FFF2-40B4-BE49-F238E27FC236}">
                <a16:creationId xmlns:a16="http://schemas.microsoft.com/office/drawing/2014/main" id="{35168D54-7A73-18F8-ADFA-A2790DA6BE4A}"/>
              </a:ext>
            </a:extLst>
          </p:cNvPr>
          <p:cNvSpPr>
            <a:spLocks noGrp="1"/>
          </p:cNvSpPr>
          <p:nvPr>
            <p:ph type="ctrTitle" hasCustomPrompt="1"/>
          </p:nvPr>
        </p:nvSpPr>
        <p:spPr>
          <a:xfrm>
            <a:off x="6324602" y="2504921"/>
            <a:ext cx="5206015" cy="2061531"/>
          </a:xfrm>
        </p:spPr>
        <p:txBody>
          <a:bodyPr anchor="b">
            <a:normAutofit/>
          </a:bodyPr>
          <a:lstStyle>
            <a:lvl1pPr algn="r">
              <a:defRPr sz="5400" b="0" i="0">
                <a:solidFill>
                  <a:schemeClr val="bg1"/>
                </a:solidFill>
                <a:latin typeface="Saira Condensed Condensed Light" pitchFamily="2" charset="77"/>
              </a:defRPr>
            </a:lvl1pPr>
          </a:lstStyle>
          <a:p>
            <a:r>
              <a:rPr lang="en-US" dirty="0"/>
              <a:t>CLICK TO EDIT TITLE</a:t>
            </a:r>
          </a:p>
        </p:txBody>
      </p:sp>
      <p:sp>
        <p:nvSpPr>
          <p:cNvPr id="3" name="Subtitle 2">
            <a:extLst>
              <a:ext uri="{FF2B5EF4-FFF2-40B4-BE49-F238E27FC236}">
                <a16:creationId xmlns:a16="http://schemas.microsoft.com/office/drawing/2014/main" id="{58C8A321-3799-3D0C-D5A4-CA5C30A7CB56}"/>
              </a:ext>
            </a:extLst>
          </p:cNvPr>
          <p:cNvSpPr>
            <a:spLocks noGrp="1"/>
          </p:cNvSpPr>
          <p:nvPr>
            <p:ph type="subTitle" idx="1" hasCustomPrompt="1"/>
          </p:nvPr>
        </p:nvSpPr>
        <p:spPr>
          <a:xfrm>
            <a:off x="6616701" y="4591369"/>
            <a:ext cx="4913915"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subtitle</a:t>
            </a:r>
          </a:p>
        </p:txBody>
      </p:sp>
      <p:sp>
        <p:nvSpPr>
          <p:cNvPr id="12" name="Text Placeholder 16">
            <a:extLst>
              <a:ext uri="{FF2B5EF4-FFF2-40B4-BE49-F238E27FC236}">
                <a16:creationId xmlns:a16="http://schemas.microsoft.com/office/drawing/2014/main" id="{07BEFC5F-CD6D-A7BC-1322-BACD15CFA532}"/>
              </a:ext>
            </a:extLst>
          </p:cNvPr>
          <p:cNvSpPr>
            <a:spLocks noGrp="1"/>
          </p:cNvSpPr>
          <p:nvPr>
            <p:ph type="body" sz="quarter" idx="11" hasCustomPrompt="1"/>
          </p:nvPr>
        </p:nvSpPr>
        <p:spPr>
          <a:xfrm>
            <a:off x="6794501" y="5690085"/>
            <a:ext cx="4736115"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dirty="0"/>
              <a:t>PRESENTER’S NAME</a:t>
            </a:r>
          </a:p>
        </p:txBody>
      </p:sp>
      <p:sp>
        <p:nvSpPr>
          <p:cNvPr id="4" name="Date Placeholder 3">
            <a:extLst>
              <a:ext uri="{FF2B5EF4-FFF2-40B4-BE49-F238E27FC236}">
                <a16:creationId xmlns:a16="http://schemas.microsoft.com/office/drawing/2014/main" id="{EB9B160D-2B04-EFF9-9233-5CF3861AACE8}"/>
              </a:ext>
            </a:extLst>
          </p:cNvPr>
          <p:cNvSpPr>
            <a:spLocks noGrp="1"/>
          </p:cNvSpPr>
          <p:nvPr>
            <p:ph type="dt" sz="half" idx="10"/>
          </p:nvPr>
        </p:nvSpPr>
        <p:spPr>
          <a:xfrm>
            <a:off x="10406269" y="6342033"/>
            <a:ext cx="1124345"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fld id="{AD5934C3-CE73-482D-819A-8CC6FDF1FAA5}" type="datetimeFigureOut">
              <a:rPr lang="en-US" smtClean="0"/>
              <a:t>3/20/2025</a:t>
            </a:fld>
            <a:endParaRPr lang="en-US"/>
          </a:p>
        </p:txBody>
      </p:sp>
    </p:spTree>
    <p:extLst>
      <p:ext uri="{BB962C8B-B14F-4D97-AF65-F5344CB8AC3E}">
        <p14:creationId xmlns:p14="http://schemas.microsoft.com/office/powerpoint/2010/main" val="187170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CDE9B-54A8-866E-B788-EB3968761BC7}"/>
              </a:ext>
            </a:extLst>
          </p:cNvPr>
          <p:cNvSpPr>
            <a:spLocks noGrp="1"/>
          </p:cNvSpPr>
          <p:nvPr>
            <p:ph type="title" hasCustomPrompt="1"/>
          </p:nvPr>
        </p:nvSpPr>
        <p:spPr>
          <a:xfrm>
            <a:off x="644773" y="457200"/>
            <a:ext cx="4127255" cy="1600200"/>
          </a:xfrm>
        </p:spPr>
        <p:txBody>
          <a:bodyPr anchor="b"/>
          <a:lstStyle>
            <a:lvl1pPr>
              <a:defRPr sz="3200"/>
            </a:lvl1pPr>
          </a:lstStyle>
          <a:p>
            <a:r>
              <a:rPr lang="en-US" dirty="0"/>
              <a:t>Click to edit title</a:t>
            </a:r>
          </a:p>
        </p:txBody>
      </p:sp>
      <p:sp>
        <p:nvSpPr>
          <p:cNvPr id="4" name="Text Placeholder 3">
            <a:extLst>
              <a:ext uri="{FF2B5EF4-FFF2-40B4-BE49-F238E27FC236}">
                <a16:creationId xmlns:a16="http://schemas.microsoft.com/office/drawing/2014/main" id="{B31F6659-DAE0-7160-C9F6-2C8137D933BD}"/>
              </a:ext>
            </a:extLst>
          </p:cNvPr>
          <p:cNvSpPr>
            <a:spLocks noGrp="1"/>
          </p:cNvSpPr>
          <p:nvPr>
            <p:ph type="body" sz="half" idx="2" hasCustomPrompt="1"/>
          </p:nvPr>
        </p:nvSpPr>
        <p:spPr>
          <a:xfrm>
            <a:off x="644773" y="2057402"/>
            <a:ext cx="4127255"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Click to edit text</a:t>
            </a:r>
          </a:p>
        </p:txBody>
      </p:sp>
      <p:sp>
        <p:nvSpPr>
          <p:cNvPr id="3" name="Picture Placeholder 2">
            <a:extLst>
              <a:ext uri="{FF2B5EF4-FFF2-40B4-BE49-F238E27FC236}">
                <a16:creationId xmlns:a16="http://schemas.microsoft.com/office/drawing/2014/main" id="{3F05E2B1-FC9F-DFC8-B82B-3A9D2B911EBC}"/>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endParaRPr lang="en-US" dirty="0"/>
          </a:p>
        </p:txBody>
      </p:sp>
      <p:sp>
        <p:nvSpPr>
          <p:cNvPr id="7" name="Slide Number Placeholder 6">
            <a:extLst>
              <a:ext uri="{FF2B5EF4-FFF2-40B4-BE49-F238E27FC236}">
                <a16:creationId xmlns:a16="http://schemas.microsoft.com/office/drawing/2014/main" id="{330ECE5B-0146-1148-6A0D-A0F447C354AC}"/>
              </a:ext>
            </a:extLst>
          </p:cNvPr>
          <p:cNvSpPr>
            <a:spLocks noGrp="1"/>
          </p:cNvSpPr>
          <p:nvPr>
            <p:ph type="sldNum" sz="quarter" idx="12"/>
          </p:nvPr>
        </p:nvSpPr>
        <p:spPr/>
        <p:txBody>
          <a:bodyPr/>
          <a:lstStyle/>
          <a:p>
            <a:fld id="{7C59F667-F451-44CA-BE89-21B8FCCA37F0}" type="slidenum">
              <a:rPr lang="en-US" smtClean="0"/>
              <a:t>‹#›</a:t>
            </a:fld>
            <a:endParaRPr lang="en-US"/>
          </a:p>
        </p:txBody>
      </p:sp>
    </p:spTree>
    <p:extLst>
      <p:ext uri="{BB962C8B-B14F-4D97-AF65-F5344CB8AC3E}">
        <p14:creationId xmlns:p14="http://schemas.microsoft.com/office/powerpoint/2010/main" val="2105470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92B4C-D932-924C-A9B9-A7396B7CB503}"/>
              </a:ext>
            </a:extLst>
          </p:cNvPr>
          <p:cNvSpPr>
            <a:spLocks noGrp="1"/>
          </p:cNvSpPr>
          <p:nvPr>
            <p:ph type="title" hasCustomPrompt="1"/>
          </p:nvPr>
        </p:nvSpPr>
        <p:spPr/>
        <p:txBody>
          <a:bodyPr/>
          <a:lstStyle/>
          <a:p>
            <a:r>
              <a:rPr lang="en-US" dirty="0"/>
              <a:t>Click to edit title</a:t>
            </a:r>
          </a:p>
        </p:txBody>
      </p:sp>
      <p:sp>
        <p:nvSpPr>
          <p:cNvPr id="3" name="Vertical Text Placeholder 2">
            <a:extLst>
              <a:ext uri="{FF2B5EF4-FFF2-40B4-BE49-F238E27FC236}">
                <a16:creationId xmlns:a16="http://schemas.microsoft.com/office/drawing/2014/main" id="{61DF67A6-D1DA-71BB-CCFF-678D91838913}"/>
              </a:ext>
            </a:extLst>
          </p:cNvPr>
          <p:cNvSpPr>
            <a:spLocks noGrp="1"/>
          </p:cNvSpPr>
          <p:nvPr>
            <p:ph type="body" orient="vert" idx="1" hasCustomPrompt="1"/>
          </p:nvPr>
        </p:nvSpPr>
        <p:spPr/>
        <p:txBody>
          <a:bodyPr vert="eaVert"/>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9836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8CFDF3-4C0B-B588-73E9-559E689FE0AF}"/>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E20EF8-D417-90E9-AEFA-DB28B8392B89}"/>
              </a:ext>
            </a:extLst>
          </p:cNvPr>
          <p:cNvSpPr>
            <a:spLocks noGrp="1"/>
          </p:cNvSpPr>
          <p:nvPr>
            <p:ph type="body" orient="vert" idx="1"/>
          </p:nvPr>
        </p:nvSpPr>
        <p:spPr>
          <a:xfrm>
            <a:off x="644769" y="365127"/>
            <a:ext cx="7927731"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755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ank You Slide">
    <p:spTree>
      <p:nvGrpSpPr>
        <p:cNvPr id="1" name=""/>
        <p:cNvGrpSpPr/>
        <p:nvPr/>
      </p:nvGrpSpPr>
      <p:grpSpPr>
        <a:xfrm>
          <a:off x="0" y="0"/>
          <a:ext cx="0" cy="0"/>
          <a:chOff x="0" y="0"/>
          <a:chExt cx="0" cy="0"/>
        </a:xfrm>
      </p:grpSpPr>
      <p:pic>
        <p:nvPicPr>
          <p:cNvPr id="6" name="Picture 5" descr="A picture containing person, crowd, event, several&#10;&#10;Description automatically generated">
            <a:extLst>
              <a:ext uri="{FF2B5EF4-FFF2-40B4-BE49-F238E27FC236}">
                <a16:creationId xmlns:a16="http://schemas.microsoft.com/office/drawing/2014/main" id="{206FAFD8-028E-613E-F668-7FDFC37E00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0"/>
            <a:ext cx="730526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E12E123F-8311-330F-DB73-3B618A7793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4B2191C-6994-71BA-A63E-85F5AF6A9776}"/>
              </a:ext>
            </a:extLst>
          </p:cNvPr>
          <p:cNvSpPr txBox="1"/>
          <p:nvPr/>
        </p:nvSpPr>
        <p:spPr>
          <a:xfrm>
            <a:off x="7284722" y="3144277"/>
            <a:ext cx="4245895" cy="923330"/>
          </a:xfrm>
          <a:prstGeom prst="rect">
            <a:avLst/>
          </a:prstGeom>
          <a:noFill/>
        </p:spPr>
        <p:txBody>
          <a:bodyPr wrap="square" rtlCol="0">
            <a:spAutoFit/>
          </a:bodyPr>
          <a:lstStyle/>
          <a:p>
            <a:pPr algn="r"/>
            <a:r>
              <a:rPr lang="en-US" sz="5400" b="0" i="0" dirty="0">
                <a:solidFill>
                  <a:schemeClr val="bg1"/>
                </a:solidFill>
                <a:latin typeface="Saira Condensed Condensed Light" pitchFamily="2" charset="77"/>
              </a:rPr>
              <a:t>THANK </a:t>
            </a:r>
            <a:r>
              <a:rPr lang="en-US" sz="5400" b="1" i="0" dirty="0">
                <a:solidFill>
                  <a:schemeClr val="bg1"/>
                </a:solidFill>
                <a:latin typeface="Saira Condensed Condensed Light" pitchFamily="2" charset="77"/>
              </a:rPr>
              <a:t>YOU</a:t>
            </a:r>
          </a:p>
        </p:txBody>
      </p:sp>
      <p:sp>
        <p:nvSpPr>
          <p:cNvPr id="9" name="TextBox 8">
            <a:extLst>
              <a:ext uri="{FF2B5EF4-FFF2-40B4-BE49-F238E27FC236}">
                <a16:creationId xmlns:a16="http://schemas.microsoft.com/office/drawing/2014/main" id="{7F2600DA-4934-A3D7-306B-06292C3154B8}"/>
              </a:ext>
            </a:extLst>
          </p:cNvPr>
          <p:cNvSpPr txBox="1"/>
          <p:nvPr/>
        </p:nvSpPr>
        <p:spPr>
          <a:xfrm>
            <a:off x="6096002" y="5170418"/>
            <a:ext cx="5434615" cy="584775"/>
          </a:xfrm>
          <a:prstGeom prst="rect">
            <a:avLst/>
          </a:prstGeom>
          <a:noFill/>
        </p:spPr>
        <p:txBody>
          <a:bodyPr wrap="square" rtlCol="0">
            <a:spAutoFit/>
          </a:bodyPr>
          <a:lstStyle/>
          <a:p>
            <a:pPr algn="r"/>
            <a:r>
              <a:rPr lang="en-US" sz="1600" b="1" kern="1200" dirty="0">
                <a:solidFill>
                  <a:schemeClr val="bg1"/>
                </a:solidFill>
                <a:effectLst/>
                <a:latin typeface="IBM Plex Sans" panose="020B0503050203000203" pitchFamily="34" charset="0"/>
                <a:ea typeface="+mn-ea"/>
                <a:cs typeface="+mn-cs"/>
              </a:rPr>
              <a:t>Stevens Institute of Technology</a:t>
            </a:r>
            <a:br>
              <a:rPr lang="en-US" sz="1600" b="1" kern="1200" dirty="0">
                <a:solidFill>
                  <a:schemeClr val="bg1"/>
                </a:solidFill>
                <a:effectLst/>
                <a:latin typeface="IBM Plex Sans" panose="020B0503050203000203" pitchFamily="34" charset="0"/>
                <a:ea typeface="+mn-ea"/>
                <a:cs typeface="+mn-cs"/>
              </a:rPr>
            </a:br>
            <a:r>
              <a:rPr lang="en-US" sz="1600" kern="1200" dirty="0">
                <a:solidFill>
                  <a:schemeClr val="bg1"/>
                </a:solidFill>
                <a:effectLst/>
                <a:latin typeface="IBM Plex Sans" panose="020B0503050203000203" pitchFamily="34" charset="0"/>
                <a:ea typeface="+mn-ea"/>
                <a:cs typeface="+mn-cs"/>
              </a:rPr>
              <a:t>1 Castle Point Terrace, Hoboken, NJ 07030</a:t>
            </a:r>
          </a:p>
        </p:txBody>
      </p:sp>
    </p:spTree>
    <p:extLst>
      <p:ext uri="{BB962C8B-B14F-4D97-AF65-F5344CB8AC3E}">
        <p14:creationId xmlns:p14="http://schemas.microsoft.com/office/powerpoint/2010/main" val="3110873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 Custom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8C4886-2087-94B4-E2E5-4E48B7FF8FE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33456" y="0"/>
            <a:ext cx="10392405"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B3488FA0-8E86-6BE9-82C5-43785B3242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8449" y="0"/>
            <a:ext cx="11893551" cy="6858000"/>
          </a:xfrm>
          <a:prstGeom prst="rect">
            <a:avLst/>
          </a:prstGeom>
        </p:spPr>
      </p:pic>
      <p:sp>
        <p:nvSpPr>
          <p:cNvPr id="10" name="Title 1">
            <a:extLst>
              <a:ext uri="{FF2B5EF4-FFF2-40B4-BE49-F238E27FC236}">
                <a16:creationId xmlns:a16="http://schemas.microsoft.com/office/drawing/2014/main" id="{B9CC9AF6-817B-A87B-A5E6-9A6BE8BA0878}"/>
              </a:ext>
            </a:extLst>
          </p:cNvPr>
          <p:cNvSpPr>
            <a:spLocks noGrp="1"/>
          </p:cNvSpPr>
          <p:nvPr>
            <p:ph type="ctrTitle" hasCustomPrompt="1"/>
          </p:nvPr>
        </p:nvSpPr>
        <p:spPr>
          <a:xfrm>
            <a:off x="6324602" y="2504921"/>
            <a:ext cx="5206015" cy="2061531"/>
          </a:xfrm>
        </p:spPr>
        <p:txBody>
          <a:bodyPr anchor="b">
            <a:normAutofit/>
          </a:bodyPr>
          <a:lstStyle>
            <a:lvl1pPr algn="r">
              <a:defRPr sz="5400" b="0" i="0">
                <a:solidFill>
                  <a:schemeClr val="bg1"/>
                </a:solidFill>
                <a:latin typeface="Saira Condensed Condensed Light" pitchFamily="2" charset="77"/>
              </a:defRPr>
            </a:lvl1pPr>
          </a:lstStyle>
          <a:p>
            <a:r>
              <a:rPr lang="en-US" dirty="0"/>
              <a:t>CLICK TO EDIT TITLE</a:t>
            </a:r>
          </a:p>
        </p:txBody>
      </p:sp>
      <p:sp>
        <p:nvSpPr>
          <p:cNvPr id="11" name="Subtitle 2">
            <a:extLst>
              <a:ext uri="{FF2B5EF4-FFF2-40B4-BE49-F238E27FC236}">
                <a16:creationId xmlns:a16="http://schemas.microsoft.com/office/drawing/2014/main" id="{62636281-107E-01A8-5316-84DAA71CD1E3}"/>
              </a:ext>
            </a:extLst>
          </p:cNvPr>
          <p:cNvSpPr>
            <a:spLocks noGrp="1"/>
          </p:cNvSpPr>
          <p:nvPr>
            <p:ph type="subTitle" idx="1" hasCustomPrompt="1"/>
          </p:nvPr>
        </p:nvSpPr>
        <p:spPr>
          <a:xfrm>
            <a:off x="6616701" y="4591369"/>
            <a:ext cx="4913915"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subtitle</a:t>
            </a:r>
          </a:p>
        </p:txBody>
      </p:sp>
      <p:sp>
        <p:nvSpPr>
          <p:cNvPr id="13" name="Date Placeholder 3">
            <a:extLst>
              <a:ext uri="{FF2B5EF4-FFF2-40B4-BE49-F238E27FC236}">
                <a16:creationId xmlns:a16="http://schemas.microsoft.com/office/drawing/2014/main" id="{7651AF7A-8B71-B895-17ED-7EECAFEE7DE8}"/>
              </a:ext>
            </a:extLst>
          </p:cNvPr>
          <p:cNvSpPr>
            <a:spLocks noGrp="1"/>
          </p:cNvSpPr>
          <p:nvPr>
            <p:ph type="dt" sz="half" idx="10"/>
          </p:nvPr>
        </p:nvSpPr>
        <p:spPr>
          <a:xfrm>
            <a:off x="10446026" y="6362185"/>
            <a:ext cx="1084590"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fld id="{AD5934C3-CE73-482D-819A-8CC6FDF1FAA5}" type="datetimeFigureOut">
              <a:rPr lang="en-US" smtClean="0"/>
              <a:t>3/20/2025</a:t>
            </a:fld>
            <a:endParaRPr lang="en-US"/>
          </a:p>
        </p:txBody>
      </p:sp>
      <p:sp>
        <p:nvSpPr>
          <p:cNvPr id="14" name="Text Placeholder 16">
            <a:extLst>
              <a:ext uri="{FF2B5EF4-FFF2-40B4-BE49-F238E27FC236}">
                <a16:creationId xmlns:a16="http://schemas.microsoft.com/office/drawing/2014/main" id="{732F2640-D02F-0BD4-E9A8-A5FD3D27874E}"/>
              </a:ext>
            </a:extLst>
          </p:cNvPr>
          <p:cNvSpPr>
            <a:spLocks noGrp="1"/>
          </p:cNvSpPr>
          <p:nvPr>
            <p:ph type="body" sz="quarter" idx="11" hasCustomPrompt="1"/>
          </p:nvPr>
        </p:nvSpPr>
        <p:spPr>
          <a:xfrm>
            <a:off x="6794501" y="5690085"/>
            <a:ext cx="4736115"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dirty="0"/>
              <a:t>PRESENTER’S NAME</a:t>
            </a:r>
          </a:p>
        </p:txBody>
      </p:sp>
      <p:sp>
        <p:nvSpPr>
          <p:cNvPr id="15" name="TextBox 14">
            <a:extLst>
              <a:ext uri="{FF2B5EF4-FFF2-40B4-BE49-F238E27FC236}">
                <a16:creationId xmlns:a16="http://schemas.microsoft.com/office/drawing/2014/main" id="{7EBB0808-AF7F-629E-3160-773C1F8C9FE9}"/>
              </a:ext>
            </a:extLst>
          </p:cNvPr>
          <p:cNvSpPr txBox="1"/>
          <p:nvPr/>
        </p:nvSpPr>
        <p:spPr>
          <a:xfrm>
            <a:off x="912816" y="1325690"/>
            <a:ext cx="4215776" cy="5135445"/>
          </a:xfrm>
          <a:prstGeom prst="rect">
            <a:avLst/>
          </a:prstGeom>
          <a:noFill/>
        </p:spPr>
        <p:txBody>
          <a:bodyPr wrap="square" rtlCol="0">
            <a:spAutoFit/>
          </a:bodyPr>
          <a:lstStyle/>
          <a:p>
            <a:r>
              <a:rPr lang="en-US" b="1" dirty="0">
                <a:latin typeface="IBM Plex Sans" panose="020B0503050203000203" pitchFamily="34" charset="0"/>
              </a:rPr>
              <a:t>INSTRUCTIONS TO REPLACE IMAGE:</a:t>
            </a:r>
          </a:p>
          <a:p>
            <a:endParaRPr lang="en-US" b="1" dirty="0">
              <a:latin typeface="IBM Plex Sans" panose="020B0503050203000203" pitchFamily="34" charset="0"/>
            </a:endParaRPr>
          </a:p>
          <a:p>
            <a:pPr marL="342900" indent="-342900">
              <a:lnSpc>
                <a:spcPct val="150000"/>
              </a:lnSpc>
              <a:buFont typeface="+mj-lt"/>
              <a:buAutoNum type="arabicPeriod"/>
            </a:pPr>
            <a:r>
              <a:rPr lang="en-US" sz="1400" b="0" dirty="0">
                <a:latin typeface="IBM Plex Sans" panose="020B0503050203000203" pitchFamily="34" charset="0"/>
              </a:rPr>
              <a:t>Go to View&gt;Slide Master</a:t>
            </a:r>
          </a:p>
          <a:p>
            <a:pPr marL="342900" indent="-342900">
              <a:lnSpc>
                <a:spcPct val="150000"/>
              </a:lnSpc>
              <a:buFont typeface="+mj-lt"/>
              <a:buAutoNum type="arabicPeriod"/>
            </a:pPr>
            <a:r>
              <a:rPr lang="en-US" sz="1400" b="0" dirty="0">
                <a:latin typeface="IBM Plex Sans" panose="020B0503050203000203" pitchFamily="34" charset="0"/>
              </a:rPr>
              <a:t>Locate this layout and duplicate it</a:t>
            </a:r>
          </a:p>
          <a:p>
            <a:pPr marL="342900" indent="-342900">
              <a:lnSpc>
                <a:spcPct val="150000"/>
              </a:lnSpc>
              <a:buFont typeface="+mj-lt"/>
              <a:buAutoNum type="arabicPeriod"/>
            </a:pPr>
            <a:r>
              <a:rPr lang="en-US" sz="1400" b="0" dirty="0">
                <a:latin typeface="IBM Plex Sans" panose="020B0503050203000203" pitchFamily="34" charset="0"/>
              </a:rPr>
              <a:t>Right-click the orange circle on the far-left side of this image</a:t>
            </a:r>
          </a:p>
          <a:p>
            <a:pPr marL="342900" indent="-342900">
              <a:lnSpc>
                <a:spcPct val="150000"/>
              </a:lnSpc>
              <a:buFont typeface="+mj-lt"/>
              <a:buAutoNum type="arabicPeriod"/>
            </a:pPr>
            <a:r>
              <a:rPr lang="en-US" sz="1400" b="0" dirty="0">
                <a:latin typeface="IBM Plex Sans" panose="020B0503050203000203" pitchFamily="34" charset="0"/>
              </a:rPr>
              <a:t>Scroll to “Change Picture”</a:t>
            </a:r>
          </a:p>
          <a:p>
            <a:pPr marL="342900" indent="-342900">
              <a:lnSpc>
                <a:spcPct val="150000"/>
              </a:lnSpc>
              <a:buFont typeface="+mj-lt"/>
              <a:buAutoNum type="arabicPeriod"/>
            </a:pPr>
            <a:r>
              <a:rPr lang="en-US" sz="1400" b="0" dirty="0">
                <a:latin typeface="IBM Plex Sans" panose="020B0503050203000203" pitchFamily="34" charset="0"/>
              </a:rPr>
              <a:t>Select “From File” (note that your version of PowerPoint may use different menu language)</a:t>
            </a:r>
          </a:p>
          <a:p>
            <a:pPr marL="342900" indent="-342900">
              <a:lnSpc>
                <a:spcPct val="150000"/>
              </a:lnSpc>
              <a:buFont typeface="+mj-lt"/>
              <a:buAutoNum type="arabicPeriod"/>
            </a:pPr>
            <a:r>
              <a:rPr lang="en-US" sz="1400" b="0" dirty="0">
                <a:latin typeface="IBM Plex Sans" panose="020B0503050203000203" pitchFamily="34" charset="0"/>
              </a:rPr>
              <a:t>Select desired image</a:t>
            </a:r>
          </a:p>
          <a:p>
            <a:pPr marL="342900" indent="-342900">
              <a:lnSpc>
                <a:spcPct val="150000"/>
              </a:lnSpc>
              <a:buFont typeface="+mj-lt"/>
              <a:buAutoNum type="arabicPeriod"/>
            </a:pPr>
            <a:r>
              <a:rPr lang="en-US" sz="1400" b="0" dirty="0">
                <a:latin typeface="IBM Plex Sans" panose="020B0503050203000203" pitchFamily="34" charset="0"/>
              </a:rPr>
              <a:t>Resize and crop image as necessary</a:t>
            </a:r>
          </a:p>
          <a:p>
            <a:pPr marL="342900" indent="-342900">
              <a:lnSpc>
                <a:spcPct val="150000"/>
              </a:lnSpc>
              <a:buFont typeface="+mj-lt"/>
              <a:buAutoNum type="arabicPeriod"/>
            </a:pPr>
            <a:r>
              <a:rPr lang="en-US" sz="1400" b="0" dirty="0">
                <a:latin typeface="IBM Plex Sans" panose="020B0503050203000203" pitchFamily="34" charset="0"/>
              </a:rPr>
              <a:t>Make sure image is sent to back (right click on image)</a:t>
            </a:r>
          </a:p>
          <a:p>
            <a:pPr marL="342900" indent="-342900">
              <a:lnSpc>
                <a:spcPct val="150000"/>
              </a:lnSpc>
              <a:buFont typeface="+mj-lt"/>
              <a:buAutoNum type="arabicPeriod"/>
            </a:pPr>
            <a:r>
              <a:rPr lang="en-US" sz="1400" b="0" dirty="0">
                <a:latin typeface="IBM Plex Sans" panose="020B0503050203000203" pitchFamily="34" charset="0"/>
              </a:rPr>
              <a:t>Close slide master and insert a new slide using the new, then delete this text box from your presentation slide.</a:t>
            </a:r>
          </a:p>
        </p:txBody>
      </p:sp>
    </p:spTree>
    <p:extLst>
      <p:ext uri="{BB962C8B-B14F-4D97-AF65-F5344CB8AC3E}">
        <p14:creationId xmlns:p14="http://schemas.microsoft.com/office/powerpoint/2010/main" val="2832834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A body of water with buildings along it&#10;&#10;Description automatically generated with medium confidence">
            <a:extLst>
              <a:ext uri="{FF2B5EF4-FFF2-40B4-BE49-F238E27FC236}">
                <a16:creationId xmlns:a16="http://schemas.microsoft.com/office/drawing/2014/main" id="{D898D13A-F035-1AC4-E5CF-2B4EECBAA8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090400" cy="685800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09EFC173-553B-6926-8999-560997D15C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8451" y="0"/>
            <a:ext cx="11893551" cy="6858000"/>
          </a:xfrm>
          <a:prstGeom prst="rect">
            <a:avLst/>
          </a:prstGeom>
        </p:spPr>
      </p:pic>
      <p:sp>
        <p:nvSpPr>
          <p:cNvPr id="2" name="Title 1">
            <a:extLst>
              <a:ext uri="{FF2B5EF4-FFF2-40B4-BE49-F238E27FC236}">
                <a16:creationId xmlns:a16="http://schemas.microsoft.com/office/drawing/2014/main" id="{45AB2B46-2729-15F1-5BB4-6B7ADEAC4AAE}"/>
              </a:ext>
            </a:extLst>
          </p:cNvPr>
          <p:cNvSpPr>
            <a:spLocks noGrp="1"/>
          </p:cNvSpPr>
          <p:nvPr>
            <p:ph type="title" hasCustomPrompt="1"/>
          </p:nvPr>
        </p:nvSpPr>
        <p:spPr>
          <a:xfrm>
            <a:off x="6617373" y="974037"/>
            <a:ext cx="4913243" cy="4254363"/>
          </a:xfrm>
        </p:spPr>
        <p:txBody>
          <a:bodyPr anchor="b">
            <a:normAutofit/>
          </a:bodyPr>
          <a:lstStyle>
            <a:lvl1pPr algn="r">
              <a:defRPr sz="5400"/>
            </a:lvl1pPr>
          </a:lstStyle>
          <a:p>
            <a:r>
              <a:rPr lang="en-US" dirty="0"/>
              <a:t>CLICK TO EDIT TITLE</a:t>
            </a:r>
          </a:p>
        </p:txBody>
      </p:sp>
      <p:sp>
        <p:nvSpPr>
          <p:cNvPr id="3" name="Text Placeholder 2">
            <a:extLst>
              <a:ext uri="{FF2B5EF4-FFF2-40B4-BE49-F238E27FC236}">
                <a16:creationId xmlns:a16="http://schemas.microsoft.com/office/drawing/2014/main" id="{A5953286-7208-5D15-2115-F32E5C24CE0F}"/>
              </a:ext>
            </a:extLst>
          </p:cNvPr>
          <p:cNvSpPr>
            <a:spLocks noGrp="1"/>
          </p:cNvSpPr>
          <p:nvPr>
            <p:ph type="body" idx="1" hasCustomPrompt="1"/>
          </p:nvPr>
        </p:nvSpPr>
        <p:spPr>
          <a:xfrm>
            <a:off x="6858002" y="5394965"/>
            <a:ext cx="4672615" cy="931499"/>
          </a:xfrm>
        </p:spPr>
        <p:txBody>
          <a:bodyPr>
            <a:normAutofit/>
          </a:bodyPr>
          <a:lstStyle>
            <a:lvl1pPr marL="0" indent="0" algn="r">
              <a:buNone/>
              <a:defRPr sz="2000" b="0" i="0">
                <a:solidFill>
                  <a:schemeClr val="tx1"/>
                </a:solidFill>
                <a:latin typeface="IBM Plex Sans" panose="020B0503050203000203"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text</a:t>
            </a:r>
          </a:p>
        </p:txBody>
      </p:sp>
    </p:spTree>
    <p:extLst>
      <p:ext uri="{BB962C8B-B14F-4D97-AF65-F5344CB8AC3E}">
        <p14:creationId xmlns:p14="http://schemas.microsoft.com/office/powerpoint/2010/main" val="2539983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F907F06-D602-4071-33E4-C472B24F1ACC}"/>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3" name="Content Placeholder 2">
            <a:extLst>
              <a:ext uri="{FF2B5EF4-FFF2-40B4-BE49-F238E27FC236}">
                <a16:creationId xmlns:a16="http://schemas.microsoft.com/office/drawing/2014/main" id="{7091BE1E-C7BA-1F2A-DB51-F2BDF8885EBC}"/>
              </a:ext>
            </a:extLst>
          </p:cNvPr>
          <p:cNvSpPr>
            <a:spLocks noGrp="1"/>
          </p:cNvSpPr>
          <p:nvPr>
            <p:ph idx="1" hasCustomPrompt="1"/>
          </p:nvPr>
        </p:nvSpPr>
        <p:spPr/>
        <p:txBody>
          <a:bodyPr/>
          <a:lstStyle>
            <a:lvl1pPr marL="228600" indent="-228600">
              <a:defRPr/>
            </a:lvl1pPr>
            <a:lvl2pPr marL="502920" indent="-228589">
              <a:buSzPct val="100000"/>
              <a:buFont typeface="System Font Regular"/>
              <a:buChar char="-"/>
              <a:defRPr/>
            </a:lvl2pPr>
            <a:lvl3pPr marL="777240" indent="-228589">
              <a:buSzPct val="100000"/>
              <a:buFont typeface="System Font Regular"/>
              <a:buChar char="-"/>
              <a:defRPr/>
            </a:lvl3pPr>
            <a:lvl4pPr marL="1005840" indent="-228589">
              <a:buSzPct val="100000"/>
              <a:buFont typeface="System Font Regular"/>
              <a:buChar char="-"/>
              <a:defRPr/>
            </a:lvl4pPr>
            <a:lvl5pPr marL="1280160" indent="-228589">
              <a:buSzPct val="10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59B86B0-6C6C-3FCD-0D64-D84FBF647614}"/>
              </a:ext>
            </a:extLst>
          </p:cNvPr>
          <p:cNvSpPr>
            <a:spLocks noGrp="1"/>
          </p:cNvSpPr>
          <p:nvPr>
            <p:ph type="sldNum" sz="quarter" idx="12"/>
          </p:nvPr>
        </p:nvSpPr>
        <p:spPr/>
        <p:txBody>
          <a:bodyPr/>
          <a:lstStyle/>
          <a:p>
            <a:fld id="{7C59F667-F451-44CA-BE89-21B8FCCA37F0}" type="slidenum">
              <a:rPr lang="en-US" smtClean="0"/>
              <a:t>‹#›</a:t>
            </a:fld>
            <a:endParaRPr lang="en-US"/>
          </a:p>
        </p:txBody>
      </p:sp>
    </p:spTree>
    <p:extLst>
      <p:ext uri="{BB962C8B-B14F-4D97-AF65-F5344CB8AC3E}">
        <p14:creationId xmlns:p14="http://schemas.microsoft.com/office/powerpoint/2010/main" val="780924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ubhead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F907F06-D602-4071-33E4-C472B24F1ACC}"/>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4" name="Text Placeholder 3">
            <a:extLst>
              <a:ext uri="{FF2B5EF4-FFF2-40B4-BE49-F238E27FC236}">
                <a16:creationId xmlns:a16="http://schemas.microsoft.com/office/drawing/2014/main" id="{B7F9FF48-9E75-6C88-7706-B4D4B29E8027}"/>
              </a:ext>
            </a:extLst>
          </p:cNvPr>
          <p:cNvSpPr>
            <a:spLocks noGrp="1"/>
          </p:cNvSpPr>
          <p:nvPr>
            <p:ph type="body" sz="quarter" idx="13"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dirty="0"/>
              <a:t>Make sure to use brand colors when creating tables and graphs. If graphs are placed from an outside source, please reformat to use the Stevens Theme Colors set in this template.</a:t>
            </a:r>
          </a:p>
        </p:txBody>
      </p:sp>
      <p:sp>
        <p:nvSpPr>
          <p:cNvPr id="3" name="Content Placeholder 2">
            <a:extLst>
              <a:ext uri="{FF2B5EF4-FFF2-40B4-BE49-F238E27FC236}">
                <a16:creationId xmlns:a16="http://schemas.microsoft.com/office/drawing/2014/main" id="{7091BE1E-C7BA-1F2A-DB51-F2BDF8885EBC}"/>
              </a:ext>
            </a:extLst>
          </p:cNvPr>
          <p:cNvSpPr>
            <a:spLocks noGrp="1"/>
          </p:cNvSpPr>
          <p:nvPr>
            <p:ph idx="1" hasCustomPrompt="1"/>
          </p:nvPr>
        </p:nvSpPr>
        <p:spPr>
          <a:xfrm>
            <a:off x="644771" y="2202874"/>
            <a:ext cx="10709031" cy="387927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59B86B0-6C6C-3FCD-0D64-D84FBF647614}"/>
              </a:ext>
            </a:extLst>
          </p:cNvPr>
          <p:cNvSpPr>
            <a:spLocks noGrp="1"/>
          </p:cNvSpPr>
          <p:nvPr>
            <p:ph type="sldNum" sz="quarter" idx="12"/>
          </p:nvPr>
        </p:nvSpPr>
        <p:spPr/>
        <p:txBody>
          <a:bodyPr/>
          <a:lstStyle/>
          <a:p>
            <a:fld id="{7C59F667-F451-44CA-BE89-21B8FCCA37F0}" type="slidenum">
              <a:rPr lang="en-US" smtClean="0"/>
              <a:t>‹#›</a:t>
            </a:fld>
            <a:endParaRPr lang="en-US"/>
          </a:p>
        </p:txBody>
      </p:sp>
    </p:spTree>
    <p:extLst>
      <p:ext uri="{BB962C8B-B14F-4D97-AF65-F5344CB8AC3E}">
        <p14:creationId xmlns:p14="http://schemas.microsoft.com/office/powerpoint/2010/main" val="3320476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89C836-F4D4-9B58-2D26-DBC3E659121C}"/>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69" y="1825625"/>
            <a:ext cx="5181600"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6172200" y="1825625"/>
            <a:ext cx="5181600"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7C59F667-F451-44CA-BE89-21B8FCCA37F0}" type="slidenum">
              <a:rPr lang="en-US" smtClean="0"/>
              <a:t>‹#›</a:t>
            </a:fld>
            <a:endParaRPr lang="en-US"/>
          </a:p>
        </p:txBody>
      </p:sp>
    </p:spTree>
    <p:extLst>
      <p:ext uri="{BB962C8B-B14F-4D97-AF65-F5344CB8AC3E}">
        <p14:creationId xmlns:p14="http://schemas.microsoft.com/office/powerpoint/2010/main" val="3074351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89C836-F4D4-9B58-2D26-DBC3E659121C}"/>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73" y="1825625"/>
            <a:ext cx="3296919"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F52BFFF7-3F56-AD0F-118D-AF92E147DB0A}"/>
              </a:ext>
            </a:extLst>
          </p:cNvPr>
          <p:cNvSpPr>
            <a:spLocks noGrp="1"/>
          </p:cNvSpPr>
          <p:nvPr>
            <p:ph sz="half" idx="13" hasCustomPrompt="1"/>
          </p:nvPr>
        </p:nvSpPr>
        <p:spPr>
          <a:xfrm>
            <a:off x="4351622" y="1825625"/>
            <a:ext cx="3296919"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8058471" y="1825625"/>
            <a:ext cx="3296919"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7C59F667-F451-44CA-BE89-21B8FCCA37F0}" type="slidenum">
              <a:rPr lang="en-US" smtClean="0"/>
              <a:t>‹#›</a:t>
            </a:fld>
            <a:endParaRPr lang="en-US"/>
          </a:p>
        </p:txBody>
      </p:sp>
    </p:spTree>
    <p:extLst>
      <p:ext uri="{BB962C8B-B14F-4D97-AF65-F5344CB8AC3E}">
        <p14:creationId xmlns:p14="http://schemas.microsoft.com/office/powerpoint/2010/main" val="1403361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Content and Subhea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410B2EF-F0F6-7528-D1AE-B660054C2BB6}"/>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11" name="Text Placeholder 3">
            <a:extLst>
              <a:ext uri="{FF2B5EF4-FFF2-40B4-BE49-F238E27FC236}">
                <a16:creationId xmlns:a16="http://schemas.microsoft.com/office/drawing/2014/main" id="{38C80B25-96A7-774E-2468-5777A0523942}"/>
              </a:ext>
            </a:extLst>
          </p:cNvPr>
          <p:cNvSpPr>
            <a:spLocks noGrp="1"/>
          </p:cNvSpPr>
          <p:nvPr>
            <p:ph type="body" sz="quarter" idx="14"/>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73" y="2325836"/>
            <a:ext cx="3296919"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F52BFFF7-3F56-AD0F-118D-AF92E147DB0A}"/>
              </a:ext>
            </a:extLst>
          </p:cNvPr>
          <p:cNvSpPr>
            <a:spLocks noGrp="1"/>
          </p:cNvSpPr>
          <p:nvPr>
            <p:ph sz="half" idx="13" hasCustomPrompt="1"/>
          </p:nvPr>
        </p:nvSpPr>
        <p:spPr>
          <a:xfrm>
            <a:off x="4351622" y="2325836"/>
            <a:ext cx="3296919"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8058471" y="2325836"/>
            <a:ext cx="3296919"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7C59F667-F451-44CA-BE89-21B8FCCA37F0}" type="slidenum">
              <a:rPr lang="en-US" smtClean="0"/>
              <a:t>‹#›</a:t>
            </a:fld>
            <a:endParaRPr lang="en-US"/>
          </a:p>
        </p:txBody>
      </p:sp>
    </p:spTree>
    <p:extLst>
      <p:ext uri="{BB962C8B-B14F-4D97-AF65-F5344CB8AC3E}">
        <p14:creationId xmlns:p14="http://schemas.microsoft.com/office/powerpoint/2010/main" val="894229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C58314-C2CD-B536-46C4-9B698E81FD0F}"/>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D8260AC-B27C-DE3D-E8FB-3000BB8698CA}"/>
              </a:ext>
            </a:extLst>
          </p:cNvPr>
          <p:cNvSpPr>
            <a:spLocks noGrp="1"/>
          </p:cNvSpPr>
          <p:nvPr>
            <p:ph type="title"/>
          </p:nvPr>
        </p:nvSpPr>
        <p:spPr>
          <a:xfrm>
            <a:off x="644771" y="365125"/>
            <a:ext cx="10709031" cy="1325563"/>
          </a:xfrm>
          <a:prstGeom prst="rect">
            <a:avLst/>
          </a:prstGeom>
        </p:spPr>
        <p:txBody>
          <a:bodyPr vert="horz" lIns="91440" tIns="45720" rIns="91440" bIns="45720" rtlCol="0" anchor="t">
            <a:normAutofit/>
          </a:bodyPr>
          <a:lstStyle/>
          <a:p>
            <a:r>
              <a:rPr lang="en-US" dirty="0"/>
              <a:t>CLICK TO EDIT TITLE</a:t>
            </a:r>
          </a:p>
        </p:txBody>
      </p:sp>
      <p:sp>
        <p:nvSpPr>
          <p:cNvPr id="3" name="Text Placeholder 2">
            <a:extLst>
              <a:ext uri="{FF2B5EF4-FFF2-40B4-BE49-F238E27FC236}">
                <a16:creationId xmlns:a16="http://schemas.microsoft.com/office/drawing/2014/main" id="{227D0E4D-9C81-2FCD-CDF4-6788792CAAEC}"/>
              </a:ext>
            </a:extLst>
          </p:cNvPr>
          <p:cNvSpPr>
            <a:spLocks noGrp="1"/>
          </p:cNvSpPr>
          <p:nvPr>
            <p:ph type="body" idx="1"/>
          </p:nvPr>
        </p:nvSpPr>
        <p:spPr>
          <a:xfrm>
            <a:off x="644771" y="1825625"/>
            <a:ext cx="10709031" cy="4235176"/>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6FF5758-A04B-569F-5DA2-3E27D28C73D9}"/>
              </a:ext>
            </a:extLst>
          </p:cNvPr>
          <p:cNvSpPr>
            <a:spLocks noGrp="1"/>
          </p:cNvSpPr>
          <p:nvPr>
            <p:ph type="sldNum" sz="quarter" idx="4"/>
          </p:nvPr>
        </p:nvSpPr>
        <p:spPr>
          <a:xfrm>
            <a:off x="9375913" y="6276840"/>
            <a:ext cx="2743200" cy="365125"/>
          </a:xfrm>
          <a:prstGeom prst="rect">
            <a:avLst/>
          </a:prstGeom>
        </p:spPr>
        <p:txBody>
          <a:bodyPr vert="horz" lIns="91440" tIns="45720" rIns="91440" bIns="45720" rtlCol="0" anchor="ctr"/>
          <a:lstStyle>
            <a:lvl1pPr algn="r">
              <a:defRPr sz="1200" b="1" i="0">
                <a:solidFill>
                  <a:schemeClr val="accent1"/>
                </a:solidFill>
                <a:latin typeface="IBM Plex Sans" panose="020B0503050203000203" pitchFamily="34" charset="0"/>
              </a:defRPr>
            </a:lvl1pPr>
          </a:lstStyle>
          <a:p>
            <a:fld id="{7C59F667-F451-44CA-BE89-21B8FCCA37F0}" type="slidenum">
              <a:rPr lang="en-US" smtClean="0"/>
              <a:t>‹#›</a:t>
            </a:fld>
            <a:endParaRPr lang="en-US"/>
          </a:p>
        </p:txBody>
      </p:sp>
    </p:spTree>
    <p:extLst>
      <p:ext uri="{BB962C8B-B14F-4D97-AF65-F5344CB8AC3E}">
        <p14:creationId xmlns:p14="http://schemas.microsoft.com/office/powerpoint/2010/main" val="40430522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xStyles>
    <p:titleStyle>
      <a:lvl1pPr algn="l" defTabSz="914354" rtl="0" eaLnBrk="1" latinLnBrk="0" hangingPunct="1">
        <a:lnSpc>
          <a:spcPct val="90000"/>
        </a:lnSpc>
        <a:spcBef>
          <a:spcPct val="0"/>
        </a:spcBef>
        <a:buNone/>
        <a:defRPr sz="4000" b="1" i="0" kern="1200">
          <a:solidFill>
            <a:schemeClr val="tx1"/>
          </a:solidFill>
          <a:latin typeface="Saira Condensed Condensed SemiBold" pitchFamily="2" charset="77"/>
          <a:ea typeface="+mj-ea"/>
          <a:cs typeface="+mj-cs"/>
        </a:defRPr>
      </a:lvl1pPr>
    </p:titleStyle>
    <p:body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solidFill>
          <a:latin typeface="IBM Plex Sans" panose="020B0503050203000203" pitchFamily="34" charset="0"/>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9.png"/><Relationship Id="rId5" Type="http://schemas.openxmlformats.org/officeDocument/2006/relationships/image" Target="../media/image18.tiff"/><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9FAA2-C07A-0943-A630-F1492ED71448}"/>
              </a:ext>
            </a:extLst>
          </p:cNvPr>
          <p:cNvSpPr>
            <a:spLocks noGrp="1"/>
          </p:cNvSpPr>
          <p:nvPr>
            <p:ph type="ctrTitle"/>
          </p:nvPr>
        </p:nvSpPr>
        <p:spPr>
          <a:xfrm>
            <a:off x="1250731" y="2447255"/>
            <a:ext cx="10279883" cy="2061531"/>
          </a:xfrm>
        </p:spPr>
        <p:txBody>
          <a:bodyPr>
            <a:normAutofit/>
          </a:bodyPr>
          <a:lstStyle/>
          <a:p>
            <a:r>
              <a:rPr lang="en-US" sz="4000" b="1" dirty="0"/>
              <a:t>Shelf Seiche Induced Coastal Flooding </a:t>
            </a:r>
            <a:br>
              <a:rPr lang="en-US" sz="4000" b="1" dirty="0"/>
            </a:br>
            <a:r>
              <a:rPr lang="en-US" sz="4000" b="1" dirty="0"/>
              <a:t>along the </a:t>
            </a:r>
            <a:r>
              <a:rPr lang="en-US" sz="1200" b="1" dirty="0"/>
              <a:t> </a:t>
            </a:r>
            <a:r>
              <a:rPr lang="en-US" sz="4000" b="1" dirty="0"/>
              <a:t>New York/New Jersey Coast</a:t>
            </a:r>
          </a:p>
        </p:txBody>
      </p:sp>
      <p:sp>
        <p:nvSpPr>
          <p:cNvPr id="5" name="Text Placeholder 4">
            <a:extLst>
              <a:ext uri="{FF2B5EF4-FFF2-40B4-BE49-F238E27FC236}">
                <a16:creationId xmlns:a16="http://schemas.microsoft.com/office/drawing/2014/main" id="{76DF9A7D-5140-FE6A-1B0F-C8FCC110B54B}"/>
              </a:ext>
            </a:extLst>
          </p:cNvPr>
          <p:cNvSpPr>
            <a:spLocks noGrp="1"/>
          </p:cNvSpPr>
          <p:nvPr>
            <p:ph type="body" sz="quarter" idx="11"/>
          </p:nvPr>
        </p:nvSpPr>
        <p:spPr>
          <a:xfrm>
            <a:off x="4675910" y="4861824"/>
            <a:ext cx="6854708" cy="422507"/>
          </a:xfrm>
        </p:spPr>
        <p:txBody>
          <a:bodyPr/>
          <a:lstStyle/>
          <a:p>
            <a:r>
              <a:rPr lang="en-US" dirty="0"/>
              <a:t>Tam T. Trinh, Philip Orton, Mahmoud </a:t>
            </a:r>
            <a:r>
              <a:rPr lang="en-US" dirty="0" err="1"/>
              <a:t>Ayyad</a:t>
            </a:r>
            <a:r>
              <a:rPr lang="en-US" dirty="0"/>
              <a:t>, Stefan A. </a:t>
            </a:r>
            <a:r>
              <a:rPr lang="en-US" dirty="0" err="1"/>
              <a:t>Talke</a:t>
            </a:r>
            <a:endParaRPr lang="en-US" dirty="0"/>
          </a:p>
          <a:p>
            <a:endParaRPr lang="en-US" dirty="0"/>
          </a:p>
        </p:txBody>
      </p:sp>
      <p:sp>
        <p:nvSpPr>
          <p:cNvPr id="8" name="Subtitle 2">
            <a:extLst>
              <a:ext uri="{FF2B5EF4-FFF2-40B4-BE49-F238E27FC236}">
                <a16:creationId xmlns:a16="http://schemas.microsoft.com/office/drawing/2014/main" id="{EFF6D773-353D-94C4-5ED1-E219014D0C3A}"/>
              </a:ext>
            </a:extLst>
          </p:cNvPr>
          <p:cNvSpPr>
            <a:spLocks noGrp="1"/>
          </p:cNvSpPr>
          <p:nvPr/>
        </p:nvSpPr>
        <p:spPr>
          <a:xfrm>
            <a:off x="4488873" y="5750935"/>
            <a:ext cx="7041742" cy="636461"/>
          </a:xfrm>
          <a:prstGeom prst="rect">
            <a:avLst/>
          </a:prstGeom>
        </p:spPr>
        <p:txBody>
          <a:bodyPr vert="horz" lIns="91440" tIns="45720" rIns="91440" bIns="45720" rtlCol="0" anchor="t">
            <a:normAutofit lnSpcReduction="10000"/>
          </a:bodyPr>
          <a:lstStyle>
            <a:lvl1pPr marL="0" indent="0" algn="r" defTabSz="914354" rtl="0" eaLnBrk="1" latinLnBrk="0" hangingPunct="1">
              <a:lnSpc>
                <a:spcPct val="90000"/>
              </a:lnSpc>
              <a:spcBef>
                <a:spcPts val="1000"/>
              </a:spcBef>
              <a:buClr>
                <a:schemeClr val="accent4"/>
              </a:buClr>
              <a:buFont typeface="Wingdings" pitchFamily="2" charset="2"/>
              <a:buNone/>
              <a:defRPr sz="2000" b="0" i="0" kern="1200">
                <a:solidFill>
                  <a:schemeClr val="bg1"/>
                </a:solidFill>
                <a:latin typeface="IBM Plex Sans" panose="020B0503050203000203" pitchFamily="34" charset="0"/>
                <a:ea typeface="+mn-ea"/>
                <a:cs typeface="+mn-cs"/>
              </a:defRPr>
            </a:lvl1pPr>
            <a:lvl2pPr marL="457178" indent="0" algn="ctr" defTabSz="914354" rtl="0" eaLnBrk="1" latinLnBrk="0" hangingPunct="1">
              <a:lnSpc>
                <a:spcPct val="90000"/>
              </a:lnSpc>
              <a:spcBef>
                <a:spcPts val="500"/>
              </a:spcBef>
              <a:buClr>
                <a:schemeClr val="accent4"/>
              </a:buClr>
              <a:buFont typeface="System Font Regular"/>
              <a:buNone/>
              <a:defRPr sz="2000" b="0" i="0" kern="1200">
                <a:solidFill>
                  <a:schemeClr val="tx1"/>
                </a:solidFill>
                <a:latin typeface="IBM Plex Sans" panose="020B0503050203000203" pitchFamily="34" charset="0"/>
                <a:ea typeface="+mn-ea"/>
                <a:cs typeface="+mn-cs"/>
              </a:defRPr>
            </a:lvl2pPr>
            <a:lvl3pPr marL="914354" indent="0" algn="ctr" defTabSz="914354" rtl="0" eaLnBrk="1" latinLnBrk="0" hangingPunct="1">
              <a:lnSpc>
                <a:spcPct val="90000"/>
              </a:lnSpc>
              <a:spcBef>
                <a:spcPts val="500"/>
              </a:spcBef>
              <a:buClr>
                <a:schemeClr val="accent4"/>
              </a:buClr>
              <a:buFont typeface="System Font Regular"/>
              <a:buNone/>
              <a:defRPr sz="1800" b="0" i="0" kern="1200">
                <a:solidFill>
                  <a:schemeClr val="tx1"/>
                </a:solidFill>
                <a:latin typeface="IBM Plex Sans" panose="020B0503050203000203" pitchFamily="34" charset="0"/>
                <a:ea typeface="+mn-ea"/>
                <a:cs typeface="+mn-cs"/>
              </a:defRPr>
            </a:lvl3pPr>
            <a:lvl4pPr marL="1371532" indent="0" algn="ctr" defTabSz="914354" rtl="0" eaLnBrk="1" latinLnBrk="0" hangingPunct="1">
              <a:lnSpc>
                <a:spcPct val="90000"/>
              </a:lnSpc>
              <a:spcBef>
                <a:spcPts val="500"/>
              </a:spcBef>
              <a:buClr>
                <a:schemeClr val="accent4"/>
              </a:buClr>
              <a:buFont typeface="System Font Regular"/>
              <a:buNone/>
              <a:defRPr sz="1600" b="0" i="0" kern="1200">
                <a:solidFill>
                  <a:schemeClr val="tx1"/>
                </a:solidFill>
                <a:latin typeface="IBM Plex Sans" panose="020B0503050203000203" pitchFamily="34" charset="0"/>
                <a:ea typeface="+mn-ea"/>
                <a:cs typeface="+mn-cs"/>
              </a:defRPr>
            </a:lvl4pPr>
            <a:lvl5pPr marL="1828709" indent="0" algn="ctr" defTabSz="914354" rtl="0" eaLnBrk="1" latinLnBrk="0" hangingPunct="1">
              <a:lnSpc>
                <a:spcPct val="90000"/>
              </a:lnSpc>
              <a:spcBef>
                <a:spcPts val="500"/>
              </a:spcBef>
              <a:buClr>
                <a:schemeClr val="accent4"/>
              </a:buClr>
              <a:buFont typeface="System Font Regular"/>
              <a:buNone/>
              <a:defRPr sz="1600" b="0" i="0" kern="1200">
                <a:solidFill>
                  <a:schemeClr val="tx1"/>
                </a:solidFill>
                <a:latin typeface="IBM Plex Sans" panose="020B0503050203000203" pitchFamily="34" charset="0"/>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latin typeface="IBM Plex Sans"/>
              </a:rPr>
              <a:t>Funded by the National Science Foundation PREEVENTS program </a:t>
            </a:r>
            <a:endParaRPr lang="en-US" dirty="0"/>
          </a:p>
          <a:p>
            <a:r>
              <a:rPr lang="en-US" sz="1600" dirty="0">
                <a:latin typeface="IBM Plex Sans"/>
              </a:rPr>
              <a:t>and NOAA Climate Adaptation Partnerships program</a:t>
            </a:r>
            <a:endParaRPr lang="en-US" dirty="0"/>
          </a:p>
        </p:txBody>
      </p:sp>
      <p:pic>
        <p:nvPicPr>
          <p:cNvPr id="11" name="Picture 10">
            <a:extLst>
              <a:ext uri="{FF2B5EF4-FFF2-40B4-BE49-F238E27FC236}">
                <a16:creationId xmlns:a16="http://schemas.microsoft.com/office/drawing/2014/main" id="{632883E1-0B92-4613-AB2C-A81561F1D8A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43977" y="502928"/>
            <a:ext cx="1765767" cy="1105495"/>
          </a:xfrm>
          <a:prstGeom prst="rect">
            <a:avLst/>
          </a:prstGeom>
        </p:spPr>
      </p:pic>
      <p:pic>
        <p:nvPicPr>
          <p:cNvPr id="12" name="Picture 11">
            <a:extLst>
              <a:ext uri="{FF2B5EF4-FFF2-40B4-BE49-F238E27FC236}">
                <a16:creationId xmlns:a16="http://schemas.microsoft.com/office/drawing/2014/main" id="{8253A689-8E2C-4560-8CBA-00B26D2CBF9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91116" y="1858803"/>
            <a:ext cx="4071487" cy="556942"/>
          </a:xfrm>
          <a:prstGeom prst="rect">
            <a:avLst/>
          </a:prstGeom>
        </p:spPr>
      </p:pic>
    </p:spTree>
    <p:extLst>
      <p:ext uri="{BB962C8B-B14F-4D97-AF65-F5344CB8AC3E}">
        <p14:creationId xmlns:p14="http://schemas.microsoft.com/office/powerpoint/2010/main" val="4219607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917B2-F25E-45A4-ADAC-7C2BFBAC6426}"/>
              </a:ext>
            </a:extLst>
          </p:cNvPr>
          <p:cNvSpPr>
            <a:spLocks noGrp="1"/>
          </p:cNvSpPr>
          <p:nvPr>
            <p:ph type="title"/>
          </p:nvPr>
        </p:nvSpPr>
        <p:spPr>
          <a:xfrm>
            <a:off x="538891" y="332071"/>
            <a:ext cx="10710619" cy="1325563"/>
          </a:xfrm>
        </p:spPr>
        <p:txBody>
          <a:bodyPr/>
          <a:lstStyle/>
          <a:p>
            <a:r>
              <a:rPr lang="en-US" b="1" dirty="0"/>
              <a:t>Motivation and Introduction</a:t>
            </a:r>
            <a:endParaRPr lang="en-US" dirty="0"/>
          </a:p>
        </p:txBody>
      </p:sp>
      <p:sp>
        <p:nvSpPr>
          <p:cNvPr id="3" name="Content Placeholder 2">
            <a:extLst>
              <a:ext uri="{FF2B5EF4-FFF2-40B4-BE49-F238E27FC236}">
                <a16:creationId xmlns:a16="http://schemas.microsoft.com/office/drawing/2014/main" id="{DCE08726-20FB-4C92-B6F8-83EF606611B1}"/>
              </a:ext>
            </a:extLst>
          </p:cNvPr>
          <p:cNvSpPr>
            <a:spLocks noGrp="1"/>
          </p:cNvSpPr>
          <p:nvPr>
            <p:ph idx="1"/>
          </p:nvPr>
        </p:nvSpPr>
        <p:spPr>
          <a:xfrm>
            <a:off x="540479" y="1299411"/>
            <a:ext cx="10709031" cy="5226518"/>
          </a:xfrm>
        </p:spPr>
        <p:txBody>
          <a:bodyPr vert="horz" lIns="91440" tIns="45720" rIns="91440" bIns="45720" rtlCol="0" anchor="t">
            <a:normAutofit/>
          </a:bodyPr>
          <a:lstStyle/>
          <a:p>
            <a:pPr>
              <a:spcBef>
                <a:spcPts val="1200"/>
              </a:spcBef>
            </a:pPr>
            <a:r>
              <a:rPr lang="en-US" sz="2200" dirty="0"/>
              <a:t>“Resurgences” caused coastal flooding during Hurricane Isaias in 2020 at New York Harbor (Ayyad et al., 2022).</a:t>
            </a:r>
          </a:p>
          <a:p>
            <a:pPr>
              <a:spcBef>
                <a:spcPts val="1200"/>
              </a:spcBef>
            </a:pPr>
            <a:r>
              <a:rPr lang="en-US" sz="2200" dirty="0"/>
              <a:t>From the literature:</a:t>
            </a:r>
          </a:p>
          <a:p>
            <a:pPr lvl="2" indent="-227965">
              <a:spcBef>
                <a:spcPts val="1200"/>
              </a:spcBef>
              <a:buFont typeface="Wingdings" panose="05000000000000000000" pitchFamily="2" charset="2"/>
              <a:buChar char="Ø"/>
            </a:pPr>
            <a:r>
              <a:rPr lang="en-US" sz="2200" dirty="0">
                <a:latin typeface="IBM Plex Sans"/>
              </a:rPr>
              <a:t> A resurgence is a periodic recurrence of high water levels after a storm surge subsides. </a:t>
            </a:r>
          </a:p>
          <a:p>
            <a:pPr lvl="2" indent="-227965">
              <a:spcBef>
                <a:spcPts val="1200"/>
              </a:spcBef>
              <a:buFont typeface="Wingdings" panose="05000000000000000000" pitchFamily="2" charset="2"/>
              <a:buChar char="Ø"/>
            </a:pPr>
            <a:r>
              <a:rPr lang="en-US" sz="2200" dirty="0"/>
              <a:t> Redfield et al. (1957) stated that resurgences are particularly important because they tend to catch one unaware, coming as they do after the storm appears to be subsiding.</a:t>
            </a:r>
          </a:p>
          <a:p>
            <a:pPr lvl="2" indent="-227965">
              <a:spcBef>
                <a:spcPts val="1200"/>
              </a:spcBef>
              <a:buFont typeface="Courier New" panose="02070309020205020404" pitchFamily="49" charset="0"/>
              <a:buChar char="o"/>
            </a:pPr>
            <a:r>
              <a:rPr lang="en-US" sz="2200"/>
              <a:t> And </a:t>
            </a:r>
            <a:r>
              <a:rPr lang="en-US" sz="2200" dirty="0"/>
              <a:t>“the resurgence occurring six hours later would arrive at high tide and might thus prove more destructive than the original rise in water level.” </a:t>
            </a:r>
            <a:endParaRPr lang="en-US" sz="2400" dirty="0"/>
          </a:p>
          <a:p>
            <a:pPr lvl="2" indent="-227965">
              <a:buFont typeface="Courier New" panose="02070309020205020404" pitchFamily="49" charset="0"/>
              <a:buChar char="o"/>
            </a:pPr>
            <a:endParaRPr lang="en-US" sz="1800" dirty="0"/>
          </a:p>
        </p:txBody>
      </p:sp>
    </p:spTree>
    <p:extLst>
      <p:ext uri="{BB962C8B-B14F-4D97-AF65-F5344CB8AC3E}">
        <p14:creationId xmlns:p14="http://schemas.microsoft.com/office/powerpoint/2010/main" val="234891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1B78D-E1AD-450E-B21A-594C6266094B}"/>
              </a:ext>
            </a:extLst>
          </p:cNvPr>
          <p:cNvSpPr>
            <a:spLocks noGrp="1"/>
          </p:cNvSpPr>
          <p:nvPr>
            <p:ph type="title"/>
          </p:nvPr>
        </p:nvSpPr>
        <p:spPr>
          <a:xfrm>
            <a:off x="740690" y="340318"/>
            <a:ext cx="10710619" cy="1325563"/>
          </a:xfrm>
        </p:spPr>
        <p:txBody>
          <a:bodyPr>
            <a:normAutofit/>
          </a:bodyPr>
          <a:lstStyle/>
          <a:p>
            <a:r>
              <a:rPr lang="en-US" b="1" dirty="0"/>
              <a:t>Example of the resurgence in The Great Atlantic Hurricane of 1944</a:t>
            </a:r>
          </a:p>
        </p:txBody>
      </p:sp>
      <p:sp>
        <p:nvSpPr>
          <p:cNvPr id="3" name="Content Placeholder 2">
            <a:extLst>
              <a:ext uri="{FF2B5EF4-FFF2-40B4-BE49-F238E27FC236}">
                <a16:creationId xmlns:a16="http://schemas.microsoft.com/office/drawing/2014/main" id="{F330028A-B819-44EC-8E0A-FC434287C969}"/>
              </a:ext>
            </a:extLst>
          </p:cNvPr>
          <p:cNvSpPr>
            <a:spLocks noGrp="1"/>
          </p:cNvSpPr>
          <p:nvPr>
            <p:ph idx="1"/>
          </p:nvPr>
        </p:nvSpPr>
        <p:spPr>
          <a:xfrm>
            <a:off x="785581" y="1997441"/>
            <a:ext cx="5170717" cy="4187893"/>
          </a:xfrm>
        </p:spPr>
        <p:txBody>
          <a:bodyPr>
            <a:normAutofit fontScale="92500"/>
          </a:bodyPr>
          <a:lstStyle/>
          <a:p>
            <a:pPr>
              <a:spcBef>
                <a:spcPts val="1200"/>
              </a:spcBef>
            </a:pPr>
            <a:r>
              <a:rPr lang="en-US" sz="2200" dirty="0"/>
              <a:t>Storm surge was 1.17 m at New York Harbor (NYH). </a:t>
            </a:r>
          </a:p>
          <a:p>
            <a:pPr>
              <a:spcBef>
                <a:spcPts val="1200"/>
              </a:spcBef>
            </a:pPr>
            <a:r>
              <a:rPr lang="en-US" sz="2200" dirty="0"/>
              <a:t>The resurgence has the highest peak of 1.25 m (trough to peak).</a:t>
            </a:r>
          </a:p>
          <a:p>
            <a:pPr>
              <a:spcBef>
                <a:spcPts val="1200"/>
              </a:spcBef>
            </a:pPr>
            <a:r>
              <a:rPr lang="en-US" sz="2200" dirty="0"/>
              <a:t>It repeats and dissipates after about 1.5 days.</a:t>
            </a:r>
          </a:p>
          <a:p>
            <a:pPr>
              <a:spcBef>
                <a:spcPts val="1200"/>
              </a:spcBef>
            </a:pPr>
            <a:endParaRPr lang="en-US" sz="2200" dirty="0"/>
          </a:p>
          <a:p>
            <a:pPr>
              <a:spcBef>
                <a:spcPts val="1200"/>
              </a:spcBef>
            </a:pPr>
            <a:r>
              <a:rPr lang="en-US" sz="2200" dirty="0"/>
              <a:t> Using historical tide gauge data and wavelet analysis (not shown), we find that resurgences had caused flooding at NYH during hurricanes and winter storms in 1869, 2013, 2017, and Aug-2020, Dec-2020 (2).</a:t>
            </a:r>
          </a:p>
        </p:txBody>
      </p:sp>
      <p:cxnSp>
        <p:nvCxnSpPr>
          <p:cNvPr id="39" name="Straight Connector 38">
            <a:extLst>
              <a:ext uri="{FF2B5EF4-FFF2-40B4-BE49-F238E27FC236}">
                <a16:creationId xmlns:a16="http://schemas.microsoft.com/office/drawing/2014/main" id="{48BD2317-5F68-4CE8-913A-F8A24F0CC5D0}"/>
              </a:ext>
            </a:extLst>
          </p:cNvPr>
          <p:cNvCxnSpPr>
            <a:cxnSpLocks/>
          </p:cNvCxnSpPr>
          <p:nvPr/>
        </p:nvCxnSpPr>
        <p:spPr>
          <a:xfrm>
            <a:off x="8843619" y="4703089"/>
            <a:ext cx="0" cy="1709119"/>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7" name="Group 6">
            <a:extLst>
              <a:ext uri="{FF2B5EF4-FFF2-40B4-BE49-F238E27FC236}">
                <a16:creationId xmlns:a16="http://schemas.microsoft.com/office/drawing/2014/main" id="{892D843F-A085-4854-9197-51E52D8B9248}"/>
              </a:ext>
            </a:extLst>
          </p:cNvPr>
          <p:cNvGrpSpPr/>
          <p:nvPr/>
        </p:nvGrpSpPr>
        <p:grpSpPr>
          <a:xfrm>
            <a:off x="6568193" y="1920440"/>
            <a:ext cx="5283897" cy="2863115"/>
            <a:chOff x="6706811" y="2023197"/>
            <a:chExt cx="5001928" cy="2509807"/>
          </a:xfrm>
        </p:grpSpPr>
        <p:pic>
          <p:nvPicPr>
            <p:cNvPr id="15" name="Picture 14">
              <a:extLst>
                <a:ext uri="{FF2B5EF4-FFF2-40B4-BE49-F238E27FC236}">
                  <a16:creationId xmlns:a16="http://schemas.microsoft.com/office/drawing/2014/main" id="{A8A61E6C-7F06-4DB9-A6D4-CB0C2188B36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06811" y="2023197"/>
              <a:ext cx="5001928" cy="2472672"/>
            </a:xfrm>
            <a:prstGeom prst="rect">
              <a:avLst/>
            </a:prstGeom>
          </p:spPr>
        </p:pic>
        <p:sp>
          <p:nvSpPr>
            <p:cNvPr id="16" name="Rectangle 15">
              <a:extLst>
                <a:ext uri="{FF2B5EF4-FFF2-40B4-BE49-F238E27FC236}">
                  <a16:creationId xmlns:a16="http://schemas.microsoft.com/office/drawing/2014/main" id="{258547DC-BB96-4AB8-ADA5-4D88F919017E}"/>
                </a:ext>
              </a:extLst>
            </p:cNvPr>
            <p:cNvSpPr/>
            <p:nvPr/>
          </p:nvSpPr>
          <p:spPr>
            <a:xfrm>
              <a:off x="8689616" y="3340704"/>
              <a:ext cx="1395662" cy="909288"/>
            </a:xfrm>
            <a:prstGeom prst="rect">
              <a:avLst/>
            </a:prstGeom>
            <a:noFill/>
            <a:ln w="28575">
              <a:solidFill>
                <a:srgbClr val="FF0000"/>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030B89F9-8A69-4427-B774-C857C1C74F70}"/>
                </a:ext>
              </a:extLst>
            </p:cNvPr>
            <p:cNvSpPr txBox="1"/>
            <p:nvPr/>
          </p:nvSpPr>
          <p:spPr>
            <a:xfrm>
              <a:off x="8843619" y="3340703"/>
              <a:ext cx="1320105" cy="369332"/>
            </a:xfrm>
            <a:prstGeom prst="rect">
              <a:avLst/>
            </a:prstGeom>
            <a:noFill/>
          </p:spPr>
          <p:txBody>
            <a:bodyPr wrap="none" rtlCol="0">
              <a:spAutoFit/>
            </a:bodyPr>
            <a:lstStyle/>
            <a:p>
              <a:r>
                <a:rPr lang="en-US" dirty="0"/>
                <a:t>Resurgence </a:t>
              </a:r>
            </a:p>
          </p:txBody>
        </p:sp>
        <p:cxnSp>
          <p:nvCxnSpPr>
            <p:cNvPr id="19" name="Straight Arrow Connector 18">
              <a:extLst>
                <a:ext uri="{FF2B5EF4-FFF2-40B4-BE49-F238E27FC236}">
                  <a16:creationId xmlns:a16="http://schemas.microsoft.com/office/drawing/2014/main" id="{F286B0E4-F5D5-43FB-ACDC-1C4AC326FC21}"/>
                </a:ext>
              </a:extLst>
            </p:cNvPr>
            <p:cNvCxnSpPr>
              <a:cxnSpLocks/>
            </p:cNvCxnSpPr>
            <p:nvPr/>
          </p:nvCxnSpPr>
          <p:spPr>
            <a:xfrm flipV="1">
              <a:off x="8121725" y="3340704"/>
              <a:ext cx="396115" cy="184665"/>
            </a:xfrm>
            <a:prstGeom prst="straightConnector1">
              <a:avLst/>
            </a:prstGeom>
            <a:ln>
              <a:solidFill>
                <a:srgbClr val="FF0000"/>
              </a:solidFill>
              <a:headEnd type="none" w="med" len="med"/>
              <a:tailEnd type="arrow" w="med" len="med"/>
            </a:ln>
          </p:spPr>
          <p:style>
            <a:lnRef idx="3">
              <a:schemeClr val="accent2"/>
            </a:lnRef>
            <a:fillRef idx="0">
              <a:schemeClr val="accent2"/>
            </a:fillRef>
            <a:effectRef idx="2">
              <a:schemeClr val="accent2"/>
            </a:effectRef>
            <a:fontRef idx="minor">
              <a:schemeClr val="tx1"/>
            </a:fontRef>
          </p:style>
        </p:cxnSp>
        <p:sp>
          <p:nvSpPr>
            <p:cNvPr id="21" name="TextBox 20">
              <a:extLst>
                <a:ext uri="{FF2B5EF4-FFF2-40B4-BE49-F238E27FC236}">
                  <a16:creationId xmlns:a16="http://schemas.microsoft.com/office/drawing/2014/main" id="{0F96709A-4E27-41D9-A5F2-DA0033FD3FD8}"/>
                </a:ext>
              </a:extLst>
            </p:cNvPr>
            <p:cNvSpPr txBox="1"/>
            <p:nvPr/>
          </p:nvSpPr>
          <p:spPr>
            <a:xfrm>
              <a:off x="7202352" y="3479028"/>
              <a:ext cx="1315488" cy="369332"/>
            </a:xfrm>
            <a:prstGeom prst="rect">
              <a:avLst/>
            </a:prstGeom>
            <a:noFill/>
          </p:spPr>
          <p:txBody>
            <a:bodyPr wrap="none" rtlCol="0">
              <a:spAutoFit/>
            </a:bodyPr>
            <a:lstStyle/>
            <a:p>
              <a:r>
                <a:rPr lang="en-US" dirty="0">
                  <a:solidFill>
                    <a:srgbClr val="FF0000"/>
                  </a:solidFill>
                </a:rPr>
                <a:t>Storm surge</a:t>
              </a:r>
            </a:p>
          </p:txBody>
        </p:sp>
        <p:pic>
          <p:nvPicPr>
            <p:cNvPr id="45" name="Picture 44">
              <a:extLst>
                <a:ext uri="{FF2B5EF4-FFF2-40B4-BE49-F238E27FC236}">
                  <a16:creationId xmlns:a16="http://schemas.microsoft.com/office/drawing/2014/main" id="{EC11B0FA-2490-40AC-AE3A-EC870BCDB0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92452" y="4279053"/>
              <a:ext cx="4127310" cy="253951"/>
            </a:xfrm>
            <a:prstGeom prst="rect">
              <a:avLst/>
            </a:prstGeom>
          </p:spPr>
        </p:pic>
        <p:sp>
          <p:nvSpPr>
            <p:cNvPr id="4" name="Rectangle 3">
              <a:extLst>
                <a:ext uri="{FF2B5EF4-FFF2-40B4-BE49-F238E27FC236}">
                  <a16:creationId xmlns:a16="http://schemas.microsoft.com/office/drawing/2014/main" id="{B12857D1-EDAD-4FC2-85DF-DC497FB9FE05}"/>
                </a:ext>
              </a:extLst>
            </p:cNvPr>
            <p:cNvSpPr/>
            <p:nvPr/>
          </p:nvSpPr>
          <p:spPr>
            <a:xfrm>
              <a:off x="9092418" y="3108960"/>
              <a:ext cx="196948" cy="13598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49480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5F750-4DEE-4D64-A948-B5C95E28985E}"/>
              </a:ext>
            </a:extLst>
          </p:cNvPr>
          <p:cNvSpPr>
            <a:spLocks noGrp="1"/>
          </p:cNvSpPr>
          <p:nvPr>
            <p:ph type="title"/>
          </p:nvPr>
        </p:nvSpPr>
        <p:spPr>
          <a:xfrm>
            <a:off x="386859" y="263965"/>
            <a:ext cx="11398073" cy="994427"/>
          </a:xfrm>
        </p:spPr>
        <p:txBody>
          <a:bodyPr>
            <a:normAutofit/>
          </a:bodyPr>
          <a:lstStyle/>
          <a:p>
            <a:r>
              <a:rPr lang="en-US" dirty="0"/>
              <a:t>Observation analyses:  Historical tropical cyclones</a:t>
            </a:r>
            <a:endParaRPr lang="en-US" b="1" dirty="0"/>
          </a:p>
        </p:txBody>
      </p:sp>
      <p:grpSp>
        <p:nvGrpSpPr>
          <p:cNvPr id="6" name="Group 5">
            <a:extLst>
              <a:ext uri="{FF2B5EF4-FFF2-40B4-BE49-F238E27FC236}">
                <a16:creationId xmlns:a16="http://schemas.microsoft.com/office/drawing/2014/main" id="{751DF86A-89AC-4DC4-BFEC-E6F7AD89B15C}"/>
              </a:ext>
            </a:extLst>
          </p:cNvPr>
          <p:cNvGrpSpPr/>
          <p:nvPr/>
        </p:nvGrpSpPr>
        <p:grpSpPr>
          <a:xfrm>
            <a:off x="386859" y="2127332"/>
            <a:ext cx="6831120" cy="3852170"/>
            <a:chOff x="1532944" y="1371249"/>
            <a:chExt cx="8863940" cy="5032375"/>
          </a:xfrm>
        </p:grpSpPr>
        <p:pic>
          <p:nvPicPr>
            <p:cNvPr id="4" name="Picture 3">
              <a:extLst>
                <a:ext uri="{FF2B5EF4-FFF2-40B4-BE49-F238E27FC236}">
                  <a16:creationId xmlns:a16="http://schemas.microsoft.com/office/drawing/2014/main" id="{9F9E2939-EF50-4319-BA09-8E553D97C39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32944" y="1371249"/>
              <a:ext cx="8863940" cy="5032375"/>
            </a:xfrm>
            <a:prstGeom prst="rect">
              <a:avLst/>
            </a:prstGeom>
          </p:spPr>
        </p:pic>
        <p:sp>
          <p:nvSpPr>
            <p:cNvPr id="5" name="Oval 4">
              <a:extLst>
                <a:ext uri="{FF2B5EF4-FFF2-40B4-BE49-F238E27FC236}">
                  <a16:creationId xmlns:a16="http://schemas.microsoft.com/office/drawing/2014/main" id="{6143E02D-0819-43BE-A139-5C753B0E000C}"/>
                </a:ext>
              </a:extLst>
            </p:cNvPr>
            <p:cNvSpPr/>
            <p:nvPr/>
          </p:nvSpPr>
          <p:spPr>
            <a:xfrm rot="633747">
              <a:off x="6488793" y="2720268"/>
              <a:ext cx="1327776" cy="2269094"/>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0" name="TextBox 19">
              <a:extLst>
                <a:ext uri="{FF2B5EF4-FFF2-40B4-BE49-F238E27FC236}">
                  <a16:creationId xmlns:a16="http://schemas.microsoft.com/office/drawing/2014/main" id="{0243E070-39B1-4DE1-B457-6EB9EF5CFFEB}"/>
                </a:ext>
              </a:extLst>
            </p:cNvPr>
            <p:cNvSpPr txBox="1"/>
            <p:nvPr/>
          </p:nvSpPr>
          <p:spPr>
            <a:xfrm>
              <a:off x="6832288" y="2683575"/>
              <a:ext cx="1445717" cy="400110"/>
            </a:xfrm>
            <a:prstGeom prst="rect">
              <a:avLst/>
            </a:prstGeom>
            <a:noFill/>
          </p:spPr>
          <p:txBody>
            <a:bodyPr wrap="none" rtlCol="0">
              <a:spAutoFit/>
            </a:bodyPr>
            <a:lstStyle/>
            <a:p>
              <a:r>
                <a:rPr lang="en-US" sz="2000" dirty="0">
                  <a:highlight>
                    <a:srgbClr val="FFFF00"/>
                  </a:highlight>
                </a:rPr>
                <a:t>Resurgence </a:t>
              </a:r>
            </a:p>
          </p:txBody>
        </p:sp>
        <p:sp>
          <p:nvSpPr>
            <p:cNvPr id="21" name="TextBox 20">
              <a:extLst>
                <a:ext uri="{FF2B5EF4-FFF2-40B4-BE49-F238E27FC236}">
                  <a16:creationId xmlns:a16="http://schemas.microsoft.com/office/drawing/2014/main" id="{3F0D27E9-501A-455C-9F51-CD28D95F2AE5}"/>
                </a:ext>
              </a:extLst>
            </p:cNvPr>
            <p:cNvSpPr txBox="1"/>
            <p:nvPr/>
          </p:nvSpPr>
          <p:spPr>
            <a:xfrm>
              <a:off x="5625386" y="1983506"/>
              <a:ext cx="1442896" cy="400110"/>
            </a:xfrm>
            <a:prstGeom prst="rect">
              <a:avLst/>
            </a:prstGeom>
            <a:noFill/>
          </p:spPr>
          <p:txBody>
            <a:bodyPr wrap="none" rtlCol="0">
              <a:spAutoFit/>
            </a:bodyPr>
            <a:lstStyle/>
            <a:p>
              <a:r>
                <a:rPr lang="en-US" sz="2000" dirty="0">
                  <a:highlight>
                    <a:srgbClr val="FFFF00"/>
                  </a:highlight>
                </a:rPr>
                <a:t>Storm surge</a:t>
              </a:r>
            </a:p>
          </p:txBody>
        </p:sp>
      </p:grpSp>
      <p:pic>
        <p:nvPicPr>
          <p:cNvPr id="7" name="Picture 6">
            <a:extLst>
              <a:ext uri="{FF2B5EF4-FFF2-40B4-BE49-F238E27FC236}">
                <a16:creationId xmlns:a16="http://schemas.microsoft.com/office/drawing/2014/main" id="{84523522-6C70-43DF-B170-EB70F8CCEBE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90745" y="3856951"/>
            <a:ext cx="3183849" cy="2978931"/>
          </a:xfrm>
          <a:prstGeom prst="rect">
            <a:avLst/>
          </a:prstGeom>
        </p:spPr>
      </p:pic>
      <p:pic>
        <p:nvPicPr>
          <p:cNvPr id="8" name="Picture 7">
            <a:extLst>
              <a:ext uri="{FF2B5EF4-FFF2-40B4-BE49-F238E27FC236}">
                <a16:creationId xmlns:a16="http://schemas.microsoft.com/office/drawing/2014/main" id="{8D9E9CDB-214E-469D-8339-69546BCAE6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65377" y="1074486"/>
            <a:ext cx="4537049" cy="2978931"/>
          </a:xfrm>
          <a:prstGeom prst="rect">
            <a:avLst/>
          </a:prstGeom>
        </p:spPr>
      </p:pic>
      <p:sp>
        <p:nvSpPr>
          <p:cNvPr id="9" name="TextBox 8">
            <a:extLst>
              <a:ext uri="{FF2B5EF4-FFF2-40B4-BE49-F238E27FC236}">
                <a16:creationId xmlns:a16="http://schemas.microsoft.com/office/drawing/2014/main" id="{0D12B501-EC03-426C-B9BB-A0D1CA92B0D7}"/>
              </a:ext>
            </a:extLst>
          </p:cNvPr>
          <p:cNvSpPr txBox="1"/>
          <p:nvPr/>
        </p:nvSpPr>
        <p:spPr>
          <a:xfrm>
            <a:off x="10055532" y="3468913"/>
            <a:ext cx="1400576" cy="276999"/>
          </a:xfrm>
          <a:prstGeom prst="rect">
            <a:avLst/>
          </a:prstGeom>
          <a:noFill/>
        </p:spPr>
        <p:txBody>
          <a:bodyPr wrap="none" rtlCol="0">
            <a:spAutoFit/>
          </a:bodyPr>
          <a:lstStyle/>
          <a:p>
            <a:r>
              <a:rPr lang="en-US" sz="1200" dirty="0"/>
              <a:t>Source: </a:t>
            </a:r>
            <a:r>
              <a:rPr lang="en-US" sz="1200" b="0" i="1" dirty="0">
                <a:solidFill>
                  <a:srgbClr val="000000"/>
                </a:solidFill>
                <a:effectLst/>
              </a:rPr>
              <a:t>NOAA/NHC</a:t>
            </a:r>
            <a:endParaRPr lang="en-US" sz="1200" dirty="0"/>
          </a:p>
        </p:txBody>
      </p:sp>
      <p:sp>
        <p:nvSpPr>
          <p:cNvPr id="14" name="TextBox 13">
            <a:extLst>
              <a:ext uri="{FF2B5EF4-FFF2-40B4-BE49-F238E27FC236}">
                <a16:creationId xmlns:a16="http://schemas.microsoft.com/office/drawing/2014/main" id="{F48AD38A-860F-444D-A521-4A7327F059B2}"/>
              </a:ext>
            </a:extLst>
          </p:cNvPr>
          <p:cNvSpPr txBox="1"/>
          <p:nvPr/>
        </p:nvSpPr>
        <p:spPr>
          <a:xfrm>
            <a:off x="1515443" y="1789392"/>
            <a:ext cx="5316974" cy="430887"/>
          </a:xfrm>
          <a:prstGeom prst="rect">
            <a:avLst/>
          </a:prstGeom>
          <a:noFill/>
        </p:spPr>
        <p:txBody>
          <a:bodyPr wrap="square">
            <a:spAutoFit/>
          </a:bodyPr>
          <a:lstStyle/>
          <a:p>
            <a:r>
              <a:rPr lang="en-US" sz="2200" b="1" i="1" dirty="0">
                <a:latin typeface="IBM Plex Sans" panose="020B0503050203000203" pitchFamily="34" charset="0"/>
              </a:rPr>
              <a:t>Example: Hurricane Isaias in 2020</a:t>
            </a:r>
          </a:p>
        </p:txBody>
      </p:sp>
      <p:sp>
        <p:nvSpPr>
          <p:cNvPr id="3" name="TextBox 2">
            <a:extLst>
              <a:ext uri="{FF2B5EF4-FFF2-40B4-BE49-F238E27FC236}">
                <a16:creationId xmlns:a16="http://schemas.microsoft.com/office/drawing/2014/main" id="{5498AD01-F0C4-47F0-ABAF-9FD58778C549}"/>
              </a:ext>
            </a:extLst>
          </p:cNvPr>
          <p:cNvSpPr txBox="1"/>
          <p:nvPr/>
        </p:nvSpPr>
        <p:spPr>
          <a:xfrm>
            <a:off x="294589" y="1038182"/>
            <a:ext cx="6654308" cy="707886"/>
          </a:xfrm>
          <a:prstGeom prst="rect">
            <a:avLst/>
          </a:prstGeom>
          <a:noFill/>
        </p:spPr>
        <p:txBody>
          <a:bodyPr wrap="square" rtlCol="0">
            <a:spAutoFit/>
          </a:bodyPr>
          <a:lstStyle/>
          <a:p>
            <a:r>
              <a:rPr lang="en-US" sz="2000" dirty="0"/>
              <a:t>Method: We analyzed tide gauge data during tropical cyclones from 1860-2022.</a:t>
            </a:r>
          </a:p>
        </p:txBody>
      </p:sp>
    </p:spTree>
    <p:extLst>
      <p:ext uri="{BB962C8B-B14F-4D97-AF65-F5344CB8AC3E}">
        <p14:creationId xmlns:p14="http://schemas.microsoft.com/office/powerpoint/2010/main" val="3413998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122C2-00C2-4B0D-B298-CEB49F28B6B1}"/>
              </a:ext>
            </a:extLst>
          </p:cNvPr>
          <p:cNvSpPr>
            <a:spLocks noGrp="1"/>
          </p:cNvSpPr>
          <p:nvPr>
            <p:ph type="title"/>
          </p:nvPr>
        </p:nvSpPr>
        <p:spPr>
          <a:xfrm>
            <a:off x="474952" y="239380"/>
            <a:ext cx="10710619" cy="869859"/>
          </a:xfrm>
        </p:spPr>
        <p:txBody>
          <a:bodyPr/>
          <a:lstStyle/>
          <a:p>
            <a:r>
              <a:rPr lang="en-US" dirty="0"/>
              <a:t>Modeling with Idealized Wind</a:t>
            </a:r>
          </a:p>
        </p:txBody>
      </p:sp>
      <p:sp>
        <p:nvSpPr>
          <p:cNvPr id="3" name="Content Placeholder 2">
            <a:extLst>
              <a:ext uri="{FF2B5EF4-FFF2-40B4-BE49-F238E27FC236}">
                <a16:creationId xmlns:a16="http://schemas.microsoft.com/office/drawing/2014/main" id="{D433DB13-9D28-448C-AD8A-44F3ADB3232C}"/>
              </a:ext>
            </a:extLst>
          </p:cNvPr>
          <p:cNvSpPr>
            <a:spLocks noGrp="1"/>
          </p:cNvSpPr>
          <p:nvPr>
            <p:ph idx="1"/>
          </p:nvPr>
        </p:nvSpPr>
        <p:spPr>
          <a:xfrm>
            <a:off x="0" y="1411505"/>
            <a:ext cx="5821518" cy="4717446"/>
          </a:xfrm>
        </p:spPr>
        <p:txBody>
          <a:bodyPr>
            <a:noAutofit/>
          </a:bodyPr>
          <a:lstStyle/>
          <a:p>
            <a:pPr lvl="2">
              <a:lnSpc>
                <a:spcPct val="110000"/>
              </a:lnSpc>
              <a:spcBef>
                <a:spcPts val="1200"/>
              </a:spcBef>
              <a:buFont typeface="Wingdings" panose="05000000000000000000" pitchFamily="2" charset="2"/>
              <a:buChar char="§"/>
            </a:pPr>
            <a:r>
              <a:rPr lang="en-US" sz="1800" dirty="0"/>
              <a:t>The sECOM</a:t>
            </a:r>
            <a:r>
              <a:rPr lang="en-US" sz="1800" baseline="30000" dirty="0"/>
              <a:t>1</a:t>
            </a:r>
            <a:r>
              <a:rPr lang="en-US" sz="1800" dirty="0"/>
              <a:t>-SNAP</a:t>
            </a:r>
            <a:r>
              <a:rPr lang="en-US" sz="1800" baseline="30000" dirty="0"/>
              <a:t>2</a:t>
            </a:r>
            <a:r>
              <a:rPr lang="en-US" sz="1800" dirty="0"/>
              <a:t> model is applied with idealized wind forcing. </a:t>
            </a:r>
          </a:p>
          <a:p>
            <a:pPr lvl="2">
              <a:lnSpc>
                <a:spcPct val="110000"/>
              </a:lnSpc>
              <a:spcBef>
                <a:spcPts val="1200"/>
              </a:spcBef>
              <a:buFont typeface="Wingdings" panose="05000000000000000000" pitchFamily="2" charset="2"/>
              <a:buChar char="§"/>
            </a:pPr>
            <a:r>
              <a:rPr lang="en-US" sz="1800" dirty="0"/>
              <a:t>SNAP domain with a rectangular 4 x 6 km resolution, 300 x 300 grid</a:t>
            </a:r>
          </a:p>
          <a:p>
            <a:pPr lvl="2">
              <a:lnSpc>
                <a:spcPct val="110000"/>
              </a:lnSpc>
              <a:spcBef>
                <a:spcPts val="1200"/>
              </a:spcBef>
              <a:buFont typeface="Wingdings" panose="05000000000000000000" pitchFamily="2" charset="2"/>
              <a:buChar char="§"/>
            </a:pPr>
            <a:r>
              <a:rPr lang="en-US" sz="1800" dirty="0"/>
              <a:t>Constant T and S.</a:t>
            </a:r>
          </a:p>
          <a:p>
            <a:pPr lvl="2">
              <a:lnSpc>
                <a:spcPct val="110000"/>
              </a:lnSpc>
              <a:spcBef>
                <a:spcPts val="1200"/>
              </a:spcBef>
              <a:buFont typeface="Wingdings" panose="05000000000000000000" pitchFamily="2" charset="2"/>
              <a:buChar char="§"/>
            </a:pPr>
            <a:r>
              <a:rPr lang="en-US" sz="1800" dirty="0"/>
              <a:t>No tides, only wind forcing.</a:t>
            </a:r>
          </a:p>
          <a:p>
            <a:pPr lvl="2">
              <a:lnSpc>
                <a:spcPct val="110000"/>
              </a:lnSpc>
              <a:spcBef>
                <a:spcPts val="1200"/>
              </a:spcBef>
              <a:buFont typeface="Wingdings" panose="05000000000000000000" pitchFamily="2" charset="2"/>
              <a:buChar char="§"/>
            </a:pPr>
            <a:r>
              <a:rPr lang="en-US" sz="1800" dirty="0"/>
              <a:t>Five day long simulation</a:t>
            </a:r>
          </a:p>
          <a:p>
            <a:pPr lvl="2">
              <a:lnSpc>
                <a:spcPct val="110000"/>
              </a:lnSpc>
              <a:spcBef>
                <a:spcPts val="1200"/>
              </a:spcBef>
              <a:buFont typeface="Wingdings" panose="05000000000000000000" pitchFamily="2" charset="2"/>
              <a:buChar char="§"/>
            </a:pPr>
            <a:r>
              <a:rPr lang="en-US" sz="1800" dirty="0"/>
              <a:t>A one-day southeast 20 m s</a:t>
            </a:r>
            <a:r>
              <a:rPr lang="en-US" sz="1800" baseline="30000" dirty="0"/>
              <a:t>-1</a:t>
            </a:r>
            <a:r>
              <a:rPr lang="en-US" sz="1800" dirty="0"/>
              <a:t> wind event is simulated, then wind is abruptly reduced to zero over 30 minutes.</a:t>
            </a:r>
          </a:p>
          <a:p>
            <a:pPr marL="548651" lvl="2" indent="0">
              <a:lnSpc>
                <a:spcPct val="110000"/>
              </a:lnSpc>
              <a:spcBef>
                <a:spcPts val="600"/>
              </a:spcBef>
              <a:buNone/>
            </a:pPr>
            <a:r>
              <a:rPr lang="en-US" sz="1100" baseline="30000" dirty="0"/>
              <a:t>1</a:t>
            </a:r>
            <a:r>
              <a:rPr lang="en-US" sz="1100" dirty="0"/>
              <a:t> The three-dimensional Stevens Institute Estuarine and Coastal Ocean Hydrodynamic Model (</a:t>
            </a:r>
            <a:r>
              <a:rPr lang="en-US" sz="1100" dirty="0" err="1"/>
              <a:t>sECOM</a:t>
            </a:r>
            <a:r>
              <a:rPr lang="en-US" sz="1100" dirty="0"/>
              <a:t>).</a:t>
            </a:r>
          </a:p>
          <a:p>
            <a:pPr marL="548651" lvl="2" indent="0">
              <a:lnSpc>
                <a:spcPct val="110000"/>
              </a:lnSpc>
              <a:spcBef>
                <a:spcPts val="600"/>
              </a:spcBef>
              <a:buNone/>
            </a:pPr>
            <a:r>
              <a:rPr lang="en-US" sz="1100" baseline="30000" dirty="0"/>
              <a:t>2</a:t>
            </a:r>
            <a:r>
              <a:rPr lang="en-US" sz="1100" dirty="0"/>
              <a:t> The Stevens Northwest Atlantic Predictions (SNAP) model</a:t>
            </a:r>
            <a:endParaRPr lang="en-US" sz="1100" baseline="30000" dirty="0"/>
          </a:p>
        </p:txBody>
      </p:sp>
      <p:grpSp>
        <p:nvGrpSpPr>
          <p:cNvPr id="18" name="Group 17">
            <a:extLst>
              <a:ext uri="{FF2B5EF4-FFF2-40B4-BE49-F238E27FC236}">
                <a16:creationId xmlns:a16="http://schemas.microsoft.com/office/drawing/2014/main" id="{584F0976-6FC1-4B09-B6A6-F00336A398C0}"/>
              </a:ext>
            </a:extLst>
          </p:cNvPr>
          <p:cNvGrpSpPr/>
          <p:nvPr/>
        </p:nvGrpSpPr>
        <p:grpSpPr>
          <a:xfrm>
            <a:off x="5951227" y="1314060"/>
            <a:ext cx="6122369" cy="4269144"/>
            <a:chOff x="4170561" y="1492769"/>
            <a:chExt cx="5240889" cy="3672002"/>
          </a:xfrm>
        </p:grpSpPr>
        <p:pic>
          <p:nvPicPr>
            <p:cNvPr id="7" name="Picture 6">
              <a:extLst>
                <a:ext uri="{FF2B5EF4-FFF2-40B4-BE49-F238E27FC236}">
                  <a16:creationId xmlns:a16="http://schemas.microsoft.com/office/drawing/2014/main" id="{8730A2D7-8F65-4611-B707-2BB6A71FF71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391" t="3358" b="9194"/>
            <a:stretch/>
          </p:blipFill>
          <p:spPr>
            <a:xfrm>
              <a:off x="4170561" y="1492769"/>
              <a:ext cx="5240889" cy="3672002"/>
            </a:xfrm>
            <a:prstGeom prst="rect">
              <a:avLst/>
            </a:prstGeom>
          </p:spPr>
        </p:pic>
        <p:sp>
          <p:nvSpPr>
            <p:cNvPr id="10" name="TextBox 9">
              <a:extLst>
                <a:ext uri="{FF2B5EF4-FFF2-40B4-BE49-F238E27FC236}">
                  <a16:creationId xmlns:a16="http://schemas.microsoft.com/office/drawing/2014/main" id="{6F986284-ECBD-46C2-8FC0-CA1AFF9D4CF1}"/>
                </a:ext>
              </a:extLst>
            </p:cNvPr>
            <p:cNvSpPr txBox="1"/>
            <p:nvPr/>
          </p:nvSpPr>
          <p:spPr>
            <a:xfrm rot="16200000">
              <a:off x="7781187" y="2911297"/>
              <a:ext cx="1718740" cy="369332"/>
            </a:xfrm>
            <a:prstGeom prst="rect">
              <a:avLst/>
            </a:prstGeom>
            <a:noFill/>
          </p:spPr>
          <p:txBody>
            <a:bodyPr wrap="none" rtlCol="0">
              <a:spAutoFit/>
            </a:bodyPr>
            <a:lstStyle/>
            <a:p>
              <a:r>
                <a:rPr lang="en-US" dirty="0"/>
                <a:t>Water levels (m)</a:t>
              </a:r>
            </a:p>
          </p:txBody>
        </p:sp>
        <p:pic>
          <p:nvPicPr>
            <p:cNvPr id="17" name="Picture 16">
              <a:extLst>
                <a:ext uri="{FF2B5EF4-FFF2-40B4-BE49-F238E27FC236}">
                  <a16:creationId xmlns:a16="http://schemas.microsoft.com/office/drawing/2014/main" id="{370CA1AA-2DA1-4DE9-9D2E-C17A333FD85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93614" t="83442" r="3346" b="14383"/>
            <a:stretch/>
          </p:blipFill>
          <p:spPr>
            <a:xfrm>
              <a:off x="9015855" y="1832156"/>
              <a:ext cx="168781" cy="91334"/>
            </a:xfrm>
            <a:prstGeom prst="rect">
              <a:avLst/>
            </a:prstGeom>
          </p:spPr>
        </p:pic>
      </p:grpSp>
    </p:spTree>
    <p:extLst>
      <p:ext uri="{BB962C8B-B14F-4D97-AF65-F5344CB8AC3E}">
        <p14:creationId xmlns:p14="http://schemas.microsoft.com/office/powerpoint/2010/main" val="1412704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37613-B3E7-46AA-96ED-BF2F8023FF43}"/>
              </a:ext>
            </a:extLst>
          </p:cNvPr>
          <p:cNvSpPr>
            <a:spLocks noGrp="1"/>
          </p:cNvSpPr>
          <p:nvPr>
            <p:ph type="title"/>
          </p:nvPr>
        </p:nvSpPr>
        <p:spPr>
          <a:xfrm>
            <a:off x="562269" y="176955"/>
            <a:ext cx="10710619" cy="1325563"/>
          </a:xfrm>
        </p:spPr>
        <p:txBody>
          <a:bodyPr/>
          <a:lstStyle/>
          <a:p>
            <a:r>
              <a:rPr lang="en-US" dirty="0"/>
              <a:t>Results</a:t>
            </a:r>
          </a:p>
        </p:txBody>
      </p:sp>
      <p:pic>
        <p:nvPicPr>
          <p:cNvPr id="8" name="Picture 7">
            <a:extLst>
              <a:ext uri="{FF2B5EF4-FFF2-40B4-BE49-F238E27FC236}">
                <a16:creationId xmlns:a16="http://schemas.microsoft.com/office/drawing/2014/main" id="{6940A510-B44E-4F85-AB02-A766FAC1666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2703" y="1502518"/>
            <a:ext cx="4812896" cy="4767171"/>
          </a:xfrm>
          <a:prstGeom prst="rect">
            <a:avLst/>
          </a:prstGeom>
        </p:spPr>
      </p:pic>
      <p:pic>
        <p:nvPicPr>
          <p:cNvPr id="3" name="crossshore7">
            <a:hlinkClick r:id="" action="ppaction://media"/>
            <a:extLst>
              <a:ext uri="{FF2B5EF4-FFF2-40B4-BE49-F238E27FC236}">
                <a16:creationId xmlns:a16="http://schemas.microsoft.com/office/drawing/2014/main" id="{8734FBF3-1976-467E-9B06-98DD97613EA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1563" b="-1"/>
          <a:stretch/>
        </p:blipFill>
        <p:spPr>
          <a:xfrm>
            <a:off x="6096000" y="2537"/>
            <a:ext cx="3938691" cy="3000177"/>
          </a:xfrm>
          <a:prstGeom prst="rect">
            <a:avLst/>
          </a:prstGeom>
        </p:spPr>
      </p:pic>
      <p:pic>
        <p:nvPicPr>
          <p:cNvPr id="4" name="Picture 3">
            <a:extLst>
              <a:ext uri="{FF2B5EF4-FFF2-40B4-BE49-F238E27FC236}">
                <a16:creationId xmlns:a16="http://schemas.microsoft.com/office/drawing/2014/main" id="{48DF11A9-B0A2-47CE-A7AF-95F8766FED1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32856" y="3002714"/>
            <a:ext cx="6815919" cy="3712786"/>
          </a:xfrm>
          <a:prstGeom prst="rect">
            <a:avLst/>
          </a:prstGeom>
        </p:spPr>
      </p:pic>
      <p:sp>
        <p:nvSpPr>
          <p:cNvPr id="5" name="TextBox 4">
            <a:extLst>
              <a:ext uri="{FF2B5EF4-FFF2-40B4-BE49-F238E27FC236}">
                <a16:creationId xmlns:a16="http://schemas.microsoft.com/office/drawing/2014/main" id="{FC87EE70-3DCB-491E-9751-C2BF4C64DC87}"/>
              </a:ext>
            </a:extLst>
          </p:cNvPr>
          <p:cNvSpPr txBox="1"/>
          <p:nvPr/>
        </p:nvSpPr>
        <p:spPr>
          <a:xfrm>
            <a:off x="317634" y="877776"/>
            <a:ext cx="4976261" cy="684162"/>
          </a:xfrm>
          <a:prstGeom prst="rect">
            <a:avLst/>
          </a:prstGeom>
          <a:noFill/>
        </p:spPr>
        <p:txBody>
          <a:bodyPr wrap="square" rtlCol="0">
            <a:spAutoFit/>
          </a:bodyPr>
          <a:lstStyle/>
          <a:p>
            <a:pPr marL="548651" lvl="2" defTabSz="914354">
              <a:lnSpc>
                <a:spcPct val="110000"/>
              </a:lnSpc>
              <a:spcBef>
                <a:spcPts val="1200"/>
              </a:spcBef>
              <a:buClr>
                <a:schemeClr val="accent4"/>
              </a:buClr>
              <a:buSzPct val="100000"/>
            </a:pPr>
            <a:r>
              <a:rPr lang="en-US" b="1" i="1" dirty="0">
                <a:latin typeface="IBM Plex Sans" panose="020B0503050203000203" pitchFamily="34" charset="0"/>
              </a:rPr>
              <a:t>Water level pattern along the cross-shore and alongshore transects</a:t>
            </a:r>
          </a:p>
        </p:txBody>
      </p:sp>
      <p:sp>
        <p:nvSpPr>
          <p:cNvPr id="6" name="TextBox 5">
            <a:extLst>
              <a:ext uri="{FF2B5EF4-FFF2-40B4-BE49-F238E27FC236}">
                <a16:creationId xmlns:a16="http://schemas.microsoft.com/office/drawing/2014/main" id="{575DAC38-92CE-4439-854E-01E0F564D1E5}"/>
              </a:ext>
            </a:extLst>
          </p:cNvPr>
          <p:cNvSpPr txBox="1"/>
          <p:nvPr/>
        </p:nvSpPr>
        <p:spPr>
          <a:xfrm>
            <a:off x="7161196" y="655070"/>
            <a:ext cx="2152897" cy="369332"/>
          </a:xfrm>
          <a:prstGeom prst="rect">
            <a:avLst/>
          </a:prstGeom>
          <a:noFill/>
        </p:spPr>
        <p:txBody>
          <a:bodyPr wrap="none" rtlCol="0">
            <a:spAutoFit/>
          </a:bodyPr>
          <a:lstStyle/>
          <a:p>
            <a:r>
              <a:rPr lang="en-US" dirty="0"/>
              <a:t>Cross-shore transect</a:t>
            </a:r>
          </a:p>
        </p:txBody>
      </p:sp>
      <p:sp>
        <p:nvSpPr>
          <p:cNvPr id="7" name="TextBox 6">
            <a:extLst>
              <a:ext uri="{FF2B5EF4-FFF2-40B4-BE49-F238E27FC236}">
                <a16:creationId xmlns:a16="http://schemas.microsoft.com/office/drawing/2014/main" id="{32286913-7F73-403F-B952-9E7DDCEFABE7}"/>
              </a:ext>
            </a:extLst>
          </p:cNvPr>
          <p:cNvSpPr txBox="1"/>
          <p:nvPr/>
        </p:nvSpPr>
        <p:spPr>
          <a:xfrm>
            <a:off x="9153141" y="3568146"/>
            <a:ext cx="2119747" cy="369332"/>
          </a:xfrm>
          <a:prstGeom prst="rect">
            <a:avLst/>
          </a:prstGeom>
          <a:noFill/>
        </p:spPr>
        <p:txBody>
          <a:bodyPr wrap="none" rtlCol="0">
            <a:spAutoFit/>
          </a:bodyPr>
          <a:lstStyle/>
          <a:p>
            <a:r>
              <a:rPr lang="en-US" dirty="0"/>
              <a:t>Alongshore transect</a:t>
            </a:r>
          </a:p>
        </p:txBody>
      </p:sp>
      <p:sp>
        <p:nvSpPr>
          <p:cNvPr id="9" name="TextBox 8">
            <a:extLst>
              <a:ext uri="{FF2B5EF4-FFF2-40B4-BE49-F238E27FC236}">
                <a16:creationId xmlns:a16="http://schemas.microsoft.com/office/drawing/2014/main" id="{D9F29C6C-2517-4325-8A3D-01A2C8E33478}"/>
              </a:ext>
            </a:extLst>
          </p:cNvPr>
          <p:cNvSpPr txBox="1"/>
          <p:nvPr/>
        </p:nvSpPr>
        <p:spPr>
          <a:xfrm>
            <a:off x="7039627" y="5949862"/>
            <a:ext cx="1816274" cy="307777"/>
          </a:xfrm>
          <a:prstGeom prst="rect">
            <a:avLst/>
          </a:prstGeom>
          <a:noFill/>
        </p:spPr>
        <p:txBody>
          <a:bodyPr wrap="square" rtlCol="0">
            <a:spAutoFit/>
          </a:bodyPr>
          <a:lstStyle/>
          <a:p>
            <a:r>
              <a:rPr lang="en-US" sz="1400" dirty="0"/>
              <a:t>Area of onshore wind</a:t>
            </a:r>
          </a:p>
        </p:txBody>
      </p:sp>
      <p:cxnSp>
        <p:nvCxnSpPr>
          <p:cNvPr id="11" name="Straight Arrow Connector 10">
            <a:extLst>
              <a:ext uri="{FF2B5EF4-FFF2-40B4-BE49-F238E27FC236}">
                <a16:creationId xmlns:a16="http://schemas.microsoft.com/office/drawing/2014/main" id="{D43E93C5-B00A-445B-B4FA-43EA2409FEE7}"/>
              </a:ext>
            </a:extLst>
          </p:cNvPr>
          <p:cNvCxnSpPr>
            <a:cxnSpLocks/>
          </p:cNvCxnSpPr>
          <p:nvPr/>
        </p:nvCxnSpPr>
        <p:spPr>
          <a:xfrm flipH="1">
            <a:off x="6864263" y="6103751"/>
            <a:ext cx="313150" cy="8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90664A4-BC08-4837-9835-F5EDDB336B65}"/>
              </a:ext>
            </a:extLst>
          </p:cNvPr>
          <p:cNvCxnSpPr>
            <a:cxnSpLocks/>
          </p:cNvCxnSpPr>
          <p:nvPr/>
        </p:nvCxnSpPr>
        <p:spPr>
          <a:xfrm rot="10800000" flipH="1">
            <a:off x="8632517" y="6105839"/>
            <a:ext cx="313150" cy="8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62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5F82D-62F6-4910-A5B2-13220C60385A}"/>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1E90D1A2-9482-4CB4-B301-B86C17BF7154}"/>
              </a:ext>
            </a:extLst>
          </p:cNvPr>
          <p:cNvSpPr>
            <a:spLocks noGrp="1"/>
          </p:cNvSpPr>
          <p:nvPr>
            <p:ph idx="1"/>
          </p:nvPr>
        </p:nvSpPr>
        <p:spPr/>
        <p:txBody>
          <a:bodyPr/>
          <a:lstStyle/>
          <a:p>
            <a:r>
              <a:rPr lang="en-US" sz="2400" dirty="0"/>
              <a:t>Analysis of regional water levels indicates that New York Bight (NYB) is a hotspot for “resurgences”.</a:t>
            </a:r>
          </a:p>
          <a:p>
            <a:r>
              <a:rPr lang="en-US" sz="2400" dirty="0"/>
              <a:t>Idealized wind event modelling demonstrates that the mechanism of the NYB resurgence is a shelf-wide standing wave or a shelf seiche.</a:t>
            </a:r>
          </a:p>
          <a:p>
            <a:r>
              <a:rPr lang="en-US" sz="2400" dirty="0"/>
              <a:t>The magnitude of resurgence is similar to storm surges and causes flooding.</a:t>
            </a:r>
          </a:p>
          <a:p>
            <a:endParaRPr lang="en-US" sz="2800" dirty="0"/>
          </a:p>
          <a:p>
            <a:endParaRPr lang="en-US" dirty="0"/>
          </a:p>
        </p:txBody>
      </p:sp>
    </p:spTree>
    <p:extLst>
      <p:ext uri="{BB962C8B-B14F-4D97-AF65-F5344CB8AC3E}">
        <p14:creationId xmlns:p14="http://schemas.microsoft.com/office/powerpoint/2010/main" val="384259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9EE7-E559-4318-A186-A69786714988}"/>
              </a:ext>
            </a:extLst>
          </p:cNvPr>
          <p:cNvSpPr>
            <a:spLocks noGrp="1"/>
          </p:cNvSpPr>
          <p:nvPr>
            <p:ph type="title"/>
          </p:nvPr>
        </p:nvSpPr>
        <p:spPr/>
        <p:txBody>
          <a:bodyPr/>
          <a:lstStyle/>
          <a:p>
            <a:r>
              <a:rPr lang="en-US" dirty="0"/>
              <a:t>Further study</a:t>
            </a:r>
          </a:p>
        </p:txBody>
      </p:sp>
      <p:sp>
        <p:nvSpPr>
          <p:cNvPr id="3" name="Content Placeholder 2">
            <a:extLst>
              <a:ext uri="{FF2B5EF4-FFF2-40B4-BE49-F238E27FC236}">
                <a16:creationId xmlns:a16="http://schemas.microsoft.com/office/drawing/2014/main" id="{E6FCDDB6-69DA-40A2-97CA-AF1490E4DF1F}"/>
              </a:ext>
            </a:extLst>
          </p:cNvPr>
          <p:cNvSpPr>
            <a:spLocks noGrp="1"/>
          </p:cNvSpPr>
          <p:nvPr>
            <p:ph idx="1"/>
          </p:nvPr>
        </p:nvSpPr>
        <p:spPr/>
        <p:txBody>
          <a:bodyPr/>
          <a:lstStyle/>
          <a:p>
            <a:r>
              <a:rPr lang="en-US" sz="2400" dirty="0"/>
              <a:t>Using a model of the Gulf and Atlantic U.S. East Coast, run further idealized wind experiments to study the importance of shelf seiches elsewhere.</a:t>
            </a:r>
          </a:p>
          <a:p>
            <a:r>
              <a:rPr lang="en-US" sz="2400" dirty="0"/>
              <a:t>Idealized shelf-slope-abyss modelling of factors controlling shelf seiches.</a:t>
            </a:r>
          </a:p>
        </p:txBody>
      </p:sp>
    </p:spTree>
    <p:extLst>
      <p:ext uri="{BB962C8B-B14F-4D97-AF65-F5344CB8AC3E}">
        <p14:creationId xmlns:p14="http://schemas.microsoft.com/office/powerpoint/2010/main" val="203311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8A3B3-2606-4324-B02E-DD89FF5E1CFF}"/>
              </a:ext>
            </a:extLst>
          </p:cNvPr>
          <p:cNvSpPr>
            <a:spLocks noGrp="1"/>
          </p:cNvSpPr>
          <p:nvPr>
            <p:ph type="ctrTitle"/>
          </p:nvPr>
        </p:nvSpPr>
        <p:spPr/>
        <p:txBody>
          <a:bodyPr/>
          <a:lstStyle/>
          <a:p>
            <a:r>
              <a:rPr lang="en-US" b="1" dirty="0"/>
              <a:t>THANK YOU</a:t>
            </a:r>
          </a:p>
        </p:txBody>
      </p:sp>
    </p:spTree>
    <p:extLst>
      <p:ext uri="{BB962C8B-B14F-4D97-AF65-F5344CB8AC3E}">
        <p14:creationId xmlns:p14="http://schemas.microsoft.com/office/powerpoint/2010/main" val="836356108"/>
      </p:ext>
    </p:extLst>
  </p:cSld>
  <p:clrMapOvr>
    <a:masterClrMapping/>
  </p:clrMapOvr>
</p:sld>
</file>

<file path=ppt/theme/theme1.xml><?xml version="1.0" encoding="utf-8"?>
<a:theme xmlns:a="http://schemas.openxmlformats.org/drawingml/2006/main" name="Presentation_Trinh et al. -v1">
  <a:themeElements>
    <a:clrScheme name="Stevens">
      <a:dk1>
        <a:srgbClr val="363D45"/>
      </a:dk1>
      <a:lt1>
        <a:srgbClr val="FFFFFF"/>
      </a:lt1>
      <a:dk2>
        <a:srgbClr val="00427F"/>
      </a:dk2>
      <a:lt2>
        <a:srgbClr val="E3E5E6"/>
      </a:lt2>
      <a:accent1>
        <a:srgbClr val="A32537"/>
      </a:accent1>
      <a:accent2>
        <a:srgbClr val="4895CF"/>
      </a:accent2>
      <a:accent3>
        <a:srgbClr val="EBC73A"/>
      </a:accent3>
      <a:accent4>
        <a:srgbClr val="E6832E"/>
      </a:accent4>
      <a:accent5>
        <a:srgbClr val="E7F2FB"/>
      </a:accent5>
      <a:accent6>
        <a:srgbClr val="FFF2E8"/>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Presentation_Trinh et al. -v1</Template>
  <TotalTime>1078</TotalTime>
  <Words>490</Words>
  <Application>Microsoft Office PowerPoint</Application>
  <PresentationFormat>Widescreen</PresentationFormat>
  <Paragraphs>50</Paragraphs>
  <Slides>9</Slides>
  <Notes>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vt:i4>
      </vt:variant>
    </vt:vector>
  </HeadingPairs>
  <TitlesOfParts>
    <vt:vector size="20" baseType="lpstr">
      <vt:lpstr>Arial</vt:lpstr>
      <vt:lpstr>Calibri</vt:lpstr>
      <vt:lpstr>Courier New</vt:lpstr>
      <vt:lpstr>IBM Plex Sans</vt:lpstr>
      <vt:lpstr>IBM Plex Sans Light</vt:lpstr>
      <vt:lpstr>IBM Plex Sans SemiBold</vt:lpstr>
      <vt:lpstr>Saira Condensed Condensed Light</vt:lpstr>
      <vt:lpstr>Saira Condensed Condensed SemiBold</vt:lpstr>
      <vt:lpstr>System Font Regular</vt:lpstr>
      <vt:lpstr>Wingdings</vt:lpstr>
      <vt:lpstr>Presentation_Trinh et al. -v1</vt:lpstr>
      <vt:lpstr>Shelf Seiche Induced Coastal Flooding  along the  New York/New Jersey Coast</vt:lpstr>
      <vt:lpstr>Motivation and Introduction</vt:lpstr>
      <vt:lpstr>Example of the resurgence in The Great Atlantic Hurricane of 1944</vt:lpstr>
      <vt:lpstr>Observation analyses:  Historical tropical cyclones</vt:lpstr>
      <vt:lpstr>Modeling with Idealized Wind</vt:lpstr>
      <vt:lpstr>Results</vt:lpstr>
      <vt:lpstr>Conclusions</vt:lpstr>
      <vt:lpstr>Further study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Numerical Modeling to Assess the Contribution of Shelf Seiches to Coastal Flooding Along the U.S. East Coast</dc:title>
  <dc:creator>Tam Trinh</dc:creator>
  <cp:lastModifiedBy>Vilacoba, Karl</cp:lastModifiedBy>
  <cp:revision>33</cp:revision>
  <cp:lastPrinted>2025-03-18T18:26:35Z</cp:lastPrinted>
  <dcterms:created xsi:type="dcterms:W3CDTF">2025-03-11T16:17:18Z</dcterms:created>
  <dcterms:modified xsi:type="dcterms:W3CDTF">2025-03-20T17:20:26Z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73fd474-4f3c-44ed-88fb-5cc4bd2471bf_Enabled">
    <vt:lpwstr>true</vt:lpwstr>
  </property>
  <property fmtid="{D5CDD505-2E9C-101B-9397-08002B2CF9AE}" pid="3" name="MSIP_Label_a73fd474-4f3c-44ed-88fb-5cc4bd2471bf_SetDate">
    <vt:lpwstr>2025-03-17T20:22:29Z</vt:lpwstr>
  </property>
  <property fmtid="{D5CDD505-2E9C-101B-9397-08002B2CF9AE}" pid="4" name="MSIP_Label_a73fd474-4f3c-44ed-88fb-5cc4bd2471bf_Method">
    <vt:lpwstr>Standard</vt:lpwstr>
  </property>
  <property fmtid="{D5CDD505-2E9C-101B-9397-08002B2CF9AE}" pid="5" name="MSIP_Label_a73fd474-4f3c-44ed-88fb-5cc4bd2471bf_Name">
    <vt:lpwstr>defa4170-0d19-0005-0004-bc88714345d2</vt:lpwstr>
  </property>
  <property fmtid="{D5CDD505-2E9C-101B-9397-08002B2CF9AE}" pid="6" name="MSIP_Label_a73fd474-4f3c-44ed-88fb-5cc4bd2471bf_SiteId">
    <vt:lpwstr>8d1a69ec-03b5-4345-ae21-dad112f5fb4f</vt:lpwstr>
  </property>
  <property fmtid="{D5CDD505-2E9C-101B-9397-08002B2CF9AE}" pid="7" name="MSIP_Label_a73fd474-4f3c-44ed-88fb-5cc4bd2471bf_ActionId">
    <vt:lpwstr>406a09e3-e3d2-45b1-a832-f27e67aa7481</vt:lpwstr>
  </property>
  <property fmtid="{D5CDD505-2E9C-101B-9397-08002B2CF9AE}" pid="8" name="MSIP_Label_a73fd474-4f3c-44ed-88fb-5cc4bd2471bf_ContentBits">
    <vt:lpwstr>0</vt:lpwstr>
  </property>
  <property fmtid="{D5CDD505-2E9C-101B-9397-08002B2CF9AE}" pid="9" name="MSIP_Label_a73fd474-4f3c-44ed-88fb-5cc4bd2471bf_Tag">
    <vt:lpwstr>10, 3, 0, 1</vt:lpwstr>
  </property>
</Properties>
</file>